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052" r:id="rId1"/>
  </p:sldMasterIdLst>
  <p:notesMasterIdLst>
    <p:notesMasterId r:id="rId54"/>
  </p:notesMasterIdLst>
  <p:sldIdLst>
    <p:sldId id="256" r:id="rId2"/>
    <p:sldId id="1023" r:id="rId3"/>
    <p:sldId id="2973" r:id="rId4"/>
    <p:sldId id="2974" r:id="rId5"/>
    <p:sldId id="2975" r:id="rId6"/>
    <p:sldId id="2977" r:id="rId7"/>
    <p:sldId id="2978" r:id="rId8"/>
    <p:sldId id="2979" r:id="rId9"/>
    <p:sldId id="2980" r:id="rId10"/>
    <p:sldId id="2982" r:id="rId11"/>
    <p:sldId id="2983" r:id="rId12"/>
    <p:sldId id="2981" r:id="rId13"/>
    <p:sldId id="2897" r:id="rId14"/>
    <p:sldId id="579" r:id="rId15"/>
    <p:sldId id="465" r:id="rId16"/>
    <p:sldId id="584" r:id="rId17"/>
    <p:sldId id="466" r:id="rId18"/>
    <p:sldId id="2999" r:id="rId19"/>
    <p:sldId id="405" r:id="rId20"/>
    <p:sldId id="2971" r:id="rId21"/>
    <p:sldId id="267" r:id="rId22"/>
    <p:sldId id="2553" r:id="rId23"/>
    <p:sldId id="2554" r:id="rId24"/>
    <p:sldId id="1021" r:id="rId25"/>
    <p:sldId id="2339" r:id="rId26"/>
    <p:sldId id="995" r:id="rId27"/>
    <p:sldId id="2521" r:id="rId28"/>
    <p:sldId id="523" r:id="rId29"/>
    <p:sldId id="2917" r:id="rId30"/>
    <p:sldId id="2911" r:id="rId31"/>
    <p:sldId id="2508" r:id="rId32"/>
    <p:sldId id="2433" r:id="rId33"/>
    <p:sldId id="3000" r:id="rId34"/>
    <p:sldId id="588" r:id="rId35"/>
    <p:sldId id="258" r:id="rId36"/>
    <p:sldId id="2985" r:id="rId37"/>
    <p:sldId id="271" r:id="rId38"/>
    <p:sldId id="2986" r:id="rId39"/>
    <p:sldId id="2987" r:id="rId40"/>
    <p:sldId id="2989" r:id="rId41"/>
    <p:sldId id="2990" r:id="rId42"/>
    <p:sldId id="2991" r:id="rId43"/>
    <p:sldId id="2995" r:id="rId44"/>
    <p:sldId id="2994" r:id="rId45"/>
    <p:sldId id="2992" r:id="rId46"/>
    <p:sldId id="2993" r:id="rId47"/>
    <p:sldId id="2899" r:id="rId48"/>
    <p:sldId id="2972" r:id="rId49"/>
    <p:sldId id="2996" r:id="rId50"/>
    <p:sldId id="2997" r:id="rId51"/>
    <p:sldId id="2969" r:id="rId52"/>
    <p:sldId id="2970" r:id="rId53"/>
  </p:sldIdLst>
  <p:sldSz cx="9144000" cy="5143500" type="screen16x9"/>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EDE"/>
    <a:srgbClr val="FF0066"/>
    <a:srgbClr val="00A5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90" autoAdjust="0"/>
    <p:restoredTop sz="94886"/>
  </p:normalViewPr>
  <p:slideViewPr>
    <p:cSldViewPr>
      <p:cViewPr varScale="1">
        <p:scale>
          <a:sx n="72" d="100"/>
          <a:sy n="72" d="100"/>
        </p:scale>
        <p:origin x="-930" y="-90"/>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2" name="ヘッダー プレースホルダー 1"/>
          <p:cNvSpPr>
            <a:spLocks noGrp="1"/>
          </p:cNvSpPr>
          <p:nvPr>
            <p:ph type="hdr" sz="quarter"/>
          </p:nvPr>
        </p:nvSpPr>
        <p:spPr>
          <a:xfrm>
            <a:off x="2" y="0"/>
            <a:ext cx="3076363" cy="511731"/>
          </a:xfrm>
          <a:prstGeom prst="rect">
            <a:avLst/>
          </a:prstGeom>
        </p:spPr>
        <p:txBody>
          <a:bodyPr vert="horz" lIns="94768" tIns="47384" rIns="94768" bIns="47384" rtlCol="0"/>
          <a:lstStyle>
            <a:lvl1pPr algn="l">
              <a:defRPr sz="1200"/>
            </a:lvl1pPr>
          </a:lstStyle>
          <a:p>
            <a:endParaRPr kumimoji="1" lang="ja-JP" altLang="en-US"/>
          </a:p>
        </p:txBody>
      </p:sp>
      <p:sp>
        <p:nvSpPr>
          <p:cNvPr id="1103" name="日付プレースホルダー 2"/>
          <p:cNvSpPr>
            <a:spLocks noGrp="1"/>
          </p:cNvSpPr>
          <p:nvPr>
            <p:ph type="dt" idx="1"/>
          </p:nvPr>
        </p:nvSpPr>
        <p:spPr>
          <a:xfrm>
            <a:off x="4021296" y="0"/>
            <a:ext cx="3076363" cy="511731"/>
          </a:xfrm>
          <a:prstGeom prst="rect">
            <a:avLst/>
          </a:prstGeom>
        </p:spPr>
        <p:txBody>
          <a:bodyPr vert="horz" lIns="94768" tIns="47384" rIns="94768" bIns="47384" rtlCol="0"/>
          <a:lstStyle>
            <a:lvl1pPr algn="r">
              <a:defRPr sz="1200"/>
            </a:lvl1pPr>
          </a:lstStyle>
          <a:p>
            <a:fld id="{46D06EA9-14B5-4F31-95CC-6AD91D20700D}" type="datetimeFigureOut">
              <a:rPr kumimoji="1" lang="ja-JP" altLang="en-US" smtClean="0"/>
              <a:t>2024/10/5</a:t>
            </a:fld>
            <a:endParaRPr kumimoji="1" lang="ja-JP" altLang="en-US"/>
          </a:p>
        </p:txBody>
      </p:sp>
      <p:sp>
        <p:nvSpPr>
          <p:cNvPr id="1104" name="スライド イメージ プレースホルダー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4768" tIns="47384" rIns="94768" bIns="47384" rtlCol="0" anchor="ctr"/>
          <a:lstStyle/>
          <a:p>
            <a:endParaRPr lang="ja-JP" altLang="en-US"/>
          </a:p>
        </p:txBody>
      </p:sp>
      <p:sp>
        <p:nvSpPr>
          <p:cNvPr id="1105" name="ノート プレースホルダー 4"/>
          <p:cNvSpPr>
            <a:spLocks noGrp="1"/>
          </p:cNvSpPr>
          <p:nvPr>
            <p:ph type="body" sz="quarter" idx="3"/>
          </p:nvPr>
        </p:nvSpPr>
        <p:spPr>
          <a:xfrm>
            <a:off x="709931" y="4861443"/>
            <a:ext cx="5679440" cy="4605576"/>
          </a:xfrm>
          <a:prstGeom prst="rect">
            <a:avLst/>
          </a:prstGeom>
        </p:spPr>
        <p:txBody>
          <a:bodyPr vert="horz" lIns="94768" tIns="47384" rIns="94768" bIns="4738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106" name="フッター プレースホルダー 5"/>
          <p:cNvSpPr>
            <a:spLocks noGrp="1"/>
          </p:cNvSpPr>
          <p:nvPr>
            <p:ph type="ftr" sz="quarter" idx="4"/>
          </p:nvPr>
        </p:nvSpPr>
        <p:spPr>
          <a:xfrm>
            <a:off x="2" y="9721106"/>
            <a:ext cx="3076363" cy="511731"/>
          </a:xfrm>
          <a:prstGeom prst="rect">
            <a:avLst/>
          </a:prstGeom>
        </p:spPr>
        <p:txBody>
          <a:bodyPr vert="horz" lIns="94768" tIns="47384" rIns="94768" bIns="47384" rtlCol="0" anchor="b"/>
          <a:lstStyle>
            <a:lvl1pPr algn="l">
              <a:defRPr sz="1200"/>
            </a:lvl1pPr>
          </a:lstStyle>
          <a:p>
            <a:endParaRPr kumimoji="1" lang="ja-JP" altLang="en-US"/>
          </a:p>
        </p:txBody>
      </p:sp>
      <p:sp>
        <p:nvSpPr>
          <p:cNvPr id="1107" name="スライド番号プレースホルダー 6"/>
          <p:cNvSpPr>
            <a:spLocks noGrp="1"/>
          </p:cNvSpPr>
          <p:nvPr>
            <p:ph type="sldNum" sz="quarter" idx="5"/>
          </p:nvPr>
        </p:nvSpPr>
        <p:spPr>
          <a:xfrm>
            <a:off x="4021296" y="9721106"/>
            <a:ext cx="3076363" cy="511731"/>
          </a:xfrm>
          <a:prstGeom prst="rect">
            <a:avLst/>
          </a:prstGeom>
        </p:spPr>
        <p:txBody>
          <a:bodyPr vert="horz" lIns="94768" tIns="47384" rIns="94768" bIns="47384" rtlCol="0" anchor="b"/>
          <a:lstStyle>
            <a:lvl1pPr algn="r">
              <a:defRPr sz="1200"/>
            </a:lvl1pPr>
          </a:lstStyle>
          <a:p>
            <a:fld id="{58807EA6-0398-4990-8029-A74DB7412258}" type="slidenum">
              <a:rPr kumimoji="1" lang="ja-JP" altLang="en-US" smtClean="0"/>
              <a:t>‹#›</a:t>
            </a:fld>
            <a:endParaRPr kumimoji="1" lang="ja-JP" altLang="en-US"/>
          </a:p>
        </p:txBody>
      </p:sp>
    </p:spTree>
    <p:extLst>
      <p:ext uri="{BB962C8B-B14F-4D97-AF65-F5344CB8AC3E}">
        <p14:creationId xmlns:p14="http://schemas.microsoft.com/office/powerpoint/2010/main" val="38726491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 name="四角形 9"/>
          <p:cNvSpPr>
            <a:spLocks noGrp="1" noRot="1" noChangeAspect="1"/>
          </p:cNvSpPr>
          <p:nvPr>
            <p:ph type="sldImg" idx="2"/>
          </p:nvPr>
        </p:nvSpPr>
        <p:spPr>
          <a:prstGeom prst="rect">
            <a:avLst/>
          </a:prstGeom>
        </p:spPr>
        <p:txBody>
          <a:bodyPr/>
          <a:lstStyle/>
          <a:p>
            <a:endParaRPr kumimoji="1" lang="ja-JP" altLang="en-US"/>
          </a:p>
        </p:txBody>
      </p:sp>
      <p:sp>
        <p:nvSpPr>
          <p:cNvPr id="1114" name="四角形 10"/>
          <p:cNvSpPr>
            <a:spLocks noGrp="1"/>
          </p:cNvSpPr>
          <p:nvPr>
            <p:ph type="body" sz="quarter" idx="3"/>
          </p:nvPr>
        </p:nvSpPr>
        <p:spPr>
          <a:prstGeom prst="rect">
            <a:avLst/>
          </a:prstGeom>
        </p:spPr>
        <p:txBody>
          <a:bodyPr/>
          <a:lstStyle/>
          <a:p>
            <a:endParaRPr kumimoji="1" lang="ja-JP" altLang="en-US" dirty="0"/>
          </a:p>
        </p:txBody>
      </p:sp>
      <p:sp>
        <p:nvSpPr>
          <p:cNvPr id="1115" name="四角形 11"/>
          <p:cNvSpPr>
            <a:spLocks noGrp="1"/>
          </p:cNvSpPr>
          <p:nvPr>
            <p:ph type="sldNum" sz="quarter" idx="5"/>
          </p:nvPr>
        </p:nvSpPr>
        <p:spPr>
          <a:prstGeom prst="rect">
            <a:avLst/>
          </a:prstGeom>
        </p:spPr>
        <p:txBody>
          <a:bodyPr vert="horz" lIns="94768" tIns="47384" rIns="94768" bIns="47384" rtlCol="0" anchor="b"/>
          <a:lstStyle>
            <a:lvl1pPr algn="r">
              <a:defRPr sz="1200"/>
            </a:lvl1pPr>
          </a:lstStyle>
          <a:p>
            <a:fld id="{58807EA6-0398-4990-8029-A74DB7412258}" type="slidenum">
              <a:rPr kumimoji="1" lang="ja-JP" altLang="en-US" smtClean="0"/>
              <a:t>1</a:t>
            </a:fld>
            <a:endParaRPr kumimoji="1" lang="ja-JP" altLang="en-US"/>
          </a:p>
        </p:txBody>
      </p:sp>
    </p:spTree>
    <p:extLst>
      <p:ext uri="{BB962C8B-B14F-4D97-AF65-F5344CB8AC3E}">
        <p14:creationId xmlns:p14="http://schemas.microsoft.com/office/powerpoint/2010/main" val="4057187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8807EA6-0398-4990-8029-A74DB7412258}" type="slidenum">
              <a:rPr kumimoji="1" lang="ja-JP" altLang="en-US" smtClean="0"/>
              <a:t>13</a:t>
            </a:fld>
            <a:endParaRPr kumimoji="1" lang="ja-JP" altLang="en-US"/>
          </a:p>
        </p:txBody>
      </p:sp>
    </p:spTree>
    <p:extLst>
      <p:ext uri="{BB962C8B-B14F-4D97-AF65-F5344CB8AC3E}">
        <p14:creationId xmlns:p14="http://schemas.microsoft.com/office/powerpoint/2010/main" val="4097113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8807EA6-0398-4990-8029-A74DB7412258}" type="slidenum">
              <a:rPr kumimoji="1" lang="ja-JP" altLang="en-US" smtClean="0"/>
              <a:t>18</a:t>
            </a:fld>
            <a:endParaRPr kumimoji="1" lang="ja-JP" altLang="en-US"/>
          </a:p>
        </p:txBody>
      </p:sp>
    </p:spTree>
    <p:extLst>
      <p:ext uri="{BB962C8B-B14F-4D97-AF65-F5344CB8AC3E}">
        <p14:creationId xmlns:p14="http://schemas.microsoft.com/office/powerpoint/2010/main" val="1869873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ー 1">
            <a:extLst>
              <a:ext uri="{FF2B5EF4-FFF2-40B4-BE49-F238E27FC236}">
                <a16:creationId xmlns="" xmlns:a16="http://schemas.microsoft.com/office/drawing/2014/main" id="{13B75144-DF68-927C-6263-0E4254A8EF02}"/>
              </a:ext>
            </a:extLst>
          </p:cNvPr>
          <p:cNvSpPr>
            <a:spLocks noGrp="1" noRot="1" noChangeAspect="1" noChangeArrowheads="1" noTextEdit="1"/>
          </p:cNvSpPr>
          <p:nvPr>
            <p:ph type="sldImg"/>
          </p:nvPr>
        </p:nvSpPr>
        <p:spPr>
          <a:ln/>
        </p:spPr>
      </p:sp>
      <p:sp>
        <p:nvSpPr>
          <p:cNvPr id="45059" name="ノート プレースホルダー 2">
            <a:extLst>
              <a:ext uri="{FF2B5EF4-FFF2-40B4-BE49-F238E27FC236}">
                <a16:creationId xmlns="" xmlns:a16="http://schemas.microsoft.com/office/drawing/2014/main" id="{0D6DA98B-27DB-08AC-95C6-EAC6A568E31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45060" name="スライド番号プレースホルダー 3">
            <a:extLst>
              <a:ext uri="{FF2B5EF4-FFF2-40B4-BE49-F238E27FC236}">
                <a16:creationId xmlns="" xmlns:a16="http://schemas.microsoft.com/office/drawing/2014/main" id="{29996437-E4C1-8FC2-B2DC-E41486AFF6B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0378" indent="-282989">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0183" indent="-22540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7572" indent="-22540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4961" indent="-22540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28804" indent="-22540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02646" indent="-22540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76488" indent="-22540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50330" indent="-22540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54BBAD40-658E-4159-8576-64E53E1315CE}" type="slidenum">
              <a:rPr lang="ja-JP" altLang="en-US" smtClean="0">
                <a:ea typeface="ＭＳ Ｐゴシック" panose="020B0600070205080204" pitchFamily="50" charset="-128"/>
              </a:rPr>
              <a:pPr>
                <a:spcBef>
                  <a:spcPct val="0"/>
                </a:spcBef>
              </a:pPr>
              <a:t>32</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2975277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これを都道府県別に見たものです。</a:t>
            </a:r>
            <a:endParaRPr kumimoji="1" lang="en-US" altLang="ja-JP" dirty="0"/>
          </a:p>
          <a:p>
            <a:r>
              <a:rPr kumimoji="1" lang="ja-JP" altLang="en-US" dirty="0"/>
              <a:t>九州・西日本は低い。関東・東北が高いというイメージが描けます。</a:t>
            </a:r>
            <a:r>
              <a:rPr kumimoji="1" lang="en-US" altLang="ja-JP" dirty="0"/>
              <a:t>21</a:t>
            </a:r>
            <a:r>
              <a:rPr kumimoji="1" lang="ja-JP" altLang="en-US" dirty="0"/>
              <a:t>年では全国平均</a:t>
            </a:r>
            <a:r>
              <a:rPr kumimoji="1" lang="en-US" altLang="ja-JP" dirty="0"/>
              <a:t>6.4%</a:t>
            </a:r>
            <a:r>
              <a:rPr kumimoji="1" lang="ja-JP" altLang="en-US" dirty="0"/>
              <a:t>に対し最高は山形県の</a:t>
            </a:r>
            <a:r>
              <a:rPr kumimoji="1" lang="en-US" altLang="ja-JP" dirty="0"/>
              <a:t>21.6%</a:t>
            </a:r>
            <a:r>
              <a:rPr kumimoji="1" lang="ja-JP" altLang="en-US" dirty="0"/>
              <a:t>、最低は和歌山県の０％です。</a:t>
            </a:r>
            <a:endParaRPr kumimoji="1" lang="en-US" altLang="ja-JP" dirty="0"/>
          </a:p>
          <a:p>
            <a:r>
              <a:rPr kumimoji="1" lang="ja-JP" altLang="en-US" dirty="0"/>
              <a:t>全都道府県が和歌山県のようになれば身体拘束はゼロになる。できないわけではないと考えることもできます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A7A55248-72B3-4F2B-A4F7-19A6A74927A2}" type="slidenum">
              <a:rPr kumimoji="1" lang="ja-JP" altLang="en-US" smtClean="0"/>
              <a:t>37</a:t>
            </a:fld>
            <a:endParaRPr kumimoji="1" lang="ja-JP" altLang="en-US"/>
          </a:p>
        </p:txBody>
      </p:sp>
    </p:spTree>
    <p:extLst>
      <p:ext uri="{BB962C8B-B14F-4D97-AF65-F5344CB8AC3E}">
        <p14:creationId xmlns:p14="http://schemas.microsoft.com/office/powerpoint/2010/main" val="1582587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8807EA6-0398-4990-8029-A74DB7412258}" type="slidenum">
              <a:rPr kumimoji="1" lang="ja-JP" altLang="en-US" smtClean="0"/>
              <a:t>48</a:t>
            </a:fld>
            <a:endParaRPr kumimoji="1" lang="ja-JP" altLang="en-US"/>
          </a:p>
        </p:txBody>
      </p:sp>
    </p:spTree>
    <p:extLst>
      <p:ext uri="{BB962C8B-B14F-4D97-AF65-F5344CB8AC3E}">
        <p14:creationId xmlns:p14="http://schemas.microsoft.com/office/powerpoint/2010/main" val="3759035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821929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033" name="サブタイトル 2"/>
          <p:cNvSpPr>
            <a:spLocks noGrp="1"/>
          </p:cNvSpPr>
          <p:nvPr>
            <p:ph type="subTitle" idx="1"/>
          </p:nvPr>
        </p:nvSpPr>
        <p:spPr>
          <a:xfrm>
            <a:off x="1375556" y="2571750"/>
            <a:ext cx="6400800" cy="1641522"/>
          </a:xfrm>
        </p:spPr>
        <p:txBody>
          <a:bodyPr anchor="ctr"/>
          <a:lstStyle>
            <a:lvl1pPr marL="0" indent="0" algn="ctr">
              <a:buNone/>
              <a:defRPr>
                <a:solidFill>
                  <a:schemeClr val="accent1">
                    <a:lumMod val="50000"/>
                  </a:schemeClr>
                </a:solidFill>
                <a:effectLst>
                  <a:glow rad="38100">
                    <a:schemeClr val="tx2">
                      <a:lumMod val="20000"/>
                      <a:lumOff val="80000"/>
                      <a:alpha val="60000"/>
                    </a:schemeClr>
                  </a:glo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34" name="日付プレースホルダー 3"/>
          <p:cNvSpPr>
            <a:spLocks noGrp="1"/>
          </p:cNvSpPr>
          <p:nvPr>
            <p:ph type="dt" sz="half" idx="10"/>
          </p:nvPr>
        </p:nvSpPr>
        <p:spPr/>
        <p:txBody>
          <a:bodyPr/>
          <a:lstStyle/>
          <a:p>
            <a:fld id="{9DE7224B-E75F-4E19-AFB1-5EC7E8594E13}" type="datetimeFigureOut">
              <a:rPr kumimoji="1" lang="ja-JP" altLang="en-US" smtClean="0"/>
              <a:t>2024/10/5</a:t>
            </a:fld>
            <a:endParaRPr kumimoji="1" lang="ja-JP" altLang="en-US"/>
          </a:p>
        </p:txBody>
      </p:sp>
      <p:sp>
        <p:nvSpPr>
          <p:cNvPr id="1035" name="フッター プレースホルダー 4"/>
          <p:cNvSpPr>
            <a:spLocks noGrp="1"/>
          </p:cNvSpPr>
          <p:nvPr>
            <p:ph type="ftr" sz="quarter" idx="11"/>
          </p:nvPr>
        </p:nvSpPr>
        <p:spPr/>
        <p:txBody>
          <a:bodyPr/>
          <a:lstStyle/>
          <a:p>
            <a:endParaRPr kumimoji="1" lang="ja-JP" altLang="en-US"/>
          </a:p>
        </p:txBody>
      </p:sp>
      <p:sp>
        <p:nvSpPr>
          <p:cNvPr id="1036" name="スライド番号プレースホルダー 5"/>
          <p:cNvSpPr>
            <a:spLocks noGrp="1"/>
          </p:cNvSpPr>
          <p:nvPr>
            <p:ph type="sldNum" sz="quarter" idx="12"/>
          </p:nvPr>
        </p:nvSpPr>
        <p:spPr/>
        <p:txBody>
          <a:bodyPr/>
          <a:lstStyle/>
          <a:p>
            <a:fld id="{5A64193B-3A30-410F-9CD8-6EE712D66964}" type="slidenum">
              <a:rPr kumimoji="1" lang="ja-JP" altLang="en-US" smtClean="0"/>
              <a:t>‹#›</a:t>
            </a:fld>
            <a:endParaRPr kumimoji="1" lang="ja-JP" altLang="en-US"/>
          </a:p>
        </p:txBody>
      </p:sp>
      <p:sp>
        <p:nvSpPr>
          <p:cNvPr id="1037" name="タイトル 8"/>
          <p:cNvSpPr>
            <a:spLocks noGrp="1"/>
          </p:cNvSpPr>
          <p:nvPr>
            <p:ph type="title"/>
          </p:nvPr>
        </p:nvSpPr>
        <p:spPr>
          <a:xfrm>
            <a:off x="468000" y="1512000"/>
            <a:ext cx="8208000" cy="900000"/>
          </a:xfrm>
        </p:spPr>
        <p:txBody>
          <a:bodyPr/>
          <a:lstStyle>
            <a:lvl1pPr>
              <a:defRPr>
                <a:effectLst>
                  <a:glow rad="50800">
                    <a:schemeClr val="tx2">
                      <a:lumMod val="20000"/>
                      <a:lumOff val="80000"/>
                      <a:alpha val="50000"/>
                    </a:schemeClr>
                  </a:glow>
                  <a:reflection blurRad="6350" stA="34000" dist="50800" dir="5400000" sy="-100000" algn="bl" rotWithShape="0"/>
                </a:effectLst>
              </a:defRPr>
            </a:lvl1pPr>
          </a:lstStyle>
          <a:p>
            <a:r>
              <a:rPr kumimoji="1" lang="ja-JP" altLang="en-US"/>
              <a:t>マスター タイトルの書式設定</a:t>
            </a:r>
            <a:endParaRPr kumimoji="1" lang="ja-JP"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1090" name="タイトル 1"/>
          <p:cNvSpPr>
            <a:spLocks noGrp="1"/>
          </p:cNvSpPr>
          <p:nvPr>
            <p:ph type="title"/>
          </p:nvPr>
        </p:nvSpPr>
        <p:spPr/>
        <p:txBody>
          <a:bodyPr/>
          <a:lstStyle/>
          <a:p>
            <a:r>
              <a:rPr kumimoji="1" lang="ja-JP" altLang="en-US"/>
              <a:t>マスター タイトルの書式設定</a:t>
            </a:r>
            <a:endParaRPr kumimoji="1" lang="ja-JP" altLang="en-US" dirty="0"/>
          </a:p>
        </p:txBody>
      </p:sp>
      <p:sp>
        <p:nvSpPr>
          <p:cNvPr id="1091" name="縦書きテキスト プレースホルダー 2"/>
          <p:cNvSpPr>
            <a:spLocks noGrp="1"/>
          </p:cNvSpPr>
          <p:nvPr>
            <p:ph type="body" orient="vert" idx="1"/>
          </p:nvPr>
        </p:nvSpPr>
        <p:spPr/>
        <p:txBody>
          <a:bodyPr vert="eaVert"/>
          <a:lstStyle>
            <a:lvl1pPr>
              <a:defRPr>
                <a:solidFill>
                  <a:schemeClr val="accent4">
                    <a:lumMod val="75000"/>
                  </a:schemeClr>
                </a:solidFill>
              </a:defRPr>
            </a:lvl1pPr>
            <a:lvl2pPr>
              <a:defRPr>
                <a:solidFill>
                  <a:schemeClr val="accent4">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092" name="日付プレースホルダー 3"/>
          <p:cNvSpPr>
            <a:spLocks noGrp="1"/>
          </p:cNvSpPr>
          <p:nvPr>
            <p:ph type="dt" sz="half" idx="10"/>
          </p:nvPr>
        </p:nvSpPr>
        <p:spPr/>
        <p:txBody>
          <a:bodyPr/>
          <a:lstStyle/>
          <a:p>
            <a:fld id="{9DE7224B-E75F-4E19-AFB1-5EC7E8594E13}" type="datetimeFigureOut">
              <a:rPr kumimoji="1" lang="ja-JP" altLang="en-US" smtClean="0"/>
              <a:t>2024/10/5</a:t>
            </a:fld>
            <a:endParaRPr kumimoji="1" lang="ja-JP" altLang="en-US"/>
          </a:p>
        </p:txBody>
      </p:sp>
      <p:sp>
        <p:nvSpPr>
          <p:cNvPr id="1093" name="フッター プレースホルダー 4"/>
          <p:cNvSpPr>
            <a:spLocks noGrp="1"/>
          </p:cNvSpPr>
          <p:nvPr>
            <p:ph type="ftr" sz="quarter" idx="11"/>
          </p:nvPr>
        </p:nvSpPr>
        <p:spPr/>
        <p:txBody>
          <a:bodyPr/>
          <a:lstStyle/>
          <a:p>
            <a:endParaRPr kumimoji="1" lang="ja-JP" altLang="en-US"/>
          </a:p>
        </p:txBody>
      </p:sp>
      <p:sp>
        <p:nvSpPr>
          <p:cNvPr id="1094" name="スライド番号プレースホルダー 5"/>
          <p:cNvSpPr>
            <a:spLocks noGrp="1"/>
          </p:cNvSpPr>
          <p:nvPr>
            <p:ph type="sldNum" sz="quarter" idx="12"/>
          </p:nvPr>
        </p:nvSpPr>
        <p:spPr/>
        <p:txBody>
          <a:bodyPr/>
          <a:lstStyle/>
          <a:p>
            <a:fld id="{5A64193B-3A30-410F-9CD8-6EE712D66964}"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1096" name="縦書きテキスト プレースホルダー 2"/>
          <p:cNvSpPr>
            <a:spLocks noGrp="1"/>
          </p:cNvSpPr>
          <p:nvPr>
            <p:ph type="body" orient="vert" idx="1"/>
          </p:nvPr>
        </p:nvSpPr>
        <p:spPr>
          <a:xfrm>
            <a:off x="457200" y="205979"/>
            <a:ext cx="6019800" cy="4388644"/>
          </a:xfrm>
        </p:spPr>
        <p:txBody>
          <a:bodyPr vert="eaVert"/>
          <a:lstStyle>
            <a:lvl1pPr>
              <a:defRPr>
                <a:solidFill>
                  <a:schemeClr val="accent4">
                    <a:lumMod val="75000"/>
                  </a:schemeClr>
                </a:solidFill>
              </a:defRPr>
            </a:lvl1pPr>
            <a:lvl2pPr>
              <a:defRPr>
                <a:solidFill>
                  <a:schemeClr val="accent4">
                    <a:lumMod val="75000"/>
                  </a:schemeClr>
                </a:solidFill>
              </a:defRPr>
            </a:lvl2pPr>
            <a:lvl3pPr>
              <a:defRPr>
                <a:solidFill>
                  <a:schemeClr val="accent4">
                    <a:lumMod val="75000"/>
                  </a:schemeClr>
                </a:solidFill>
              </a:defRPr>
            </a:lvl3pPr>
            <a:lvl4pPr>
              <a:defRPr>
                <a:solidFill>
                  <a:schemeClr val="accent4">
                    <a:lumMod val="75000"/>
                  </a:schemeClr>
                </a:solidFill>
              </a:defRPr>
            </a:lvl4pPr>
            <a:lvl5pPr>
              <a:defRPr>
                <a:solidFill>
                  <a:schemeClr val="accent4">
                    <a:lumMod val="75000"/>
                  </a:schemeClr>
                </a:solidFill>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097" name="日付プレースホルダー 3"/>
          <p:cNvSpPr>
            <a:spLocks noGrp="1"/>
          </p:cNvSpPr>
          <p:nvPr>
            <p:ph type="dt" sz="half" idx="10"/>
          </p:nvPr>
        </p:nvSpPr>
        <p:spPr/>
        <p:txBody>
          <a:bodyPr/>
          <a:lstStyle/>
          <a:p>
            <a:fld id="{9DE7224B-E75F-4E19-AFB1-5EC7E8594E13}" type="datetimeFigureOut">
              <a:rPr kumimoji="1" lang="ja-JP" altLang="en-US" smtClean="0"/>
              <a:t>2024/10/5</a:t>
            </a:fld>
            <a:endParaRPr kumimoji="1" lang="ja-JP" altLang="en-US"/>
          </a:p>
        </p:txBody>
      </p:sp>
      <p:sp>
        <p:nvSpPr>
          <p:cNvPr id="1098" name="フッター プレースホルダー 4"/>
          <p:cNvSpPr>
            <a:spLocks noGrp="1"/>
          </p:cNvSpPr>
          <p:nvPr>
            <p:ph type="ftr" sz="quarter" idx="11"/>
          </p:nvPr>
        </p:nvSpPr>
        <p:spPr/>
        <p:txBody>
          <a:bodyPr/>
          <a:lstStyle/>
          <a:p>
            <a:endParaRPr kumimoji="1" lang="ja-JP" altLang="en-US"/>
          </a:p>
        </p:txBody>
      </p:sp>
      <p:sp>
        <p:nvSpPr>
          <p:cNvPr id="1099" name="スライド番号プレースホルダー 5"/>
          <p:cNvSpPr>
            <a:spLocks noGrp="1"/>
          </p:cNvSpPr>
          <p:nvPr>
            <p:ph type="sldNum" sz="quarter" idx="12"/>
          </p:nvPr>
        </p:nvSpPr>
        <p:spPr/>
        <p:txBody>
          <a:bodyPr/>
          <a:lstStyle/>
          <a:p>
            <a:fld id="{5A64193B-3A30-410F-9CD8-6EE712D66964}" type="slidenum">
              <a:rPr kumimoji="1" lang="ja-JP" altLang="en-US" smtClean="0"/>
              <a:t>‹#›</a:t>
            </a:fld>
            <a:endParaRPr kumimoji="1" lang="ja-JP" altLang="en-US"/>
          </a:p>
        </p:txBody>
      </p:sp>
      <p:sp>
        <p:nvSpPr>
          <p:cNvPr id="1100" name="タイトル 8"/>
          <p:cNvSpPr>
            <a:spLocks noGrp="1"/>
          </p:cNvSpPr>
          <p:nvPr>
            <p:ph type="title"/>
          </p:nvPr>
        </p:nvSpPr>
        <p:spPr>
          <a:xfrm>
            <a:off x="6984268" y="205979"/>
            <a:ext cx="1702532" cy="4388644"/>
          </a:xfrm>
        </p:spPr>
        <p:txBody>
          <a:bodyPr vert="eaVert"/>
          <a:lstStyle>
            <a:lvl1pPr algn="l">
              <a:defRPr/>
            </a:lvl1pPr>
          </a:lstStyle>
          <a:p>
            <a:r>
              <a:rPr kumimoji="1" lang="ja-JP" altLang="en-US"/>
              <a:t>マスター タイトルの書式設定</a:t>
            </a:r>
            <a:endParaRPr kumimoji="1" lang="ja-JP"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05979"/>
            <a:ext cx="8229600" cy="857250"/>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457200" y="1200151"/>
            <a:ext cx="4038600" cy="33944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200151"/>
            <a:ext cx="4038600" cy="33944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 xmlns:a16="http://schemas.microsoft.com/office/drawing/2014/main" id="{64BD77EF-E23D-8492-EB9D-5150FCD3569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 xmlns:a16="http://schemas.microsoft.com/office/drawing/2014/main" id="{03F3505B-77D7-42E4-64C0-F5DB416D1A0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 xmlns:a16="http://schemas.microsoft.com/office/drawing/2014/main" id="{B9487736-ED7A-7897-CB32-5AAE6C0C8671}"/>
              </a:ext>
            </a:extLst>
          </p:cNvPr>
          <p:cNvSpPr>
            <a:spLocks noGrp="1" noChangeArrowheads="1"/>
          </p:cNvSpPr>
          <p:nvPr>
            <p:ph type="sldNum" sz="quarter" idx="12"/>
          </p:nvPr>
        </p:nvSpPr>
        <p:spPr>
          <a:ln/>
        </p:spPr>
        <p:txBody>
          <a:bodyPr/>
          <a:lstStyle>
            <a:lvl1pPr>
              <a:defRPr/>
            </a:lvl1pPr>
          </a:lstStyle>
          <a:p>
            <a:pPr>
              <a:defRPr/>
            </a:pPr>
            <a:fld id="{837B3D7D-7CF2-45CE-ABB5-22B162F30EFB}" type="slidenum">
              <a:rPr lang="en-US" altLang="ja-JP"/>
              <a:pPr>
                <a:defRPr/>
              </a:pPr>
              <a:t>‹#›</a:t>
            </a:fld>
            <a:endParaRPr lang="en-US" altLang="ja-JP"/>
          </a:p>
        </p:txBody>
      </p:sp>
    </p:spTree>
    <p:extLst>
      <p:ext uri="{BB962C8B-B14F-4D97-AF65-F5344CB8AC3E}">
        <p14:creationId xmlns:p14="http://schemas.microsoft.com/office/powerpoint/2010/main" val="2632166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39" name="タイトル 1"/>
          <p:cNvSpPr>
            <a:spLocks noGrp="1"/>
          </p:cNvSpPr>
          <p:nvPr>
            <p:ph type="title"/>
          </p:nvPr>
        </p:nvSpPr>
        <p:spPr/>
        <p:txBody>
          <a:bodyPr/>
          <a:lstStyle/>
          <a:p>
            <a:r>
              <a:rPr kumimoji="1" lang="ja-JP" altLang="en-US"/>
              <a:t>マスター タイトルの書式設定</a:t>
            </a:r>
            <a:endParaRPr kumimoji="1" lang="ja-JP" altLang="en-US" dirty="0"/>
          </a:p>
        </p:txBody>
      </p:sp>
      <p:sp>
        <p:nvSpPr>
          <p:cNvPr id="1040" name="コンテンツ プレースホルダー 2"/>
          <p:cNvSpPr>
            <a:spLocks noGrp="1"/>
          </p:cNvSpPr>
          <p:nvPr>
            <p:ph idx="1"/>
          </p:nvPr>
        </p:nvSpPr>
        <p:spPr/>
        <p:txBody>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041" name="日付プレースホルダー 3"/>
          <p:cNvSpPr>
            <a:spLocks noGrp="1"/>
          </p:cNvSpPr>
          <p:nvPr>
            <p:ph type="dt" sz="half" idx="10"/>
          </p:nvPr>
        </p:nvSpPr>
        <p:spPr/>
        <p:txBody>
          <a:bodyPr/>
          <a:lstStyle/>
          <a:p>
            <a:fld id="{9DE7224B-E75F-4E19-AFB1-5EC7E8594E13}" type="datetimeFigureOut">
              <a:rPr kumimoji="1" lang="ja-JP" altLang="en-US" smtClean="0"/>
              <a:t>2024/10/5</a:t>
            </a:fld>
            <a:endParaRPr kumimoji="1" lang="ja-JP" altLang="en-US"/>
          </a:p>
        </p:txBody>
      </p:sp>
      <p:sp>
        <p:nvSpPr>
          <p:cNvPr id="1042" name="フッター プレースホルダー 4"/>
          <p:cNvSpPr>
            <a:spLocks noGrp="1"/>
          </p:cNvSpPr>
          <p:nvPr>
            <p:ph type="ftr" sz="quarter" idx="11"/>
          </p:nvPr>
        </p:nvSpPr>
        <p:spPr/>
        <p:txBody>
          <a:bodyPr/>
          <a:lstStyle/>
          <a:p>
            <a:endParaRPr kumimoji="1" lang="ja-JP" altLang="en-US"/>
          </a:p>
        </p:txBody>
      </p:sp>
      <p:sp>
        <p:nvSpPr>
          <p:cNvPr id="1043" name="スライド番号プレースホルダー 5"/>
          <p:cNvSpPr>
            <a:spLocks noGrp="1"/>
          </p:cNvSpPr>
          <p:nvPr>
            <p:ph type="sldNum" sz="quarter" idx="12"/>
          </p:nvPr>
        </p:nvSpPr>
        <p:spPr/>
        <p:txBody>
          <a:bodyPr/>
          <a:lstStyle/>
          <a:p>
            <a:fld id="{5A64193B-3A30-410F-9CD8-6EE712D66964}"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45" name="タイトル 1"/>
          <p:cNvSpPr>
            <a:spLocks noGrp="1"/>
          </p:cNvSpPr>
          <p:nvPr>
            <p:ph type="title"/>
          </p:nvPr>
        </p:nvSpPr>
        <p:spPr>
          <a:xfrm>
            <a:off x="468000" y="1512000"/>
            <a:ext cx="8218800" cy="900000"/>
          </a:xfrm>
        </p:spPr>
        <p:txBody>
          <a:bodyPr anchor="b">
            <a:normAutofit/>
          </a:bodyPr>
          <a:lstStyle>
            <a:lvl1pPr algn="ctr" defTabSz="914400" rtl="0" eaLnBrk="1" latinLnBrk="0" hangingPunct="1">
              <a:spcBef>
                <a:spcPct val="0"/>
              </a:spcBef>
              <a:buNone/>
              <a:defRPr kumimoji="1" lang="ja-JP" altLang="en-US" sz="4800" b="1" kern="1200" dirty="0">
                <a:gradFill flip="none" rotWithShape="1">
                  <a:gsLst>
                    <a:gs pos="0">
                      <a:schemeClr val="accent4">
                        <a:lumMod val="50000"/>
                      </a:schemeClr>
                    </a:gs>
                    <a:gs pos="100000">
                      <a:schemeClr val="accent4"/>
                    </a:gs>
                  </a:gsLst>
                  <a:lin ang="16200000" scaled="1"/>
                  <a:tileRect/>
                </a:gradFill>
                <a:effectLst>
                  <a:glow rad="50800">
                    <a:schemeClr val="bg1">
                      <a:alpha val="50000"/>
                    </a:schemeClr>
                  </a:glow>
                  <a:reflection blurRad="6350" stA="34000" dist="50800" dir="5400000" sy="-100000" algn="bl" rotWithShape="0"/>
                </a:effectLst>
                <a:latin typeface="+mj-lt"/>
                <a:ea typeface="+mj-ea"/>
                <a:cs typeface="+mj-cs"/>
              </a:defRPr>
            </a:lvl1pPr>
          </a:lstStyle>
          <a:p>
            <a:r>
              <a:rPr kumimoji="1" lang="ja-JP" altLang="en-US"/>
              <a:t>マスター タイトルの書式設定</a:t>
            </a:r>
            <a:endParaRPr kumimoji="1" lang="ja-JP" altLang="en-US" dirty="0"/>
          </a:p>
        </p:txBody>
      </p:sp>
      <p:sp>
        <p:nvSpPr>
          <p:cNvPr id="1046" name="テキスト プレースホルダー 2"/>
          <p:cNvSpPr>
            <a:spLocks noGrp="1"/>
          </p:cNvSpPr>
          <p:nvPr>
            <p:ph type="body" idx="1"/>
          </p:nvPr>
        </p:nvSpPr>
        <p:spPr>
          <a:xfrm>
            <a:off x="1367644" y="2571750"/>
            <a:ext cx="6337722" cy="1651855"/>
          </a:xfrm>
        </p:spPr>
        <p:txBody>
          <a:bodyPr anchor="ctr">
            <a:normAutofit/>
          </a:bodyPr>
          <a:lstStyle>
            <a:lvl1pPr marL="0" indent="0" algn="ctr">
              <a:buNone/>
              <a:defRPr kumimoji="1" lang="ja-JP" altLang="en-US" sz="2400" kern="1200" dirty="0" smtClean="0">
                <a:solidFill>
                  <a:schemeClr val="accent1">
                    <a:lumMod val="50000"/>
                  </a:schemeClr>
                </a:solidFill>
                <a:effectLst>
                  <a:glow rad="38100">
                    <a:schemeClr val="bg1">
                      <a:alpha val="60000"/>
                    </a:schemeClr>
                  </a:glo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1047" name="日付プレースホルダー 3"/>
          <p:cNvSpPr>
            <a:spLocks noGrp="1"/>
          </p:cNvSpPr>
          <p:nvPr>
            <p:ph type="dt" sz="half" idx="10"/>
          </p:nvPr>
        </p:nvSpPr>
        <p:spPr/>
        <p:txBody>
          <a:bodyPr/>
          <a:lstStyle/>
          <a:p>
            <a:fld id="{9DE7224B-E75F-4E19-AFB1-5EC7E8594E13}" type="datetimeFigureOut">
              <a:rPr kumimoji="1" lang="ja-JP" altLang="en-US" smtClean="0"/>
              <a:t>2024/10/5</a:t>
            </a:fld>
            <a:endParaRPr kumimoji="1" lang="ja-JP" altLang="en-US"/>
          </a:p>
        </p:txBody>
      </p:sp>
      <p:sp>
        <p:nvSpPr>
          <p:cNvPr id="1048" name="フッター プレースホルダー 4"/>
          <p:cNvSpPr>
            <a:spLocks noGrp="1"/>
          </p:cNvSpPr>
          <p:nvPr>
            <p:ph type="ftr" sz="quarter" idx="11"/>
          </p:nvPr>
        </p:nvSpPr>
        <p:spPr/>
        <p:txBody>
          <a:bodyPr/>
          <a:lstStyle/>
          <a:p>
            <a:endParaRPr kumimoji="1" lang="ja-JP" altLang="en-US"/>
          </a:p>
        </p:txBody>
      </p:sp>
      <p:sp>
        <p:nvSpPr>
          <p:cNvPr id="1049" name="スライド番号プレースホルダー 5"/>
          <p:cNvSpPr>
            <a:spLocks noGrp="1"/>
          </p:cNvSpPr>
          <p:nvPr>
            <p:ph type="sldNum" sz="quarter" idx="12"/>
          </p:nvPr>
        </p:nvSpPr>
        <p:spPr/>
        <p:txBody>
          <a:bodyPr/>
          <a:lstStyle/>
          <a:p>
            <a:fld id="{5A64193B-3A30-410F-9CD8-6EE712D66964}" type="slidenum">
              <a:rPr kumimoji="1" lang="ja-JP" altLang="en-US" smtClean="0"/>
              <a:t>‹#›</a:t>
            </a:fld>
            <a:endParaRPr kumimoji="1" lang="ja-JP"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51" name="タイトル 1"/>
          <p:cNvSpPr>
            <a:spLocks noGrp="1"/>
          </p:cNvSpPr>
          <p:nvPr>
            <p:ph type="title"/>
          </p:nvPr>
        </p:nvSpPr>
        <p:spPr/>
        <p:txBody>
          <a:bodyPr/>
          <a:lstStyle/>
          <a:p>
            <a:r>
              <a:rPr kumimoji="1" lang="ja-JP" altLang="en-US"/>
              <a:t>マスター タイトルの書式設定</a:t>
            </a:r>
            <a:endParaRPr kumimoji="1" lang="ja-JP" altLang="en-US" dirty="0"/>
          </a:p>
        </p:txBody>
      </p:sp>
      <p:sp>
        <p:nvSpPr>
          <p:cNvPr id="1052" name="コンテンツ プレースホルダー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053" name="コンテンツ プレースホルダー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054" name="日付プレースホルダー 4"/>
          <p:cNvSpPr>
            <a:spLocks noGrp="1"/>
          </p:cNvSpPr>
          <p:nvPr>
            <p:ph type="dt" sz="half" idx="10"/>
          </p:nvPr>
        </p:nvSpPr>
        <p:spPr/>
        <p:txBody>
          <a:bodyPr/>
          <a:lstStyle/>
          <a:p>
            <a:fld id="{9DE7224B-E75F-4E19-AFB1-5EC7E8594E13}" type="datetimeFigureOut">
              <a:rPr kumimoji="1" lang="ja-JP" altLang="en-US" smtClean="0"/>
              <a:t>2024/10/5</a:t>
            </a:fld>
            <a:endParaRPr kumimoji="1" lang="ja-JP" altLang="en-US"/>
          </a:p>
        </p:txBody>
      </p:sp>
      <p:sp>
        <p:nvSpPr>
          <p:cNvPr id="1055" name="フッター プレースホルダー 5"/>
          <p:cNvSpPr>
            <a:spLocks noGrp="1"/>
          </p:cNvSpPr>
          <p:nvPr>
            <p:ph type="ftr" sz="quarter" idx="11"/>
          </p:nvPr>
        </p:nvSpPr>
        <p:spPr/>
        <p:txBody>
          <a:bodyPr/>
          <a:lstStyle/>
          <a:p>
            <a:endParaRPr kumimoji="1" lang="ja-JP" altLang="en-US"/>
          </a:p>
        </p:txBody>
      </p:sp>
      <p:sp>
        <p:nvSpPr>
          <p:cNvPr id="1056" name="スライド番号プレースホルダー 6"/>
          <p:cNvSpPr>
            <a:spLocks noGrp="1"/>
          </p:cNvSpPr>
          <p:nvPr>
            <p:ph type="sldNum" sz="quarter" idx="12"/>
          </p:nvPr>
        </p:nvSpPr>
        <p:spPr/>
        <p:txBody>
          <a:bodyPr/>
          <a:lstStyle/>
          <a:p>
            <a:fld id="{5A64193B-3A30-410F-9CD8-6EE712D66964}"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58" name="タイトル 1"/>
          <p:cNvSpPr>
            <a:spLocks noGrp="1"/>
          </p:cNvSpPr>
          <p:nvPr>
            <p:ph type="title"/>
          </p:nvPr>
        </p:nvSpPr>
        <p:spPr/>
        <p:txBody>
          <a:bodyPr/>
          <a:lstStyle>
            <a:lvl1pPr>
              <a:defRPr/>
            </a:lvl1pPr>
          </a:lstStyle>
          <a:p>
            <a:r>
              <a:rPr kumimoji="1" lang="ja-JP" altLang="en-US"/>
              <a:t>マスター タイトルの書式設定</a:t>
            </a:r>
            <a:endParaRPr kumimoji="1" lang="ja-JP" altLang="en-US" dirty="0"/>
          </a:p>
        </p:txBody>
      </p:sp>
      <p:sp>
        <p:nvSpPr>
          <p:cNvPr id="1059" name="テキスト プレースホルダー 2"/>
          <p:cNvSpPr>
            <a:spLocks noGrp="1"/>
          </p:cNvSpPr>
          <p:nvPr>
            <p:ph type="body" idx="1"/>
          </p:nvPr>
        </p:nvSpPr>
        <p:spPr>
          <a:xfrm>
            <a:off x="457200" y="1151335"/>
            <a:ext cx="4040188" cy="479822"/>
          </a:xfrm>
        </p:spPr>
        <p:txBody>
          <a:bodyPr anchor="b">
            <a:noAutofit/>
          </a:bodyPr>
          <a:lstStyle>
            <a:lvl1pPr marL="0" indent="0" algn="l" defTabSz="914400" rtl="0" eaLnBrk="1" latinLnBrk="0" hangingPunct="1">
              <a:spcBef>
                <a:spcPct val="20000"/>
              </a:spcBef>
              <a:buFont typeface="Wingdings" panose="05000000000000000000" pitchFamily="2" charset="2"/>
              <a:buNone/>
              <a:defRPr kumimoji="1" lang="ja-JP" altLang="en-US" sz="2400" kern="1200" dirty="0" smtClean="0">
                <a:solidFill>
                  <a:schemeClr val="accent1">
                    <a:lumMod val="50000"/>
                  </a:schemeClr>
                </a:solidFill>
                <a:effectLst>
                  <a:glow rad="38100">
                    <a:schemeClr val="bg1">
                      <a:alpha val="60000"/>
                    </a:schemeClr>
                  </a:glow>
                </a:effectLst>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1060" name="コンテンツ プレースホルダー 3"/>
          <p:cNvSpPr>
            <a:spLocks noGrp="1"/>
          </p:cNvSpPr>
          <p:nvPr>
            <p:ph sz="half" idx="2"/>
          </p:nvPr>
        </p:nvSpPr>
        <p:spPr>
          <a:xfrm>
            <a:off x="457200" y="1631156"/>
            <a:ext cx="4040188" cy="2963466"/>
          </a:xfrm>
        </p:spPr>
        <p:txBody>
          <a:bodyPr/>
          <a:lstStyle>
            <a:lvl1pPr>
              <a:defRPr sz="2400">
                <a:solidFill>
                  <a:schemeClr val="accent1">
                    <a:lumMod val="50000"/>
                  </a:schemeClr>
                </a:solidFill>
              </a:defRPr>
            </a:lvl1pPr>
            <a:lvl2pPr>
              <a:defRPr sz="2000">
                <a:solidFill>
                  <a:schemeClr val="accent1">
                    <a:lumMod val="50000"/>
                  </a:schemeClr>
                </a:solidFill>
              </a:defRPr>
            </a:lvl2pPr>
            <a:lvl3pPr>
              <a:defRPr sz="1800">
                <a:solidFill>
                  <a:schemeClr val="accent1">
                    <a:lumMod val="50000"/>
                  </a:schemeClr>
                </a:solidFill>
              </a:defRPr>
            </a:lvl3pPr>
            <a:lvl4pPr>
              <a:defRPr sz="1600">
                <a:solidFill>
                  <a:schemeClr val="accent1">
                    <a:lumMod val="50000"/>
                  </a:schemeClr>
                </a:solidFill>
              </a:defRPr>
            </a:lvl4pPr>
            <a:lvl5pPr>
              <a:defRPr sz="1600">
                <a:solidFill>
                  <a:schemeClr val="accent1">
                    <a:lumMod val="50000"/>
                  </a:schemeClr>
                </a:solidFill>
              </a:defRPr>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061" name="テキスト プレースホルダー 4"/>
          <p:cNvSpPr>
            <a:spLocks noGrp="1"/>
          </p:cNvSpPr>
          <p:nvPr>
            <p:ph type="body" sz="quarter" idx="3"/>
          </p:nvPr>
        </p:nvSpPr>
        <p:spPr>
          <a:xfrm>
            <a:off x="4645026" y="1151335"/>
            <a:ext cx="4041775" cy="479822"/>
          </a:xfrm>
        </p:spPr>
        <p:txBody>
          <a:bodyPr anchor="b">
            <a:normAutofit/>
          </a:bodyPr>
          <a:lstStyle>
            <a:lvl1pPr marL="0" indent="0" algn="l">
              <a:buNone/>
              <a:defRPr kumimoji="1" lang="ja-JP" altLang="en-US" sz="2400" kern="1200" dirty="0" smtClean="0">
                <a:solidFill>
                  <a:schemeClr val="accent1">
                    <a:lumMod val="50000"/>
                  </a:schemeClr>
                </a:solidFill>
                <a:effectLst>
                  <a:glow rad="38100">
                    <a:schemeClr val="bg1">
                      <a:alpha val="60000"/>
                    </a:schemeClr>
                  </a:glow>
                </a:effectLst>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Wingdings" panose="05000000000000000000" pitchFamily="2" charset="2"/>
              <a:buNone/>
            </a:pPr>
            <a:r>
              <a:rPr kumimoji="1" lang="ja-JP" altLang="en-US"/>
              <a:t>マスター テキストの書式設定</a:t>
            </a:r>
          </a:p>
        </p:txBody>
      </p:sp>
      <p:sp>
        <p:nvSpPr>
          <p:cNvPr id="1062" name="コンテンツ プレースホルダー 5"/>
          <p:cNvSpPr>
            <a:spLocks noGrp="1"/>
          </p:cNvSpPr>
          <p:nvPr>
            <p:ph sz="quarter" idx="4"/>
          </p:nvPr>
        </p:nvSpPr>
        <p:spPr>
          <a:xfrm>
            <a:off x="4645026" y="1631156"/>
            <a:ext cx="4041775" cy="2963466"/>
          </a:xfrm>
        </p:spPr>
        <p:txBody>
          <a:bodyPr/>
          <a:lstStyle>
            <a:lvl1pPr>
              <a:defRPr sz="2400">
                <a:solidFill>
                  <a:schemeClr val="accent1">
                    <a:lumMod val="50000"/>
                  </a:schemeClr>
                </a:solidFill>
              </a:defRPr>
            </a:lvl1pPr>
            <a:lvl2pPr>
              <a:defRPr sz="2000">
                <a:solidFill>
                  <a:schemeClr val="accent1">
                    <a:lumMod val="50000"/>
                  </a:schemeClr>
                </a:solidFill>
              </a:defRPr>
            </a:lvl2pPr>
            <a:lvl3pPr>
              <a:defRPr sz="1800">
                <a:solidFill>
                  <a:schemeClr val="accent1">
                    <a:lumMod val="50000"/>
                  </a:schemeClr>
                </a:solidFill>
              </a:defRPr>
            </a:lvl3pPr>
            <a:lvl4pPr>
              <a:defRPr sz="1600">
                <a:solidFill>
                  <a:schemeClr val="accent1">
                    <a:lumMod val="50000"/>
                  </a:schemeClr>
                </a:solidFill>
              </a:defRPr>
            </a:lvl4pPr>
            <a:lvl5pPr>
              <a:defRPr sz="1600">
                <a:solidFill>
                  <a:schemeClr val="accent1">
                    <a:lumMod val="50000"/>
                  </a:schemeClr>
                </a:solidFill>
              </a:defRPr>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063" name="日付プレースホルダー 6"/>
          <p:cNvSpPr>
            <a:spLocks noGrp="1"/>
          </p:cNvSpPr>
          <p:nvPr>
            <p:ph type="dt" sz="half" idx="10"/>
          </p:nvPr>
        </p:nvSpPr>
        <p:spPr/>
        <p:txBody>
          <a:bodyPr/>
          <a:lstStyle/>
          <a:p>
            <a:fld id="{9DE7224B-E75F-4E19-AFB1-5EC7E8594E13}" type="datetimeFigureOut">
              <a:rPr kumimoji="1" lang="ja-JP" altLang="en-US" smtClean="0"/>
              <a:t>2024/10/5</a:t>
            </a:fld>
            <a:endParaRPr kumimoji="1" lang="ja-JP" altLang="en-US"/>
          </a:p>
        </p:txBody>
      </p:sp>
      <p:sp>
        <p:nvSpPr>
          <p:cNvPr id="1064" name="フッター プレースホルダー 7"/>
          <p:cNvSpPr>
            <a:spLocks noGrp="1"/>
          </p:cNvSpPr>
          <p:nvPr>
            <p:ph type="ftr" sz="quarter" idx="11"/>
          </p:nvPr>
        </p:nvSpPr>
        <p:spPr/>
        <p:txBody>
          <a:bodyPr/>
          <a:lstStyle/>
          <a:p>
            <a:endParaRPr kumimoji="1" lang="ja-JP" altLang="en-US"/>
          </a:p>
        </p:txBody>
      </p:sp>
      <p:sp>
        <p:nvSpPr>
          <p:cNvPr id="1065" name="スライド番号プレースホルダー 8"/>
          <p:cNvSpPr>
            <a:spLocks noGrp="1"/>
          </p:cNvSpPr>
          <p:nvPr>
            <p:ph type="sldNum" sz="quarter" idx="12"/>
          </p:nvPr>
        </p:nvSpPr>
        <p:spPr/>
        <p:txBody>
          <a:bodyPr/>
          <a:lstStyle/>
          <a:p>
            <a:fld id="{5A64193B-3A30-410F-9CD8-6EE712D66964}"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67" name="タイトル 1"/>
          <p:cNvSpPr>
            <a:spLocks noGrp="1"/>
          </p:cNvSpPr>
          <p:nvPr>
            <p:ph type="title"/>
          </p:nvPr>
        </p:nvSpPr>
        <p:spPr>
          <a:xfrm>
            <a:off x="455712" y="2031690"/>
            <a:ext cx="8229600" cy="857250"/>
          </a:xfrm>
        </p:spPr>
        <p:txBody>
          <a:bodyPr>
            <a:normAutofit/>
          </a:bodyPr>
          <a:lstStyle>
            <a:lvl1pPr algn="ctr" defTabSz="914400" rtl="0" eaLnBrk="1" latinLnBrk="0" hangingPunct="1">
              <a:spcBef>
                <a:spcPct val="0"/>
              </a:spcBef>
              <a:buNone/>
              <a:defRPr kumimoji="1" lang="ja-JP" altLang="en-US" sz="4800" b="1" kern="1200" dirty="0">
                <a:gradFill flip="none" rotWithShape="1">
                  <a:gsLst>
                    <a:gs pos="0">
                      <a:schemeClr val="accent4">
                        <a:lumMod val="50000"/>
                      </a:schemeClr>
                    </a:gs>
                    <a:gs pos="100000">
                      <a:schemeClr val="accent4"/>
                    </a:gs>
                  </a:gsLst>
                  <a:lin ang="16200000" scaled="1"/>
                  <a:tileRect/>
                </a:gradFill>
                <a:effectLst>
                  <a:glow rad="50800">
                    <a:schemeClr val="tx2">
                      <a:lumMod val="20000"/>
                      <a:lumOff val="80000"/>
                      <a:alpha val="50000"/>
                    </a:schemeClr>
                  </a:glow>
                  <a:reflection blurRad="6350" stA="34000" dist="50800" dir="5400000" sy="-100000" algn="bl" rotWithShape="0"/>
                </a:effectLst>
                <a:latin typeface="+mj-lt"/>
                <a:ea typeface="+mj-ea"/>
                <a:cs typeface="+mj-cs"/>
              </a:defRPr>
            </a:lvl1pPr>
          </a:lstStyle>
          <a:p>
            <a:r>
              <a:rPr kumimoji="1" lang="ja-JP" altLang="en-US"/>
              <a:t>マスター タイトルの書式設定</a:t>
            </a:r>
            <a:endParaRPr kumimoji="1" lang="ja-JP" altLang="en-US" dirty="0"/>
          </a:p>
        </p:txBody>
      </p:sp>
      <p:sp>
        <p:nvSpPr>
          <p:cNvPr id="1068" name="日付プレースホルダー 2"/>
          <p:cNvSpPr>
            <a:spLocks noGrp="1"/>
          </p:cNvSpPr>
          <p:nvPr>
            <p:ph type="dt" sz="half" idx="10"/>
          </p:nvPr>
        </p:nvSpPr>
        <p:spPr/>
        <p:txBody>
          <a:bodyPr/>
          <a:lstStyle/>
          <a:p>
            <a:fld id="{9DE7224B-E75F-4E19-AFB1-5EC7E8594E13}" type="datetimeFigureOut">
              <a:rPr kumimoji="1" lang="ja-JP" altLang="en-US" smtClean="0"/>
              <a:t>2024/10/5</a:t>
            </a:fld>
            <a:endParaRPr kumimoji="1" lang="ja-JP" altLang="en-US"/>
          </a:p>
        </p:txBody>
      </p:sp>
      <p:sp>
        <p:nvSpPr>
          <p:cNvPr id="1069" name="フッター プレースホルダー 3"/>
          <p:cNvSpPr>
            <a:spLocks noGrp="1"/>
          </p:cNvSpPr>
          <p:nvPr>
            <p:ph type="ftr" sz="quarter" idx="11"/>
          </p:nvPr>
        </p:nvSpPr>
        <p:spPr/>
        <p:txBody>
          <a:bodyPr/>
          <a:lstStyle/>
          <a:p>
            <a:endParaRPr kumimoji="1" lang="ja-JP" altLang="en-US"/>
          </a:p>
        </p:txBody>
      </p:sp>
      <p:sp>
        <p:nvSpPr>
          <p:cNvPr id="1070" name="スライド番号プレースホルダー 4"/>
          <p:cNvSpPr>
            <a:spLocks noGrp="1"/>
          </p:cNvSpPr>
          <p:nvPr>
            <p:ph type="sldNum" sz="quarter" idx="12"/>
          </p:nvPr>
        </p:nvSpPr>
        <p:spPr/>
        <p:txBody>
          <a:bodyPr/>
          <a:lstStyle/>
          <a:p>
            <a:fld id="{5A64193B-3A30-410F-9CD8-6EE712D66964}"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72" name="日付プレースホルダー 1"/>
          <p:cNvSpPr>
            <a:spLocks noGrp="1"/>
          </p:cNvSpPr>
          <p:nvPr>
            <p:ph type="dt" sz="half" idx="10"/>
          </p:nvPr>
        </p:nvSpPr>
        <p:spPr/>
        <p:txBody>
          <a:bodyPr/>
          <a:lstStyle/>
          <a:p>
            <a:fld id="{9DE7224B-E75F-4E19-AFB1-5EC7E8594E13}" type="datetimeFigureOut">
              <a:rPr kumimoji="1" lang="ja-JP" altLang="en-US" smtClean="0"/>
              <a:t>2024/10/5</a:t>
            </a:fld>
            <a:endParaRPr kumimoji="1" lang="ja-JP" altLang="en-US"/>
          </a:p>
        </p:txBody>
      </p:sp>
      <p:sp>
        <p:nvSpPr>
          <p:cNvPr id="1073" name="フッター プレースホルダー 2"/>
          <p:cNvSpPr>
            <a:spLocks noGrp="1"/>
          </p:cNvSpPr>
          <p:nvPr>
            <p:ph type="ftr" sz="quarter" idx="11"/>
          </p:nvPr>
        </p:nvSpPr>
        <p:spPr/>
        <p:txBody>
          <a:bodyPr/>
          <a:lstStyle/>
          <a:p>
            <a:endParaRPr kumimoji="1" lang="ja-JP" altLang="en-US"/>
          </a:p>
        </p:txBody>
      </p:sp>
      <p:sp>
        <p:nvSpPr>
          <p:cNvPr id="1074" name="スライド番号プレースホルダー 3"/>
          <p:cNvSpPr>
            <a:spLocks noGrp="1"/>
          </p:cNvSpPr>
          <p:nvPr>
            <p:ph type="sldNum" sz="quarter" idx="12"/>
          </p:nvPr>
        </p:nvSpPr>
        <p:spPr/>
        <p:txBody>
          <a:bodyPr/>
          <a:lstStyle/>
          <a:p>
            <a:fld id="{5A64193B-3A30-410F-9CD8-6EE712D66964}"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1076" name="タイトル 1"/>
          <p:cNvSpPr>
            <a:spLocks noGrp="1"/>
          </p:cNvSpPr>
          <p:nvPr>
            <p:ph type="title"/>
          </p:nvPr>
        </p:nvSpPr>
        <p:spPr>
          <a:xfrm>
            <a:off x="457201" y="204787"/>
            <a:ext cx="4618855" cy="746783"/>
          </a:xfrm>
        </p:spPr>
        <p:txBody>
          <a:bodyPr anchor="ctr">
            <a:normAutofit/>
          </a:bodyPr>
          <a:lstStyle>
            <a:lvl1pPr algn="l">
              <a:defRPr sz="2800" b="1"/>
            </a:lvl1pPr>
          </a:lstStyle>
          <a:p>
            <a:r>
              <a:rPr kumimoji="1" lang="ja-JP" altLang="en-US"/>
              <a:t>マスター タイトルの書式設定</a:t>
            </a:r>
            <a:endParaRPr kumimoji="1" lang="ja-JP" altLang="en-US" dirty="0"/>
          </a:p>
        </p:txBody>
      </p:sp>
      <p:sp>
        <p:nvSpPr>
          <p:cNvPr id="1077" name="コンテンツ プレースホルダー 2"/>
          <p:cNvSpPr>
            <a:spLocks noGrp="1"/>
          </p:cNvSpPr>
          <p:nvPr>
            <p:ph idx="1"/>
          </p:nvPr>
        </p:nvSpPr>
        <p:spPr>
          <a:xfrm>
            <a:off x="457200" y="1131590"/>
            <a:ext cx="8229600" cy="3463033"/>
          </a:xfrm>
        </p:spPr>
        <p:txBody>
          <a:bodyPr/>
          <a:lstStyle>
            <a:lvl1pPr>
              <a:defRPr sz="3200">
                <a:solidFill>
                  <a:schemeClr val="accent4">
                    <a:lumMod val="75000"/>
                  </a:schemeClr>
                </a:solidFill>
              </a:defRPr>
            </a:lvl1pPr>
            <a:lvl2pPr>
              <a:defRPr sz="2800">
                <a:solidFill>
                  <a:schemeClr val="accent4">
                    <a:lumMod val="75000"/>
                  </a:schemeClr>
                </a:solidFill>
              </a:defRPr>
            </a:lvl2pPr>
            <a:lvl3pPr>
              <a:defRPr sz="24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078" name="テキスト プレースホルダー 3"/>
          <p:cNvSpPr>
            <a:spLocks noGrp="1"/>
          </p:cNvSpPr>
          <p:nvPr>
            <p:ph type="body" sz="half" idx="2"/>
          </p:nvPr>
        </p:nvSpPr>
        <p:spPr>
          <a:xfrm>
            <a:off x="5292080" y="204787"/>
            <a:ext cx="3394720" cy="746783"/>
          </a:xfrm>
        </p:spPr>
        <p:txBody>
          <a:bodyPr anchor="ctr"/>
          <a:lstStyle>
            <a:lvl1pPr marL="0" indent="0" algn="ctr">
              <a:buNone/>
              <a:defRPr sz="1400">
                <a:solidFill>
                  <a:schemeClr val="accent4">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1079" name="日付プレースホルダー 4"/>
          <p:cNvSpPr>
            <a:spLocks noGrp="1"/>
          </p:cNvSpPr>
          <p:nvPr>
            <p:ph type="dt" sz="half" idx="10"/>
          </p:nvPr>
        </p:nvSpPr>
        <p:spPr/>
        <p:txBody>
          <a:bodyPr/>
          <a:lstStyle/>
          <a:p>
            <a:fld id="{9DE7224B-E75F-4E19-AFB1-5EC7E8594E13}" type="datetimeFigureOut">
              <a:rPr kumimoji="1" lang="ja-JP" altLang="en-US" smtClean="0"/>
              <a:t>2024/10/5</a:t>
            </a:fld>
            <a:endParaRPr kumimoji="1" lang="ja-JP" altLang="en-US"/>
          </a:p>
        </p:txBody>
      </p:sp>
      <p:sp>
        <p:nvSpPr>
          <p:cNvPr id="1080" name="フッター プレースホルダー 5"/>
          <p:cNvSpPr>
            <a:spLocks noGrp="1"/>
          </p:cNvSpPr>
          <p:nvPr>
            <p:ph type="ftr" sz="quarter" idx="11"/>
          </p:nvPr>
        </p:nvSpPr>
        <p:spPr/>
        <p:txBody>
          <a:bodyPr/>
          <a:lstStyle/>
          <a:p>
            <a:endParaRPr kumimoji="1" lang="ja-JP" altLang="en-US"/>
          </a:p>
        </p:txBody>
      </p:sp>
      <p:sp>
        <p:nvSpPr>
          <p:cNvPr id="1081" name="スライド番号プレースホルダー 6"/>
          <p:cNvSpPr>
            <a:spLocks noGrp="1"/>
          </p:cNvSpPr>
          <p:nvPr>
            <p:ph type="sldNum" sz="quarter" idx="12"/>
          </p:nvPr>
        </p:nvSpPr>
        <p:spPr/>
        <p:txBody>
          <a:bodyPr/>
          <a:lstStyle/>
          <a:p>
            <a:fld id="{5A64193B-3A30-410F-9CD8-6EE712D66964}"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83" name="タイトル 1"/>
          <p:cNvSpPr>
            <a:spLocks noGrp="1"/>
          </p:cNvSpPr>
          <p:nvPr>
            <p:ph type="title"/>
          </p:nvPr>
        </p:nvSpPr>
        <p:spPr>
          <a:xfrm>
            <a:off x="1792288" y="3600450"/>
            <a:ext cx="5486400" cy="425054"/>
          </a:xfrm>
        </p:spPr>
        <p:txBody>
          <a:bodyPr anchor="ctr">
            <a:noAutofit/>
          </a:bodyPr>
          <a:lstStyle>
            <a:lvl1pPr algn="ctr">
              <a:defRPr sz="2400" b="1"/>
            </a:lvl1pPr>
          </a:lstStyle>
          <a:p>
            <a:r>
              <a:rPr kumimoji="1" lang="ja-JP" altLang="en-US"/>
              <a:t>マスター タイトルの書式設定</a:t>
            </a:r>
            <a:endParaRPr kumimoji="1" lang="ja-JP" altLang="en-US" dirty="0"/>
          </a:p>
        </p:txBody>
      </p:sp>
      <p:sp>
        <p:nvSpPr>
          <p:cNvPr id="1084" name="図プレースホルダー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endParaRPr kumimoji="1" lang="ja-JP" altLang="en-US" dirty="0"/>
          </a:p>
        </p:txBody>
      </p:sp>
      <p:sp>
        <p:nvSpPr>
          <p:cNvPr id="1085" name="テキスト プレースホルダー 3"/>
          <p:cNvSpPr>
            <a:spLocks noGrp="1"/>
          </p:cNvSpPr>
          <p:nvPr>
            <p:ph type="body" sz="half" idx="2"/>
          </p:nvPr>
        </p:nvSpPr>
        <p:spPr>
          <a:xfrm>
            <a:off x="1792288" y="4025503"/>
            <a:ext cx="5486400" cy="603647"/>
          </a:xfrm>
        </p:spPr>
        <p:txBody>
          <a:bodyPr>
            <a:normAutofit/>
          </a:bodyPr>
          <a:lstStyle>
            <a:lvl1pPr marL="0" indent="0" algn="ctr">
              <a:buNone/>
              <a:defRPr sz="16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1086" name="日付プレースホルダー 4"/>
          <p:cNvSpPr>
            <a:spLocks noGrp="1"/>
          </p:cNvSpPr>
          <p:nvPr>
            <p:ph type="dt" sz="half" idx="10"/>
          </p:nvPr>
        </p:nvSpPr>
        <p:spPr/>
        <p:txBody>
          <a:bodyPr/>
          <a:lstStyle/>
          <a:p>
            <a:fld id="{9DE7224B-E75F-4E19-AFB1-5EC7E8594E13}" type="datetimeFigureOut">
              <a:rPr kumimoji="1" lang="ja-JP" altLang="en-US" smtClean="0"/>
              <a:t>2024/10/5</a:t>
            </a:fld>
            <a:endParaRPr kumimoji="1" lang="ja-JP" altLang="en-US"/>
          </a:p>
        </p:txBody>
      </p:sp>
      <p:sp>
        <p:nvSpPr>
          <p:cNvPr id="1087" name="フッター プレースホルダー 5"/>
          <p:cNvSpPr>
            <a:spLocks noGrp="1"/>
          </p:cNvSpPr>
          <p:nvPr>
            <p:ph type="ftr" sz="quarter" idx="11"/>
          </p:nvPr>
        </p:nvSpPr>
        <p:spPr/>
        <p:txBody>
          <a:bodyPr/>
          <a:lstStyle/>
          <a:p>
            <a:endParaRPr kumimoji="1" lang="ja-JP" altLang="en-US"/>
          </a:p>
        </p:txBody>
      </p:sp>
      <p:sp>
        <p:nvSpPr>
          <p:cNvPr id="1088" name="スライド番号プレースホルダー 6"/>
          <p:cNvSpPr>
            <a:spLocks noGrp="1"/>
          </p:cNvSpPr>
          <p:nvPr>
            <p:ph type="sldNum" sz="quarter" idx="12"/>
          </p:nvPr>
        </p:nvSpPr>
        <p:spPr/>
        <p:txBody>
          <a:bodyPr/>
          <a:lstStyle/>
          <a:p>
            <a:fld id="{5A64193B-3A30-410F-9CD8-6EE712D66964}"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alpha val="75000"/>
          </a:schemeClr>
        </a:solidFill>
        <a:effectLst/>
      </p:bgPr>
    </p:bg>
    <p:spTree>
      <p:nvGrpSpPr>
        <p:cNvPr id="1" name=""/>
        <p:cNvGrpSpPr/>
        <p:nvPr/>
      </p:nvGrpSpPr>
      <p:grpSpPr>
        <a:xfrm>
          <a:off x="0" y="0"/>
          <a:ext cx="0" cy="0"/>
          <a:chOff x="0" y="0"/>
          <a:chExt cx="0" cy="0"/>
        </a:xfrm>
      </p:grpSpPr>
      <p:sp>
        <p:nvSpPr>
          <p:cNvPr id="1025" name="正方形/長方形 6"/>
          <p:cNvSpPr/>
          <p:nvPr/>
        </p:nvSpPr>
        <p:spPr>
          <a:xfrm>
            <a:off x="-14336" y="0"/>
            <a:ext cx="9144000" cy="5143500"/>
          </a:xfrm>
          <a:prstGeom prst="rect">
            <a:avLst/>
          </a:prstGeom>
          <a:blipFill>
            <a:blip r:embed="rId14">
              <a:alphaModFix amt="7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6" name="正方形/長方形 7"/>
          <p:cNvSpPr/>
          <p:nvPr/>
        </p:nvSpPr>
        <p:spPr>
          <a:xfrm>
            <a:off x="-20040" y="447514"/>
            <a:ext cx="9144000" cy="4032448"/>
          </a:xfrm>
          <a:prstGeom prst="rect">
            <a:avLst/>
          </a:prstGeom>
          <a:gradFill flip="none" rotWithShape="1">
            <a:gsLst>
              <a:gs pos="0">
                <a:schemeClr val="bg1">
                  <a:alpha val="0"/>
                </a:schemeClr>
              </a:gs>
              <a:gs pos="25000">
                <a:schemeClr val="bg1">
                  <a:alpha val="40000"/>
                </a:schemeClr>
              </a:gs>
              <a:gs pos="75000">
                <a:schemeClr val="bg1">
                  <a:alpha val="40000"/>
                </a:schemeClr>
              </a:gs>
              <a:gs pos="100000">
                <a:schemeClr val="bg1">
                  <a:alpha val="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27" name="タイトル プレースホルダー 1"/>
          <p:cNvSpPr>
            <a:spLocks noGrp="1"/>
          </p:cNvSpPr>
          <p:nvPr>
            <p:ph type="title"/>
          </p:nvPr>
        </p:nvSpPr>
        <p:spPr>
          <a:xfrm>
            <a:off x="457200" y="205979"/>
            <a:ext cx="8229600" cy="857250"/>
          </a:xfrm>
          <a:prstGeom prst="rect">
            <a:avLst/>
          </a:prstGeom>
        </p:spPr>
        <p:txBody>
          <a:bodyPr vert="horz" lIns="91440" tIns="45720" rIns="91440" bIns="45720" rtlCol="0" anchor="b">
            <a:normAutofit/>
          </a:bodyPr>
          <a:lstStyle/>
          <a:p>
            <a:r>
              <a:rPr kumimoji="1" lang="ja-JP" altLang="en-US" dirty="0"/>
              <a:t>マスター タイトルの書式設定</a:t>
            </a:r>
          </a:p>
        </p:txBody>
      </p:sp>
      <p:sp>
        <p:nvSpPr>
          <p:cNvPr id="1028" name="テキスト プレースホルダー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endParaRPr kumimoji="1" lang="en-US" altLang="ja-JP" dirty="0"/>
          </a:p>
          <a:p>
            <a:pPr lvl="5"/>
            <a:r>
              <a:rPr kumimoji="1" lang="ja-JP" altLang="en-US" dirty="0"/>
              <a:t>第 </a:t>
            </a:r>
            <a:r>
              <a:rPr kumimoji="1" lang="en-US" altLang="ja-JP" dirty="0"/>
              <a:t>6 </a:t>
            </a:r>
            <a:r>
              <a:rPr kumimoji="1" lang="ja-JP" altLang="en-US" dirty="0"/>
              <a:t>レベル</a:t>
            </a:r>
          </a:p>
          <a:p>
            <a:pPr lvl="6"/>
            <a:r>
              <a:rPr kumimoji="1" lang="ja-JP" altLang="en-US" dirty="0"/>
              <a:t>第 </a:t>
            </a:r>
            <a:r>
              <a:rPr kumimoji="1" lang="en-US" altLang="ja-JP" dirty="0"/>
              <a:t>7 </a:t>
            </a:r>
            <a:r>
              <a:rPr kumimoji="1" lang="ja-JP" altLang="en-US" dirty="0"/>
              <a:t>レベル</a:t>
            </a:r>
          </a:p>
          <a:p>
            <a:pPr lvl="7"/>
            <a:r>
              <a:rPr kumimoji="1" lang="ja-JP" altLang="en-US" dirty="0"/>
              <a:t>第 </a:t>
            </a:r>
            <a:r>
              <a:rPr kumimoji="1" lang="en-US" altLang="ja-JP" dirty="0"/>
              <a:t>8 </a:t>
            </a:r>
            <a:r>
              <a:rPr kumimoji="1" lang="ja-JP" altLang="en-US" dirty="0"/>
              <a:t>レベル</a:t>
            </a:r>
          </a:p>
          <a:p>
            <a:pPr lvl="8"/>
            <a:r>
              <a:rPr kumimoji="1" lang="ja-JP" altLang="en-US" dirty="0"/>
              <a:t>第 </a:t>
            </a:r>
            <a:r>
              <a:rPr kumimoji="1" lang="en-US" altLang="ja-JP" dirty="0"/>
              <a:t>9 </a:t>
            </a:r>
            <a:r>
              <a:rPr kumimoji="1" lang="ja-JP" altLang="en-US" dirty="0"/>
              <a:t>レベル</a:t>
            </a:r>
          </a:p>
        </p:txBody>
      </p:sp>
      <p:sp>
        <p:nvSpPr>
          <p:cNvPr id="1029" name="日付プレースホルダー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accent4">
                    <a:lumMod val="50000"/>
                  </a:schemeClr>
                </a:solidFill>
                <a:latin typeface="+mn-ea"/>
                <a:ea typeface="+mn-ea"/>
              </a:defRPr>
            </a:lvl1pPr>
          </a:lstStyle>
          <a:p>
            <a:fld id="{9DE7224B-E75F-4E19-AFB1-5EC7E8594E13}" type="datetimeFigureOut">
              <a:rPr lang="ja-JP" altLang="en-US" smtClean="0"/>
              <a:pPr/>
              <a:t>2024/10/5</a:t>
            </a:fld>
            <a:endParaRPr lang="ja-JP" altLang="en-US" dirty="0"/>
          </a:p>
        </p:txBody>
      </p:sp>
      <p:sp>
        <p:nvSpPr>
          <p:cNvPr id="1030" name="フッター プレースホルダー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accent4">
                    <a:lumMod val="50000"/>
                  </a:schemeClr>
                </a:solidFill>
              </a:defRPr>
            </a:lvl1pPr>
          </a:lstStyle>
          <a:p>
            <a:endParaRPr lang="ja-JP" altLang="en-US" dirty="0"/>
          </a:p>
        </p:txBody>
      </p:sp>
      <p:sp>
        <p:nvSpPr>
          <p:cNvPr id="1031" name="スライド番号プレースホルダー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accent4">
                    <a:lumMod val="50000"/>
                  </a:schemeClr>
                </a:solidFill>
                <a:latin typeface="+mn-ea"/>
                <a:ea typeface="+mn-ea"/>
              </a:defRPr>
            </a:lvl1pPr>
          </a:lstStyle>
          <a:p>
            <a:fld id="{5A64193B-3A30-410F-9CD8-6EE712D66964}" type="slidenum">
              <a:rPr lang="ja-JP" altLang="en-US" smtClean="0"/>
              <a:pPr/>
              <a:t>‹#›</a:t>
            </a:fld>
            <a:endParaRPr lang="ja-JP" altLang="en-US" dirty="0"/>
          </a:p>
        </p:txBody>
      </p:sp>
    </p:spTree>
  </p:cSld>
  <p:clrMap bg1="lt1" tx1="dk1" bg2="lt2" tx2="dk2" accent1="accent1" accent2="accent2" accent3="accent3" accent4="accent4" accent5="accent5" accent6="accent6" hlink="hlink" folHlink="folHlink"/>
  <p:sldLayoutIdLst>
    <p:sldLayoutId id="2147485053" r:id="rId1"/>
    <p:sldLayoutId id="2147485054" r:id="rId2"/>
    <p:sldLayoutId id="2147485055" r:id="rId3"/>
    <p:sldLayoutId id="2147485056" r:id="rId4"/>
    <p:sldLayoutId id="2147485057" r:id="rId5"/>
    <p:sldLayoutId id="2147485058" r:id="rId6"/>
    <p:sldLayoutId id="2147485059" r:id="rId7"/>
    <p:sldLayoutId id="2147485060" r:id="rId8"/>
    <p:sldLayoutId id="2147485061" r:id="rId9"/>
    <p:sldLayoutId id="2147485062" r:id="rId10"/>
    <p:sldLayoutId id="2147485063" r:id="rId11"/>
    <p:sldLayoutId id="2147485064" r:id="rId12"/>
  </p:sldLayoutIdLst>
  <p:txStyles>
    <p:titleStyle>
      <a:lvl1pPr algn="ctr" defTabSz="914400" rtl="0" eaLnBrk="1" latinLnBrk="0" hangingPunct="1">
        <a:spcBef>
          <a:spcPct val="0"/>
        </a:spcBef>
        <a:buNone/>
        <a:defRPr kumimoji="1" lang="ja-JP" altLang="en-US" sz="4800" b="1" kern="1200" dirty="0" smtClean="0">
          <a:gradFill flip="none" rotWithShape="1">
            <a:gsLst>
              <a:gs pos="0">
                <a:schemeClr val="accent4">
                  <a:lumMod val="50000"/>
                </a:schemeClr>
              </a:gs>
              <a:gs pos="100000">
                <a:schemeClr val="accent4"/>
              </a:gs>
            </a:gsLst>
            <a:lin ang="16200000" scaled="1"/>
            <a:tileRect/>
          </a:gradFill>
          <a:effectLst>
            <a:glow rad="50800">
              <a:schemeClr val="tx2">
                <a:lumMod val="20000"/>
                <a:lumOff val="80000"/>
                <a:alpha val="50000"/>
              </a:schemeClr>
            </a:glow>
          </a:effectLst>
          <a:latin typeface="+mj-lt"/>
          <a:ea typeface="+mj-ea"/>
          <a:cs typeface="+mj-cs"/>
        </a:defRPr>
      </a:lvl1pPr>
    </p:titleStyle>
    <p:bodyStyle>
      <a:lvl1pPr marL="342900" indent="-342900" algn="l" defTabSz="914400" rtl="0" eaLnBrk="1" latinLnBrk="0" hangingPunct="1">
        <a:spcBef>
          <a:spcPct val="20000"/>
        </a:spcBef>
        <a:buSzPct val="60000"/>
        <a:buFont typeface="Wingdings" panose="05000000000000000000" pitchFamily="2" charset="2"/>
        <a:buChar char="u"/>
        <a:defRPr kumimoji="1" sz="3200" kern="1200">
          <a:solidFill>
            <a:schemeClr val="accent1">
              <a:lumMod val="50000"/>
            </a:schemeClr>
          </a:solidFill>
          <a:latin typeface="+mn-lt"/>
          <a:ea typeface="+mn-ea"/>
          <a:cs typeface="+mn-cs"/>
        </a:defRPr>
      </a:lvl1pPr>
      <a:lvl2pPr marL="742950" indent="-285750" algn="l" defTabSz="914400" rtl="0" eaLnBrk="1" latinLnBrk="0" hangingPunct="1">
        <a:spcBef>
          <a:spcPct val="20000"/>
        </a:spcBef>
        <a:buSzPct val="60000"/>
        <a:buFont typeface="Wingdings" panose="05000000000000000000" pitchFamily="2" charset="2"/>
        <a:buChar char="u"/>
        <a:defRPr kumimoji="1" sz="2800" kern="1200">
          <a:solidFill>
            <a:schemeClr val="accent1">
              <a:lumMod val="50000"/>
            </a:schemeClr>
          </a:solidFill>
          <a:latin typeface="+mn-lt"/>
          <a:ea typeface="+mn-ea"/>
          <a:cs typeface="+mn-cs"/>
        </a:defRPr>
      </a:lvl2pPr>
      <a:lvl3pPr marL="1143000" indent="-228600" algn="l" defTabSz="914400" rtl="0" eaLnBrk="1" latinLnBrk="0" hangingPunct="1">
        <a:spcBef>
          <a:spcPct val="20000"/>
        </a:spcBef>
        <a:buSzPct val="50000"/>
        <a:buFont typeface="Wingdings" panose="05000000000000000000" pitchFamily="2" charset="2"/>
        <a:buChar char="u"/>
        <a:defRPr kumimoji="1" sz="2400" kern="1200">
          <a:solidFill>
            <a:schemeClr val="accent1">
              <a:lumMod val="50000"/>
            </a:schemeClr>
          </a:solidFill>
          <a:latin typeface="+mn-lt"/>
          <a:ea typeface="+mn-ea"/>
          <a:cs typeface="+mn-cs"/>
        </a:defRPr>
      </a:lvl3pPr>
      <a:lvl4pPr marL="1600200" indent="-228600" algn="l" defTabSz="914400" rtl="0" eaLnBrk="1" latinLnBrk="0" hangingPunct="1">
        <a:spcBef>
          <a:spcPct val="20000"/>
        </a:spcBef>
        <a:buSzPct val="50000"/>
        <a:buFont typeface="Wingdings" panose="05000000000000000000" pitchFamily="2" charset="2"/>
        <a:buChar char="u"/>
        <a:defRPr kumimoji="1" sz="2000" kern="1200">
          <a:solidFill>
            <a:schemeClr val="accent1">
              <a:lumMod val="50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kumimoji="1" sz="2000" kern="1200">
          <a:solidFill>
            <a:schemeClr val="accent1">
              <a:lumMod val="50000"/>
            </a:schemeClr>
          </a:solidFill>
          <a:latin typeface="+mn-lt"/>
          <a:ea typeface="+mn-ea"/>
          <a:cs typeface="+mn-cs"/>
        </a:defRPr>
      </a:lvl5pPr>
      <a:lvl6pPr marL="2066925" indent="0" algn="l" defTabSz="914400" rtl="0" eaLnBrk="1" latinLnBrk="0" hangingPunct="1">
        <a:spcBef>
          <a:spcPct val="20000"/>
        </a:spcBef>
        <a:buFont typeface="Arial" panose="020B0604020202020204" pitchFamily="34" charset="0"/>
        <a:buNone/>
        <a:defRPr kumimoji="1" sz="1800" kern="1200">
          <a:solidFill>
            <a:schemeClr val="accent1">
              <a:lumMod val="50000"/>
            </a:schemeClr>
          </a:solidFill>
          <a:latin typeface="+mn-lt"/>
          <a:ea typeface="+mn-ea"/>
          <a:cs typeface="+mn-cs"/>
        </a:defRPr>
      </a:lvl6pPr>
      <a:lvl7pPr marL="2333625" indent="0" algn="l" defTabSz="914400" rtl="0" eaLnBrk="1" latinLnBrk="0" hangingPunct="1">
        <a:spcBef>
          <a:spcPct val="20000"/>
        </a:spcBef>
        <a:buFont typeface="Arial" panose="020B0604020202020204" pitchFamily="34" charset="0"/>
        <a:buNone/>
        <a:defRPr kumimoji="1" sz="1600" kern="1200">
          <a:solidFill>
            <a:schemeClr val="accent1">
              <a:lumMod val="50000"/>
            </a:schemeClr>
          </a:solidFill>
          <a:latin typeface="+mn-lt"/>
          <a:ea typeface="+mn-ea"/>
          <a:cs typeface="+mn-cs"/>
        </a:defRPr>
      </a:lvl7pPr>
      <a:lvl8pPr marL="3200400" indent="-600075" algn="l" defTabSz="914400" rtl="0" eaLnBrk="1" latinLnBrk="0" hangingPunct="1">
        <a:spcBef>
          <a:spcPct val="20000"/>
        </a:spcBef>
        <a:buFont typeface="Arial" panose="020B0604020202020204" pitchFamily="34" charset="0"/>
        <a:buNone/>
        <a:defRPr kumimoji="1" sz="1400" kern="1200">
          <a:solidFill>
            <a:schemeClr val="accent1">
              <a:lumMod val="50000"/>
            </a:schemeClr>
          </a:solidFill>
          <a:latin typeface="+mn-lt"/>
          <a:ea typeface="+mn-ea"/>
          <a:cs typeface="+mn-cs"/>
        </a:defRPr>
      </a:lvl8pPr>
      <a:lvl9pPr marL="3657600" indent="-790575" algn="l" defTabSz="914400" rtl="0" eaLnBrk="1" latinLnBrk="0" hangingPunct="1">
        <a:spcBef>
          <a:spcPct val="20000"/>
        </a:spcBef>
        <a:buFont typeface="Arial" panose="020B0604020202020204" pitchFamily="34" charset="0"/>
        <a:buNone/>
        <a:defRPr kumimoji="1" sz="1200" kern="1200">
          <a:solidFill>
            <a:schemeClr val="accent1">
              <a:lumMod val="50000"/>
            </a:schemeClr>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4.gif"/><Relationship Id="rId5" Type="http://schemas.openxmlformats.org/officeDocument/2006/relationships/image" Target="../media/image23.jpe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33.jpeg"/><Relationship Id="rId4" Type="http://schemas.openxmlformats.org/officeDocument/2006/relationships/image" Target="../media/image32.emf"/></Relationships>
</file>

<file path=ppt/slides/_rels/slide2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3.png"/><Relationship Id="rId7" Type="http://schemas.openxmlformats.org/officeDocument/2006/relationships/hyperlink" Target="http://www.amazon.co.jp/gp/product/images/4000253077/ref=dp_image_z_0?ie=UTF8&amp;n=465392&amp;s=books"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5.jpeg"/><Relationship Id="rId11" Type="http://schemas.openxmlformats.org/officeDocument/2006/relationships/image" Target="../media/image69.png"/><Relationship Id="rId5" Type="http://schemas.openxmlformats.org/officeDocument/2006/relationships/hyperlink" Target="http://www.budousha.co.jp/booklist/book/fukuhen.htm" TargetMode="External"/><Relationship Id="rId10" Type="http://schemas.openxmlformats.org/officeDocument/2006/relationships/image" Target="../media/image68.png"/><Relationship Id="rId4" Type="http://schemas.openxmlformats.org/officeDocument/2006/relationships/image" Target="../media/image64.jpeg"/><Relationship Id="rId9" Type="http://schemas.openxmlformats.org/officeDocument/2006/relationships/image" Target="../media/image67.jpe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igaku-shoin.co.jp/bookDetail.do?book=4085"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jiti.co.jp/graph/int/0212kita/0212kita.htm"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www.wam.go.jp/wamappl/bb05Kaig.nsf/0/1A06BD1862325ECE49256A08001E5E43?OpenDocument"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9" name="タイトル 1"/>
          <p:cNvSpPr>
            <a:spLocks noGrp="1"/>
          </p:cNvSpPr>
          <p:nvPr>
            <p:ph type="ctrTitle"/>
          </p:nvPr>
        </p:nvSpPr>
        <p:spPr>
          <a:xfrm>
            <a:off x="-1" y="375506"/>
            <a:ext cx="9144000" cy="682644"/>
          </a:xfrm>
        </p:spPr>
        <p:txBody>
          <a:bodyPr>
            <a:noAutofit/>
          </a:bodyPr>
          <a:lstStyle/>
          <a:p>
            <a:r>
              <a:rPr kumimoji="1" lang="ja-JP" altLang="en-US" sz="2800" dirty="0">
                <a:solidFill>
                  <a:srgbClr val="00B0F0"/>
                </a:solidFill>
                <a:effectLst>
                  <a:outerShdw blurRad="38100" dist="38100" dir="2700000" algn="tl">
                    <a:srgbClr val="000000">
                      <a:alpha val="43137"/>
                    </a:srgbClr>
                  </a:outerShdw>
                </a:effectLst>
              </a:rPr>
              <a:t>身体拘束</a:t>
            </a:r>
            <a:r>
              <a:rPr kumimoji="1" lang="ja-JP" altLang="en-US" sz="2800" dirty="0" smtClean="0">
                <a:solidFill>
                  <a:srgbClr val="00B0F0"/>
                </a:solidFill>
                <a:effectLst>
                  <a:outerShdw blurRad="38100" dist="38100" dir="2700000" algn="tl">
                    <a:srgbClr val="000000">
                      <a:alpha val="43137"/>
                    </a:srgbClr>
                  </a:outerShdw>
                </a:effectLst>
              </a:rPr>
              <a:t>ゼロと  誇り</a:t>
            </a:r>
            <a:r>
              <a:rPr kumimoji="1" lang="ja-JP" altLang="en-US" sz="2800" dirty="0">
                <a:solidFill>
                  <a:srgbClr val="00B0F0"/>
                </a:solidFill>
                <a:effectLst>
                  <a:outerShdw blurRad="38100" dist="38100" dir="2700000" algn="tl">
                    <a:srgbClr val="000000">
                      <a:alpha val="43137"/>
                    </a:srgbClr>
                  </a:outerShdw>
                </a:effectLst>
              </a:rPr>
              <a:t>・味方・</a:t>
            </a:r>
            <a:r>
              <a:rPr kumimoji="1" lang="ja-JP" altLang="en-US" sz="2800" dirty="0" smtClean="0">
                <a:solidFill>
                  <a:srgbClr val="00B0F0"/>
                </a:solidFill>
                <a:effectLst>
                  <a:outerShdw blurRad="38100" dist="38100" dir="2700000" algn="tl">
                    <a:srgbClr val="000000">
                      <a:alpha val="43137"/>
                    </a:srgbClr>
                  </a:outerShdw>
                </a:effectLst>
              </a:rPr>
              <a:t>居場所</a:t>
            </a:r>
            <a:r>
              <a:rPr kumimoji="1" lang="ja-JP" altLang="en-US" sz="2800" dirty="0">
                <a:solidFill>
                  <a:srgbClr val="00B0F0"/>
                </a:solidFill>
                <a:effectLst>
                  <a:outerShdw blurRad="38100" dist="38100" dir="2700000" algn="tl">
                    <a:srgbClr val="000000">
                      <a:alpha val="43137"/>
                    </a:srgbClr>
                  </a:outerShdw>
                </a:effectLst>
              </a:rPr>
              <a:t/>
            </a:r>
            <a:br>
              <a:rPr kumimoji="1" lang="ja-JP" altLang="en-US" sz="2800" dirty="0">
                <a:solidFill>
                  <a:srgbClr val="00B0F0"/>
                </a:solidFill>
                <a:effectLst>
                  <a:outerShdw blurRad="38100" dist="38100" dir="2700000" algn="tl">
                    <a:srgbClr val="000000">
                      <a:alpha val="43137"/>
                    </a:srgbClr>
                  </a:outerShdw>
                </a:effectLst>
              </a:rPr>
            </a:br>
            <a:r>
              <a:rPr kumimoji="1" lang="ja-JP" altLang="en-US" sz="2800" dirty="0">
                <a:solidFill>
                  <a:srgbClr val="FF0066"/>
                </a:solidFill>
                <a:effectLst>
                  <a:outerShdw blurRad="38100" dist="38100" dir="2700000" algn="tl">
                    <a:srgbClr val="000000">
                      <a:alpha val="43137"/>
                    </a:srgbClr>
                  </a:outerShdw>
                </a:effectLst>
              </a:rPr>
              <a:t>政治家は</a:t>
            </a:r>
            <a:r>
              <a:rPr kumimoji="1" lang="ja-JP" altLang="en-US" sz="2800" dirty="0">
                <a:solidFill>
                  <a:srgbClr val="009EDE"/>
                </a:solidFill>
                <a:effectLst>
                  <a:outerShdw blurRad="38100" dist="38100" dir="2700000" algn="tl">
                    <a:srgbClr val="000000">
                      <a:alpha val="43137"/>
                    </a:srgbClr>
                  </a:outerShdw>
                </a:effectLst>
              </a:rPr>
              <a:t>想像力を、</a:t>
            </a:r>
            <a:r>
              <a:rPr kumimoji="1" lang="ja-JP" altLang="en-US" sz="2800" dirty="0">
                <a:solidFill>
                  <a:srgbClr val="FF0000"/>
                </a:solidFill>
                <a:effectLst>
                  <a:outerShdw blurRad="38100" dist="38100" dir="2700000" algn="tl">
                    <a:srgbClr val="000000">
                      <a:alpha val="43137"/>
                    </a:srgbClr>
                  </a:outerShdw>
                </a:effectLst>
              </a:rPr>
              <a:t>厚労省担当官は</a:t>
            </a:r>
            <a:r>
              <a:rPr kumimoji="1" lang="ja-JP" altLang="en-US" sz="2800" dirty="0">
                <a:solidFill>
                  <a:srgbClr val="009EDE"/>
                </a:solidFill>
                <a:effectLst>
                  <a:outerShdw blurRad="38100" dist="38100" dir="2700000" algn="tl">
                    <a:srgbClr val="000000">
                      <a:alpha val="43137"/>
                    </a:srgbClr>
                  </a:outerShdw>
                </a:effectLst>
              </a:rPr>
              <a:t>度胸を</a:t>
            </a:r>
            <a:endParaRPr kumimoji="1" lang="ja-JP" altLang="en-US" sz="2800" dirty="0">
              <a:solidFill>
                <a:srgbClr val="009EDE"/>
              </a:solidFill>
              <a:effectLst>
                <a:outerShdw blurRad="38100" dist="38100" dir="2700000" algn="tl">
                  <a:srgbClr val="000000">
                    <a:alpha val="43137"/>
                  </a:srgbClr>
                </a:outerShdw>
              </a:effectLst>
              <a:latin typeface="AR P教科書体M"/>
              <a:ea typeface="AR P教科書体M"/>
            </a:endParaRPr>
          </a:p>
        </p:txBody>
      </p:sp>
      <p:sp>
        <p:nvSpPr>
          <p:cNvPr id="1111" name="四角形 51"/>
          <p:cNvSpPr>
            <a:spLocks noGrp="1"/>
          </p:cNvSpPr>
          <p:nvPr>
            <p:ph type="subTitle" idx="1"/>
          </p:nvPr>
        </p:nvSpPr>
        <p:spPr>
          <a:xfrm>
            <a:off x="131861" y="3179021"/>
            <a:ext cx="8880275" cy="1977328"/>
          </a:xfrm>
          <a:prstGeom prst="rect">
            <a:avLst/>
          </a:prstGeom>
        </p:spPr>
        <p:txBody>
          <a:bodyPr>
            <a:normAutofit/>
          </a:bodyPr>
          <a:lstStyle/>
          <a:p>
            <a:r>
              <a:rPr kumimoji="1" lang="ja-JP" altLang="en-US" sz="2000" b="1" dirty="0">
                <a:solidFill>
                  <a:srgbClr val="009EDE"/>
                </a:solidFill>
                <a:effectLst/>
              </a:rPr>
              <a:t>朝日新聞科学部記者⇒科学部次長⇒</a:t>
            </a:r>
            <a:r>
              <a:rPr kumimoji="1" lang="ja-JP" altLang="en-US" sz="2000" b="1" dirty="0">
                <a:solidFill>
                  <a:srgbClr val="FF0066"/>
                </a:solidFill>
                <a:effectLst/>
              </a:rPr>
              <a:t>論説委員（福祉</a:t>
            </a:r>
            <a:r>
              <a:rPr kumimoji="1" lang="ja-JP" altLang="en-US" sz="2000" b="1" dirty="0">
                <a:solidFill>
                  <a:srgbClr val="009EDE"/>
                </a:solidFill>
                <a:effectLst/>
              </a:rPr>
              <a:t>・</a:t>
            </a:r>
            <a:r>
              <a:rPr kumimoji="1" lang="ja-JP" altLang="en-US" sz="2000" b="1" dirty="0">
                <a:solidFill>
                  <a:srgbClr val="FF0000"/>
                </a:solidFill>
                <a:effectLst/>
              </a:rPr>
              <a:t>医療</a:t>
            </a:r>
            <a:r>
              <a:rPr kumimoji="1" lang="ja-JP" altLang="en-US" sz="2000" b="1" dirty="0">
                <a:solidFill>
                  <a:srgbClr val="009EDE"/>
                </a:solidFill>
                <a:effectLst/>
              </a:rPr>
              <a:t>・科学担当）</a:t>
            </a:r>
            <a:endParaRPr kumimoji="1" lang="ja-JP" altLang="en-US" sz="2000" b="1" dirty="0">
              <a:solidFill>
                <a:srgbClr val="009EDE"/>
              </a:solidFill>
              <a:effectLst/>
              <a:latin typeface="AR P明朝体U"/>
              <a:ea typeface="AR P明朝体U"/>
            </a:endParaRPr>
          </a:p>
          <a:p>
            <a:r>
              <a:rPr kumimoji="1" lang="ja-JP" altLang="en-US" sz="2000" dirty="0">
                <a:solidFill>
                  <a:srgbClr val="00B0F0"/>
                </a:solidFill>
                <a:latin typeface="AR P教科書体M"/>
                <a:ea typeface="AR P教科書体M"/>
              </a:rPr>
              <a:t>⇒大阪大学大学院</a:t>
            </a:r>
            <a:r>
              <a:rPr kumimoji="1" lang="ja-JP" altLang="en-US" sz="2000" b="1" dirty="0">
                <a:solidFill>
                  <a:srgbClr val="FF0066"/>
                </a:solidFill>
                <a:latin typeface="AR P教科書体M"/>
                <a:ea typeface="AR P教科書体M"/>
              </a:rPr>
              <a:t>ソーシャルサービス論</a:t>
            </a:r>
          </a:p>
          <a:p>
            <a:r>
              <a:rPr kumimoji="1" lang="ja-JP" altLang="en-US" sz="2000" dirty="0">
                <a:solidFill>
                  <a:srgbClr val="00B0F0"/>
                </a:solidFill>
                <a:latin typeface="AR P教科書体M"/>
                <a:ea typeface="AR P教科書体M"/>
              </a:rPr>
              <a:t>⇒国際医療福祉大学大学院で</a:t>
            </a:r>
            <a:r>
              <a:rPr kumimoji="1" lang="ja-JP" altLang="en-US" sz="2000" dirty="0">
                <a:solidFill>
                  <a:srgbClr val="FF0000"/>
                </a:solidFill>
                <a:latin typeface="AR P教科書体M"/>
                <a:ea typeface="AR P教科書体M"/>
              </a:rPr>
              <a:t>医療</a:t>
            </a:r>
            <a:r>
              <a:rPr kumimoji="1" lang="ja-JP" altLang="en-US" sz="2000" b="1" dirty="0">
                <a:solidFill>
                  <a:srgbClr val="FF0066"/>
                </a:solidFill>
                <a:latin typeface="AR P教科書体M"/>
                <a:ea typeface="AR P教科書体M"/>
              </a:rPr>
              <a:t>福祉</a:t>
            </a:r>
            <a:r>
              <a:rPr kumimoji="1" lang="ja-JP" altLang="en-US" sz="2000" dirty="0">
                <a:solidFill>
                  <a:srgbClr val="00B0F0"/>
                </a:solidFill>
                <a:latin typeface="AR P教科書体M"/>
                <a:ea typeface="AR P教科書体M"/>
              </a:rPr>
              <a:t>ジャーナリズム分野</a:t>
            </a:r>
            <a:br>
              <a:rPr kumimoji="1" lang="ja-JP" altLang="en-US" sz="2000" dirty="0">
                <a:solidFill>
                  <a:srgbClr val="00B0F0"/>
                </a:solidFill>
                <a:latin typeface="AR P教科書体M"/>
                <a:ea typeface="AR P教科書体M"/>
              </a:rPr>
            </a:br>
            <a:r>
              <a:rPr kumimoji="1" lang="ja-JP" altLang="en-US" sz="2000" b="1" dirty="0">
                <a:solidFill>
                  <a:srgbClr val="FF0066"/>
                </a:solidFill>
                <a:latin typeface="AR P教科書体M"/>
                <a:ea typeface="AR P教科書体M"/>
              </a:rPr>
              <a:t>福祉</a:t>
            </a:r>
            <a:r>
              <a:rPr kumimoji="1" lang="ja-JP" altLang="en-US" sz="2000" dirty="0">
                <a:solidFill>
                  <a:srgbClr val="00B0F0"/>
                </a:solidFill>
                <a:latin typeface="AR P教科書体M"/>
                <a:ea typeface="AR P教科書体M"/>
              </a:rPr>
              <a:t>と</a:t>
            </a:r>
            <a:r>
              <a:rPr kumimoji="1" lang="ja-JP" altLang="en-US" sz="2000" dirty="0">
                <a:solidFill>
                  <a:srgbClr val="FF0000"/>
                </a:solidFill>
                <a:latin typeface="AR P教科書体M"/>
                <a:ea typeface="AR P教科書体M"/>
              </a:rPr>
              <a:t>医療</a:t>
            </a:r>
            <a:r>
              <a:rPr kumimoji="1" lang="ja-JP" altLang="en-US" sz="2000" dirty="0">
                <a:solidFill>
                  <a:srgbClr val="00B0F0"/>
                </a:solidFill>
                <a:latin typeface="AR P教科書体M"/>
                <a:ea typeface="AR P教科書体M"/>
              </a:rPr>
              <a:t>・現場と政策の志の縁結び係＆小間使い</a:t>
            </a:r>
            <a:br>
              <a:rPr kumimoji="1" lang="ja-JP" altLang="en-US" sz="2000" dirty="0">
                <a:solidFill>
                  <a:srgbClr val="00B0F0"/>
                </a:solidFill>
                <a:latin typeface="AR P教科書体M"/>
                <a:ea typeface="AR P教科書体M"/>
              </a:rPr>
            </a:br>
            <a:r>
              <a:rPr kumimoji="1" lang="ja-JP" altLang="en-US" sz="2400" b="1" dirty="0">
                <a:solidFill>
                  <a:srgbClr val="FF0066"/>
                </a:solidFill>
                <a:latin typeface="AR P教科書体M"/>
                <a:ea typeface="AR P教科書体M"/>
              </a:rPr>
              <a:t>ゆきさん</a:t>
            </a:r>
            <a:r>
              <a:rPr kumimoji="1" lang="ja-JP" altLang="en-US" sz="2000" dirty="0">
                <a:solidFill>
                  <a:srgbClr val="00B0F0"/>
                </a:solidFill>
                <a:latin typeface="AR P教科書体M"/>
                <a:ea typeface="AR P教科書体M"/>
              </a:rPr>
              <a:t>、こと、</a:t>
            </a:r>
            <a:r>
              <a:rPr kumimoji="1" lang="ja-JP" altLang="en-US" sz="2000" dirty="0">
                <a:solidFill>
                  <a:srgbClr val="FF0066"/>
                </a:solidFill>
                <a:latin typeface="AR P教科書体M"/>
                <a:ea typeface="AR P教科書体M"/>
              </a:rPr>
              <a:t>大熊由紀子</a:t>
            </a:r>
            <a:endParaRPr kumimoji="1" lang="ja-JP" altLang="en-US" sz="2000" dirty="0">
              <a:solidFill>
                <a:srgbClr val="FF0066"/>
              </a:solidFill>
            </a:endParaRPr>
          </a:p>
        </p:txBody>
      </p:sp>
      <p:pic>
        <p:nvPicPr>
          <p:cNvPr id="3" name="図 2">
            <a:extLst>
              <a:ext uri="{FF2B5EF4-FFF2-40B4-BE49-F238E27FC236}">
                <a16:creationId xmlns="" xmlns:a16="http://schemas.microsoft.com/office/drawing/2014/main" id="{0A347712-5489-3074-0835-5F2E7C35C5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831" y="578713"/>
            <a:ext cx="3024336" cy="319255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 xmlns:a16="http://schemas.microsoft.com/office/drawing/2014/main" id="{40626598-DF0F-707D-B109-90318B0D0CA8}"/>
              </a:ext>
            </a:extLst>
          </p:cNvPr>
          <p:cNvPicPr>
            <a:picLocks noChangeAspect="1"/>
          </p:cNvPicPr>
          <p:nvPr/>
        </p:nvPicPr>
        <p:blipFill>
          <a:blip r:embed="rId2"/>
          <a:stretch>
            <a:fillRect/>
          </a:stretch>
        </p:blipFill>
        <p:spPr>
          <a:xfrm>
            <a:off x="761134" y="144017"/>
            <a:ext cx="7055588" cy="4999483"/>
          </a:xfrm>
          <a:prstGeom prst="rect">
            <a:avLst/>
          </a:prstGeom>
        </p:spPr>
      </p:pic>
    </p:spTree>
    <p:extLst>
      <p:ext uri="{BB962C8B-B14F-4D97-AF65-F5344CB8AC3E}">
        <p14:creationId xmlns:p14="http://schemas.microsoft.com/office/powerpoint/2010/main" val="649444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 xmlns:a16="http://schemas.microsoft.com/office/drawing/2014/main" id="{ED685872-91E8-6768-7AAC-31AD75C9954A}"/>
              </a:ext>
            </a:extLst>
          </p:cNvPr>
          <p:cNvPicPr>
            <a:picLocks noChangeAspect="1"/>
          </p:cNvPicPr>
          <p:nvPr/>
        </p:nvPicPr>
        <p:blipFill>
          <a:blip r:embed="rId2"/>
          <a:stretch>
            <a:fillRect/>
          </a:stretch>
        </p:blipFill>
        <p:spPr>
          <a:xfrm>
            <a:off x="287524" y="159482"/>
            <a:ext cx="8183117" cy="2772162"/>
          </a:xfrm>
          <a:prstGeom prst="rect">
            <a:avLst/>
          </a:prstGeom>
        </p:spPr>
      </p:pic>
      <p:pic>
        <p:nvPicPr>
          <p:cNvPr id="4" name="図 3">
            <a:extLst>
              <a:ext uri="{FF2B5EF4-FFF2-40B4-BE49-F238E27FC236}">
                <a16:creationId xmlns="" xmlns:a16="http://schemas.microsoft.com/office/drawing/2014/main" id="{B261D9BA-C562-AD9B-79D3-216C6C31B450}"/>
              </a:ext>
            </a:extLst>
          </p:cNvPr>
          <p:cNvPicPr>
            <a:picLocks noChangeAspect="1"/>
          </p:cNvPicPr>
          <p:nvPr/>
        </p:nvPicPr>
        <p:blipFill>
          <a:blip r:embed="rId3"/>
          <a:stretch>
            <a:fillRect/>
          </a:stretch>
        </p:blipFill>
        <p:spPr>
          <a:xfrm>
            <a:off x="5878495" y="2993015"/>
            <a:ext cx="3143689" cy="1991003"/>
          </a:xfrm>
          <a:prstGeom prst="rect">
            <a:avLst/>
          </a:prstGeom>
        </p:spPr>
      </p:pic>
    </p:spTree>
    <p:extLst>
      <p:ext uri="{BB962C8B-B14F-4D97-AF65-F5344CB8AC3E}">
        <p14:creationId xmlns:p14="http://schemas.microsoft.com/office/powerpoint/2010/main" val="767477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 xmlns:a16="http://schemas.microsoft.com/office/drawing/2014/main" id="{91A7C404-21C1-A003-9CFD-8D84BA234B24}"/>
              </a:ext>
            </a:extLst>
          </p:cNvPr>
          <p:cNvSpPr txBox="1"/>
          <p:nvPr/>
        </p:nvSpPr>
        <p:spPr>
          <a:xfrm>
            <a:off x="395536" y="159482"/>
            <a:ext cx="8496944" cy="4801314"/>
          </a:xfrm>
          <a:prstGeom prst="rect">
            <a:avLst/>
          </a:prstGeom>
          <a:noFill/>
          <a:ln w="19050">
            <a:solidFill>
              <a:srgbClr val="009EDE"/>
            </a:solidFill>
          </a:ln>
        </p:spPr>
        <p:txBody>
          <a:bodyPr wrap="square">
            <a:spAutoFit/>
          </a:bodyPr>
          <a:lstStyle/>
          <a:p>
            <a:r>
              <a:rPr lang="ja-JP" altLang="en-US" dirty="0"/>
              <a:t>この基準が通った背景</a:t>
            </a:r>
            <a:r>
              <a:rPr lang="ja-JP" altLang="en-US" dirty="0" smtClean="0"/>
              <a:t>に、</a:t>
            </a:r>
            <a:r>
              <a:rPr lang="ja-JP" altLang="en-US" dirty="0"/>
              <a:t>当時の審議官、堤修三さん（後に大阪大学大学院教授）の存在がありました。堤さんが、前例を吹き飛ばす異色の行政官だったのです。</a:t>
            </a:r>
            <a:br>
              <a:rPr lang="ja-JP" altLang="en-US" dirty="0"/>
            </a:br>
            <a:r>
              <a:rPr lang="ja-JP" altLang="en-US" dirty="0"/>
              <a:t>「どうしたら一番よいか、自分のアタマでまず、よくよく考えること。答えを見つけてから、念のため前例を調べること。最初から前例を調べては駄目だ」</a:t>
            </a:r>
            <a:br>
              <a:rPr lang="ja-JP" altLang="en-US" dirty="0"/>
            </a:br>
            <a:r>
              <a:rPr lang="ja-JP" altLang="en-US" dirty="0" smtClean="0"/>
              <a:t>堤</a:t>
            </a:r>
            <a:r>
              <a:rPr lang="ja-JP" altLang="en-US" dirty="0"/>
              <a:t>さんの後ろ楯があって、前例のない身体拘束禁止の運営基準が介護保険制度に盛り込まれることになったのでした。</a:t>
            </a:r>
            <a:br>
              <a:rPr lang="ja-JP" altLang="en-US" dirty="0"/>
            </a:br>
            <a:endParaRPr lang="ja-JP" altLang="en-US" dirty="0" smtClean="0"/>
          </a:p>
          <a:p>
            <a:r>
              <a:rPr lang="ja-JP" altLang="en-US" dirty="0" smtClean="0"/>
              <a:t>この</a:t>
            </a:r>
            <a:r>
              <a:rPr lang="ja-JP" altLang="en-US" dirty="0"/>
              <a:t>とき、堤審議官が思い浮かべた悪しき前例は精神病院でした。</a:t>
            </a:r>
            <a:br>
              <a:rPr lang="ja-JP" altLang="en-US" dirty="0"/>
            </a:br>
            <a:r>
              <a:rPr lang="ja-JP" altLang="en-US" dirty="0"/>
              <a:t>患者の行動制限には法律で「建前」としては歯止めがかけられている。にもかかわらず、</a:t>
            </a:r>
            <a:r>
              <a:rPr lang="ja-JP" altLang="en-US" dirty="0">
                <a:solidFill>
                  <a:srgbClr val="FF0066"/>
                </a:solidFill>
              </a:rPr>
              <a:t>原則と例外が次第に入れ代わってしまう、そんな精神医療界の現実です。</a:t>
            </a:r>
            <a:br>
              <a:rPr lang="ja-JP" altLang="en-US" dirty="0">
                <a:solidFill>
                  <a:srgbClr val="FF0066"/>
                </a:solidFill>
              </a:rPr>
            </a:br>
            <a:endParaRPr lang="ja-JP" altLang="en-US" dirty="0">
              <a:solidFill>
                <a:srgbClr val="FF0066"/>
              </a:solidFill>
            </a:endParaRPr>
          </a:p>
          <a:p>
            <a:r>
              <a:rPr lang="ja-JP" altLang="en-US" dirty="0"/>
              <a:t>白い壁、白衣、馴染みの日常とかけ離れた殺風景な雰囲気</a:t>
            </a:r>
            <a:r>
              <a:rPr lang="en-US" altLang="ja-JP" dirty="0"/>
              <a:t>……</a:t>
            </a:r>
            <a:r>
              <a:rPr lang="ja-JP" altLang="en-US" dirty="0"/>
              <a:t>、認知症の症状を悪化させる「病院」という環境。そこに、心ならずも連れて行かれる人々。</a:t>
            </a:r>
            <a:br>
              <a:rPr lang="ja-JP" altLang="en-US" dirty="0"/>
            </a:br>
            <a:r>
              <a:rPr lang="ja-JP" altLang="en-US" dirty="0"/>
              <a:t>前のページの写真は、のちに、厚生労働大臣政務官に就任した山井和則さんが、スウェーデン留学中に撮影した</a:t>
            </a:r>
            <a:r>
              <a:rPr lang="en-US" altLang="ja-JP" dirty="0"/>
              <a:t>1980</a:t>
            </a:r>
            <a:r>
              <a:rPr lang="ja-JP" altLang="en-US" dirty="0"/>
              <a:t>年代の認知症のグループホームです。</a:t>
            </a:r>
            <a:br>
              <a:rPr lang="ja-JP" altLang="en-US" dirty="0"/>
            </a:br>
            <a:r>
              <a:rPr lang="ja-JP" altLang="en-US" dirty="0">
                <a:solidFill>
                  <a:srgbClr val="FF0066"/>
                </a:solidFill>
              </a:rPr>
              <a:t>あたたかな、自宅の雰囲気の中、ゆったりした時間が流れています。</a:t>
            </a:r>
            <a:br>
              <a:rPr lang="ja-JP" altLang="en-US" dirty="0">
                <a:solidFill>
                  <a:srgbClr val="FF0066"/>
                </a:solidFill>
              </a:rPr>
            </a:br>
            <a:r>
              <a:rPr lang="ja-JP" altLang="en-US" dirty="0"/>
              <a:t>精神病院を認知症の人の終の住処にしてしまう先進国は、日本以外にはないのです。</a:t>
            </a:r>
          </a:p>
        </p:txBody>
      </p:sp>
    </p:spTree>
    <p:extLst>
      <p:ext uri="{BB962C8B-B14F-4D97-AF65-F5344CB8AC3E}">
        <p14:creationId xmlns:p14="http://schemas.microsoft.com/office/powerpoint/2010/main" val="1591312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a:extLst>
              <a:ext uri="{FF2B5EF4-FFF2-40B4-BE49-F238E27FC236}">
                <a16:creationId xmlns="" xmlns:a16="http://schemas.microsoft.com/office/drawing/2014/main" id="{AEB1AEDA-F14B-146F-C795-E5C5CCCB6835}"/>
              </a:ext>
            </a:extLst>
          </p:cNvPr>
          <p:cNvSpPr>
            <a:spLocks noGrp="1" noChangeArrowheads="1"/>
          </p:cNvSpPr>
          <p:nvPr>
            <p:ph type="ctrTitle"/>
          </p:nvPr>
        </p:nvSpPr>
        <p:spPr>
          <a:xfrm>
            <a:off x="1998435" y="1162872"/>
            <a:ext cx="4572508" cy="797880"/>
          </a:xfrm>
        </p:spPr>
        <p:txBody>
          <a:bodyPr>
            <a:noAutofit/>
          </a:bodyPr>
          <a:lstStyle/>
          <a:p>
            <a:r>
              <a:rPr lang="ja-JP" altLang="en-US" sz="3200" dirty="0">
                <a:solidFill>
                  <a:srgbClr val="FF3399"/>
                </a:solidFill>
                <a:latin typeface="AR PハイカラPOP体H04" panose="040B0900000000000000" pitchFamily="50" charset="-128"/>
                <a:ea typeface="AR PハイカラPOP体H04" panose="040B0900000000000000" pitchFamily="50" charset="-128"/>
              </a:rPr>
              <a:t>１９８５年</a:t>
            </a:r>
            <a:endParaRPr lang="ja-JP" altLang="en-US" sz="3200" dirty="0">
              <a:solidFill>
                <a:srgbClr val="FF0000"/>
              </a:solidFill>
            </a:endParaRPr>
          </a:p>
        </p:txBody>
      </p:sp>
      <p:sp>
        <p:nvSpPr>
          <p:cNvPr id="8195" name="コンテンツ プレースホルダー 2">
            <a:extLst>
              <a:ext uri="{FF2B5EF4-FFF2-40B4-BE49-F238E27FC236}">
                <a16:creationId xmlns="" xmlns:a16="http://schemas.microsoft.com/office/drawing/2014/main" id="{A0227BCE-C028-7C7A-8E4E-3543D36C16E3}"/>
              </a:ext>
            </a:extLst>
          </p:cNvPr>
          <p:cNvSpPr>
            <a:spLocks noGrp="1" noChangeArrowheads="1"/>
          </p:cNvSpPr>
          <p:nvPr>
            <p:ph type="subTitle" idx="1"/>
          </p:nvPr>
        </p:nvSpPr>
        <p:spPr>
          <a:xfrm>
            <a:off x="6244048" y="3828993"/>
            <a:ext cx="2828452" cy="797881"/>
          </a:xfrm>
          <a:solidFill>
            <a:schemeClr val="bg1"/>
          </a:solidFill>
        </p:spPr>
        <p:txBody>
          <a:bodyPr>
            <a:normAutofit fontScale="25000" lnSpcReduction="20000"/>
          </a:bodyPr>
          <a:lstStyle/>
          <a:p>
            <a:r>
              <a:rPr lang="ja-JP" altLang="en-US" sz="8000" dirty="0">
                <a:solidFill>
                  <a:srgbClr val="00B0F0"/>
                </a:solidFill>
                <a:latin typeface="AR PハイカラPOP体H04" panose="040B0900000000000000" pitchFamily="50" charset="-128"/>
                <a:ea typeface="AR PハイカラPOP体H04" panose="040B0900000000000000" pitchFamily="50" charset="-128"/>
              </a:rPr>
              <a:t>　</a:t>
            </a:r>
            <a:br>
              <a:rPr lang="ja-JP" altLang="en-US" sz="8000" dirty="0">
                <a:solidFill>
                  <a:srgbClr val="00B0F0"/>
                </a:solidFill>
                <a:latin typeface="AR PハイカラPOP体H04" panose="040B0900000000000000" pitchFamily="50" charset="-128"/>
                <a:ea typeface="AR PハイカラPOP体H04" panose="040B0900000000000000" pitchFamily="50" charset="-128"/>
              </a:rPr>
            </a:br>
            <a:r>
              <a:rPr lang="ja-JP" altLang="en-US" sz="8000" dirty="0">
                <a:solidFill>
                  <a:srgbClr val="00B0F0"/>
                </a:solidFill>
                <a:latin typeface="AR PハイカラPOP体H04" panose="040B0900000000000000" pitchFamily="50" charset="-128"/>
                <a:ea typeface="AR PハイカラPOP体H04" panose="040B0900000000000000" pitchFamily="50" charset="-128"/>
              </a:rPr>
              <a:t>↑</a:t>
            </a:r>
            <a:br>
              <a:rPr lang="ja-JP" altLang="en-US" sz="8000" dirty="0">
                <a:solidFill>
                  <a:srgbClr val="00B0F0"/>
                </a:solidFill>
                <a:latin typeface="AR PハイカラPOP体H04" panose="040B0900000000000000" pitchFamily="50" charset="-128"/>
                <a:ea typeface="AR PハイカラPOP体H04" panose="040B0900000000000000" pitchFamily="50" charset="-128"/>
              </a:rPr>
            </a:br>
            <a:r>
              <a:rPr lang="ja-JP" altLang="en-US" sz="8000" dirty="0">
                <a:solidFill>
                  <a:srgbClr val="00B0F0"/>
                </a:solidFill>
                <a:latin typeface="AR PハイカラPOP体H04" panose="040B0900000000000000" pitchFamily="50" charset="-128"/>
                <a:ea typeface="AR PハイカラPOP体H04" panose="040B0900000000000000" pitchFamily="50" charset="-128"/>
              </a:rPr>
              <a:t>日本</a:t>
            </a:r>
            <a:br>
              <a:rPr lang="ja-JP" altLang="en-US" sz="8000" dirty="0">
                <a:solidFill>
                  <a:srgbClr val="00B0F0"/>
                </a:solidFill>
                <a:latin typeface="AR PハイカラPOP体H04" panose="040B0900000000000000" pitchFamily="50" charset="-128"/>
                <a:ea typeface="AR PハイカラPOP体H04" panose="040B0900000000000000" pitchFamily="50" charset="-128"/>
              </a:rPr>
            </a:br>
            <a:r>
              <a:rPr lang="ja-JP" altLang="en-US" sz="8000" dirty="0">
                <a:solidFill>
                  <a:srgbClr val="00B0F0"/>
                </a:solidFill>
                <a:latin typeface="AR PハイカラPOP体H04" panose="040B0900000000000000" pitchFamily="50" charset="-128"/>
                <a:ea typeface="AR PハイカラPOP体H04" panose="040B0900000000000000" pitchFamily="50" charset="-128"/>
              </a:rPr>
              <a:t>「寝たきり老人」呼ばれ</a:t>
            </a:r>
            <a:br>
              <a:rPr lang="ja-JP" altLang="en-US" sz="8000" dirty="0">
                <a:solidFill>
                  <a:srgbClr val="00B0F0"/>
                </a:solidFill>
                <a:latin typeface="AR PハイカラPOP体H04" panose="040B0900000000000000" pitchFamily="50" charset="-128"/>
                <a:ea typeface="AR PハイカラPOP体H04" panose="040B0900000000000000" pitchFamily="50" charset="-128"/>
              </a:rPr>
            </a:br>
            <a:r>
              <a:rPr lang="ja-JP" altLang="en-US" sz="8000" dirty="0">
                <a:solidFill>
                  <a:srgbClr val="00B0F0"/>
                </a:solidFill>
                <a:latin typeface="AR PハイカラPOP体H04" panose="040B0900000000000000" pitchFamily="50" charset="-128"/>
                <a:ea typeface="AR PハイカラPOP体H04" panose="040B0900000000000000" pitchFamily="50" charset="-128"/>
              </a:rPr>
              <a:t>養老院カット</a:t>
            </a:r>
            <a:br>
              <a:rPr lang="ja-JP" altLang="en-US" sz="8000" dirty="0">
                <a:solidFill>
                  <a:srgbClr val="00B0F0"/>
                </a:solidFill>
                <a:latin typeface="AR PハイカラPOP体H04" panose="040B0900000000000000" pitchFamily="50" charset="-128"/>
                <a:ea typeface="AR PハイカラPOP体H04" panose="040B0900000000000000" pitchFamily="50" charset="-128"/>
              </a:rPr>
            </a:br>
            <a:endParaRPr lang="ja-JP" altLang="en-US" sz="8000" dirty="0">
              <a:solidFill>
                <a:srgbClr val="00B0F0"/>
              </a:solidFill>
              <a:latin typeface="AR PハイカラPOP体H04" panose="040B0900000000000000" pitchFamily="50" charset="-128"/>
              <a:ea typeface="AR PハイカラPOP体H04" panose="040B0900000000000000" pitchFamily="50" charset="-128"/>
            </a:endParaRPr>
          </a:p>
          <a:p>
            <a:r>
              <a:rPr lang="ja-JP" altLang="en-US" sz="1800" dirty="0">
                <a:solidFill>
                  <a:srgbClr val="00B0F0"/>
                </a:solidFill>
                <a:latin typeface="AR PハイカラPOP体H04" panose="040B0900000000000000" pitchFamily="50" charset="-128"/>
                <a:ea typeface="AR PハイカラPOP体H04" panose="040B0900000000000000" pitchFamily="50" charset="-128"/>
              </a:rPr>
              <a:t> </a:t>
            </a:r>
          </a:p>
          <a:p>
            <a:endParaRPr lang="ja-JP" altLang="en-US" sz="1800" dirty="0">
              <a:solidFill>
                <a:srgbClr val="00B0F0"/>
              </a:solidFill>
              <a:latin typeface="AR PハイカラPOP体H04" panose="040B0900000000000000" pitchFamily="50" charset="-128"/>
              <a:ea typeface="AR PハイカラPOP体H04" panose="040B0900000000000000" pitchFamily="50" charset="-128"/>
            </a:endParaRPr>
          </a:p>
          <a:p>
            <a:endParaRPr lang="ja-JP" altLang="en-US" sz="1800" dirty="0">
              <a:solidFill>
                <a:srgbClr val="00B0F0"/>
              </a:solidFill>
              <a:latin typeface="AR PハイカラPOP体H04" panose="040B0900000000000000" pitchFamily="50" charset="-128"/>
              <a:ea typeface="AR PハイカラPOP体H04" panose="040B0900000000000000" pitchFamily="50" charset="-128"/>
            </a:endParaRPr>
          </a:p>
          <a:p>
            <a:r>
              <a:rPr lang="ja-JP" altLang="en-US" sz="1800" dirty="0">
                <a:solidFill>
                  <a:srgbClr val="00B0F0"/>
                </a:solidFill>
                <a:latin typeface="AR PハイカラPOP体H04" panose="040B0900000000000000" pitchFamily="50" charset="-128"/>
                <a:ea typeface="AR PハイカラPOP体H04" panose="040B0900000000000000" pitchFamily="50" charset="-128"/>
              </a:rPr>
              <a:t/>
            </a:r>
            <a:br>
              <a:rPr lang="ja-JP" altLang="en-US" sz="1800" dirty="0">
                <a:solidFill>
                  <a:srgbClr val="00B0F0"/>
                </a:solidFill>
                <a:latin typeface="AR PハイカラPOP体H04" panose="040B0900000000000000" pitchFamily="50" charset="-128"/>
                <a:ea typeface="AR PハイカラPOP体H04" panose="040B0900000000000000" pitchFamily="50" charset="-128"/>
              </a:rPr>
            </a:br>
            <a:endParaRPr lang="ja-JP" altLang="en-US" sz="1800" dirty="0">
              <a:solidFill>
                <a:srgbClr val="00B0F0"/>
              </a:solidFill>
              <a:latin typeface="AR PハイカラPOP体H04" panose="040B0900000000000000" pitchFamily="50" charset="-128"/>
              <a:ea typeface="AR PハイカラPOP体H04" panose="040B0900000000000000" pitchFamily="50" charset="-128"/>
            </a:endParaRPr>
          </a:p>
        </p:txBody>
      </p:sp>
      <p:graphicFrame>
        <p:nvGraphicFramePr>
          <p:cNvPr id="8196" name="Object 3">
            <a:extLst>
              <a:ext uri="{FF2B5EF4-FFF2-40B4-BE49-F238E27FC236}">
                <a16:creationId xmlns="" xmlns:a16="http://schemas.microsoft.com/office/drawing/2014/main" id="{9BEADD58-2A3D-7456-C8D1-C1F60D140569}"/>
              </a:ext>
            </a:extLst>
          </p:cNvPr>
          <p:cNvGraphicFramePr>
            <a:graphicFrameLocks noChangeAspect="1"/>
          </p:cNvGraphicFramePr>
          <p:nvPr>
            <p:extLst>
              <p:ext uri="{D42A27DB-BD31-4B8C-83A1-F6EECF244321}">
                <p14:modId xmlns:p14="http://schemas.microsoft.com/office/powerpoint/2010/main" val="434524546"/>
              </p:ext>
            </p:extLst>
          </p:nvPr>
        </p:nvGraphicFramePr>
        <p:xfrm>
          <a:off x="5645944" y="819809"/>
          <a:ext cx="3498056" cy="2681288"/>
        </p:xfrm>
        <a:graphic>
          <a:graphicData uri="http://schemas.openxmlformats.org/presentationml/2006/ole">
            <mc:AlternateContent xmlns:mc="http://schemas.openxmlformats.org/markup-compatibility/2006">
              <mc:Choice xmlns:v="urn:schemas-microsoft-com:vml" Requires="v">
                <p:oleObj spid="_x0000_s1029" r:id="rId4" imgW="3600000" imgH="2760000" progId="">
                  <p:embed/>
                </p:oleObj>
              </mc:Choice>
              <mc:Fallback>
                <p:oleObj r:id="rId4" imgW="3600000" imgH="2760000" progId="">
                  <p:embed/>
                  <p:pic>
                    <p:nvPicPr>
                      <p:cNvPr id="8196" name="Object 3">
                        <a:extLst>
                          <a:ext uri="{FF2B5EF4-FFF2-40B4-BE49-F238E27FC236}">
                            <a16:creationId xmlns="" xmlns:a16="http://schemas.microsoft.com/office/drawing/2014/main" id="{9BEADD58-2A3D-7456-C8D1-C1F60D1405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5944" y="819809"/>
                        <a:ext cx="3498056"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Picture 4">
            <a:extLst>
              <a:ext uri="{FF2B5EF4-FFF2-40B4-BE49-F238E27FC236}">
                <a16:creationId xmlns="" xmlns:a16="http://schemas.microsoft.com/office/drawing/2014/main" id="{E23EFB0C-C5AD-024B-AA8E-1E0518B725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024" y="1304651"/>
            <a:ext cx="2994422" cy="37873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コンテンツ プレースホルダー 2">
            <a:extLst>
              <a:ext uri="{FF2B5EF4-FFF2-40B4-BE49-F238E27FC236}">
                <a16:creationId xmlns="" xmlns:a16="http://schemas.microsoft.com/office/drawing/2014/main" id="{DC65BEA4-E54F-18C5-DB03-CAF63CEB8971}"/>
              </a:ext>
            </a:extLst>
          </p:cNvPr>
          <p:cNvSpPr txBox="1">
            <a:spLocks noChangeArrowheads="1"/>
          </p:cNvSpPr>
          <p:nvPr/>
        </p:nvSpPr>
        <p:spPr>
          <a:xfrm>
            <a:off x="3218804" y="4227934"/>
            <a:ext cx="3369419" cy="864096"/>
          </a:xfrm>
          <a:prstGeom prst="rect">
            <a:avLst/>
          </a:prstGeom>
          <a:solidFill>
            <a:schemeClr val="bg1"/>
          </a:solidFill>
        </p:spPr>
        <p:txBody>
          <a:bodyPr vert="horz" lIns="91440" tIns="45720" rIns="91440" bIns="45720" rtlCol="0" anchor="ctr">
            <a:normAutofit fontScale="25000" lnSpcReduction="20000"/>
          </a:bodyPr>
          <a:lstStyle>
            <a:lvl1pPr marL="0" indent="0" algn="ctr" defTabSz="914400" rtl="0" eaLnBrk="1" latinLnBrk="0" hangingPunct="1">
              <a:spcBef>
                <a:spcPct val="20000"/>
              </a:spcBef>
              <a:buSzPct val="60000"/>
              <a:buFont typeface="Wingdings" panose="05000000000000000000" pitchFamily="2" charset="2"/>
              <a:buNone/>
              <a:defRPr kumimoji="1" sz="3200" kern="1200">
                <a:solidFill>
                  <a:schemeClr val="accent1">
                    <a:lumMod val="50000"/>
                  </a:schemeClr>
                </a:solidFill>
                <a:effectLst>
                  <a:glow rad="38100">
                    <a:schemeClr val="tx2">
                      <a:lumMod val="20000"/>
                      <a:lumOff val="80000"/>
                      <a:alpha val="60000"/>
                    </a:schemeClr>
                  </a:glow>
                </a:effectLst>
                <a:latin typeface="+mn-lt"/>
                <a:ea typeface="+mn-ea"/>
                <a:cs typeface="+mn-cs"/>
              </a:defRPr>
            </a:lvl1pPr>
            <a:lvl2pPr marL="457200" indent="0" algn="ctr" defTabSz="914400" rtl="0" eaLnBrk="1" latinLnBrk="0" hangingPunct="1">
              <a:spcBef>
                <a:spcPct val="20000"/>
              </a:spcBef>
              <a:buSzPct val="60000"/>
              <a:buFont typeface="Wingdings" panose="05000000000000000000" pitchFamily="2" charset="2"/>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SzPct val="50000"/>
              <a:buFont typeface="Wingdings" panose="05000000000000000000" pitchFamily="2" charset="2"/>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SzPct val="50000"/>
              <a:buFont typeface="Wingdings" panose="05000000000000000000" pitchFamily="2" charset="2"/>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1200" kern="1200">
                <a:solidFill>
                  <a:schemeClr val="tx1">
                    <a:tint val="75000"/>
                  </a:schemeClr>
                </a:solidFill>
                <a:latin typeface="+mn-lt"/>
                <a:ea typeface="+mn-ea"/>
                <a:cs typeface="+mn-cs"/>
              </a:defRPr>
            </a:lvl9pPr>
          </a:lstStyle>
          <a:p>
            <a:endParaRPr lang="ja-JP" altLang="en-US" sz="8000" dirty="0">
              <a:solidFill>
                <a:srgbClr val="FF3399"/>
              </a:solidFill>
              <a:latin typeface="AR PハイカラPOP体H04" panose="040B0900000000000000" pitchFamily="50" charset="-128"/>
              <a:ea typeface="AR PハイカラPOP体H04" panose="040B0900000000000000" pitchFamily="50" charset="-128"/>
            </a:endParaRPr>
          </a:p>
          <a:p>
            <a:r>
              <a:rPr lang="ja-JP" altLang="en-US" sz="8000" dirty="0">
                <a:solidFill>
                  <a:srgbClr val="FF3399"/>
                </a:solidFill>
                <a:latin typeface="AR PハイカラPOP体H04" panose="040B0900000000000000" pitchFamily="50" charset="-128"/>
                <a:ea typeface="AR PハイカラPOP体H04" panose="040B0900000000000000" pitchFamily="50" charset="-128"/>
              </a:rPr>
              <a:t>デンマーク</a:t>
            </a:r>
            <a:br>
              <a:rPr lang="ja-JP" altLang="en-US" sz="8000" dirty="0">
                <a:solidFill>
                  <a:srgbClr val="FF3399"/>
                </a:solidFill>
                <a:latin typeface="AR PハイカラPOP体H04" panose="040B0900000000000000" pitchFamily="50" charset="-128"/>
                <a:ea typeface="AR PハイカラPOP体H04" panose="040B0900000000000000" pitchFamily="50" charset="-128"/>
              </a:rPr>
            </a:br>
            <a:r>
              <a:rPr lang="ja-JP" altLang="en-US" sz="8000" dirty="0">
                <a:solidFill>
                  <a:srgbClr val="FF3399"/>
                </a:solidFill>
                <a:latin typeface="AR PハイカラPOP体H04" panose="040B0900000000000000" pitchFamily="50" charset="-128"/>
                <a:ea typeface="AR PハイカラPOP体H04" panose="040B0900000000000000" pitchFamily="50" charset="-128"/>
              </a:rPr>
              <a:t>独り暮らしでも自宅で暮らし、</a:t>
            </a:r>
            <a:br>
              <a:rPr lang="ja-JP" altLang="en-US" sz="8000" dirty="0">
                <a:solidFill>
                  <a:srgbClr val="FF3399"/>
                </a:solidFill>
                <a:latin typeface="AR PハイカラPOP体H04" panose="040B0900000000000000" pitchFamily="50" charset="-128"/>
                <a:ea typeface="AR PハイカラPOP体H04" panose="040B0900000000000000" pitchFamily="50" charset="-128"/>
              </a:rPr>
            </a:br>
            <a:r>
              <a:rPr lang="ja-JP" altLang="en-US" sz="8000" dirty="0">
                <a:solidFill>
                  <a:srgbClr val="FF3399"/>
                </a:solidFill>
                <a:latin typeface="AR PハイカラPOP体H04" panose="040B0900000000000000" pitchFamily="50" charset="-128"/>
                <a:ea typeface="AR PハイカラPOP体H04" panose="040B0900000000000000" pitchFamily="50" charset="-128"/>
              </a:rPr>
              <a:t>お洒落して外出</a:t>
            </a:r>
            <a:endParaRPr lang="ja-JP" altLang="en-US" sz="1800" dirty="0">
              <a:solidFill>
                <a:srgbClr val="00B0F0"/>
              </a:solidFill>
              <a:latin typeface="AR PハイカラPOP体H04" panose="040B0900000000000000" pitchFamily="50" charset="-128"/>
              <a:ea typeface="AR PハイカラPOP体H04" panose="040B0900000000000000" pitchFamily="50" charset="-128"/>
            </a:endParaRPr>
          </a:p>
          <a:p>
            <a:endParaRPr lang="ja-JP" altLang="en-US" sz="1800" dirty="0">
              <a:solidFill>
                <a:srgbClr val="00B0F0"/>
              </a:solidFill>
              <a:latin typeface="AR PハイカラPOP体H04" panose="040B0900000000000000" pitchFamily="50" charset="-128"/>
              <a:ea typeface="AR PハイカラPOP体H04" panose="040B0900000000000000" pitchFamily="50" charset="-128"/>
            </a:endParaRPr>
          </a:p>
          <a:p>
            <a:r>
              <a:rPr lang="ja-JP" altLang="en-US" sz="1800" dirty="0">
                <a:solidFill>
                  <a:srgbClr val="00B0F0"/>
                </a:solidFill>
                <a:latin typeface="AR PハイカラPOP体H04" panose="040B0900000000000000" pitchFamily="50" charset="-128"/>
                <a:ea typeface="AR PハイカラPOP体H04" panose="040B0900000000000000" pitchFamily="50" charset="-128"/>
              </a:rPr>
              <a:t/>
            </a:r>
            <a:br>
              <a:rPr lang="ja-JP" altLang="en-US" sz="1800" dirty="0">
                <a:solidFill>
                  <a:srgbClr val="00B0F0"/>
                </a:solidFill>
                <a:latin typeface="AR PハイカラPOP体H04" panose="040B0900000000000000" pitchFamily="50" charset="-128"/>
                <a:ea typeface="AR PハイカラPOP体H04" panose="040B0900000000000000" pitchFamily="50" charset="-128"/>
              </a:rPr>
            </a:br>
            <a:endParaRPr lang="ja-JP" altLang="en-US" sz="1800" dirty="0">
              <a:solidFill>
                <a:srgbClr val="00B0F0"/>
              </a:solidFill>
              <a:latin typeface="AR PハイカラPOP体H04" panose="040B0900000000000000" pitchFamily="50" charset="-128"/>
              <a:ea typeface="AR PハイカラPOP体H04" panose="040B0900000000000000" pitchFamily="50" charset="-128"/>
            </a:endParaRPr>
          </a:p>
        </p:txBody>
      </p:sp>
      <p:sp>
        <p:nvSpPr>
          <p:cNvPr id="3" name="コンテンツ プレースホルダー 2">
            <a:extLst>
              <a:ext uri="{FF2B5EF4-FFF2-40B4-BE49-F238E27FC236}">
                <a16:creationId xmlns="" xmlns:a16="http://schemas.microsoft.com/office/drawing/2014/main" id="{92ED6C33-922A-371A-8461-C8C7A48CF95E}"/>
              </a:ext>
            </a:extLst>
          </p:cNvPr>
          <p:cNvSpPr txBox="1">
            <a:spLocks noChangeArrowheads="1"/>
          </p:cNvSpPr>
          <p:nvPr/>
        </p:nvSpPr>
        <p:spPr>
          <a:xfrm>
            <a:off x="3204827" y="21036"/>
            <a:ext cx="5652628" cy="870709"/>
          </a:xfrm>
          <a:prstGeom prst="rect">
            <a:avLst/>
          </a:prstGeom>
          <a:solidFill>
            <a:schemeClr val="bg1"/>
          </a:solidFill>
          <a:ln w="28575">
            <a:solidFill>
              <a:srgbClr val="009EDE"/>
            </a:solidFill>
          </a:ln>
        </p:spPr>
        <p:txBody>
          <a:bodyPr vert="horz" lIns="91440" tIns="45720" rIns="91440" bIns="45720" rtlCol="0" anchor="ctr">
            <a:normAutofit fontScale="25000" lnSpcReduction="20000"/>
          </a:bodyPr>
          <a:lstStyle>
            <a:lvl1pPr marL="0" indent="0" algn="ctr" defTabSz="914400" rtl="0" eaLnBrk="1" latinLnBrk="0" hangingPunct="1">
              <a:spcBef>
                <a:spcPct val="20000"/>
              </a:spcBef>
              <a:buSzPct val="60000"/>
              <a:buFont typeface="Wingdings" panose="05000000000000000000" pitchFamily="2" charset="2"/>
              <a:buNone/>
              <a:defRPr kumimoji="1" sz="3200" kern="1200">
                <a:solidFill>
                  <a:schemeClr val="accent1">
                    <a:lumMod val="50000"/>
                  </a:schemeClr>
                </a:solidFill>
                <a:effectLst>
                  <a:glow rad="38100">
                    <a:schemeClr val="tx2">
                      <a:lumMod val="20000"/>
                      <a:lumOff val="80000"/>
                      <a:alpha val="60000"/>
                    </a:schemeClr>
                  </a:glow>
                </a:effectLst>
                <a:latin typeface="+mn-lt"/>
                <a:ea typeface="+mn-ea"/>
                <a:cs typeface="+mn-cs"/>
              </a:defRPr>
            </a:lvl1pPr>
            <a:lvl2pPr marL="457200" indent="0" algn="ctr" defTabSz="914400" rtl="0" eaLnBrk="1" latinLnBrk="0" hangingPunct="1">
              <a:spcBef>
                <a:spcPct val="20000"/>
              </a:spcBef>
              <a:buSzPct val="60000"/>
              <a:buFont typeface="Wingdings" panose="05000000000000000000" pitchFamily="2" charset="2"/>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SzPct val="50000"/>
              <a:buFont typeface="Wingdings" panose="05000000000000000000" pitchFamily="2" charset="2"/>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SzPct val="50000"/>
              <a:buFont typeface="Wingdings" panose="05000000000000000000" pitchFamily="2" charset="2"/>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1200" kern="1200">
                <a:solidFill>
                  <a:schemeClr val="tx1">
                    <a:tint val="75000"/>
                  </a:schemeClr>
                </a:solidFill>
                <a:latin typeface="+mn-lt"/>
                <a:ea typeface="+mn-ea"/>
                <a:cs typeface="+mn-cs"/>
              </a:defRPr>
            </a:lvl9pPr>
          </a:lstStyle>
          <a:p>
            <a:endParaRPr lang="ja-JP" altLang="en-US" sz="8000" dirty="0">
              <a:solidFill>
                <a:srgbClr val="FF3399"/>
              </a:solidFill>
              <a:latin typeface="AR PハイカラPOP体H04" panose="040B0900000000000000" pitchFamily="50" charset="-128"/>
              <a:ea typeface="AR PハイカラPOP体H04" panose="040B0900000000000000" pitchFamily="50" charset="-128"/>
            </a:endParaRPr>
          </a:p>
          <a:p>
            <a:r>
              <a:rPr lang="ja-JP" altLang="en-US" sz="8000" dirty="0">
                <a:solidFill>
                  <a:srgbClr val="009EDE"/>
                </a:solidFill>
                <a:latin typeface="AR PハイカラPOP体H04" panose="040B0900000000000000" pitchFamily="50" charset="-128"/>
                <a:ea typeface="AR PハイカラPOP体H04" panose="040B0900000000000000" pitchFamily="50" charset="-128"/>
              </a:rPr>
              <a:t>科学部デスク⇒社説を担当することに。</a:t>
            </a:r>
          </a:p>
          <a:p>
            <a:r>
              <a:rPr lang="ja-JP" altLang="en-US" sz="8000" dirty="0">
                <a:solidFill>
                  <a:srgbClr val="009EDE"/>
                </a:solidFill>
                <a:latin typeface="AR PハイカラPOP体H04" panose="040B0900000000000000" pitchFamily="50" charset="-128"/>
                <a:ea typeface="AR PハイカラPOP体H04" panose="040B0900000000000000" pitchFamily="50" charset="-128"/>
              </a:rPr>
              <a:t>当時の厚生省の最大の課題は、西暦２０００年</a:t>
            </a:r>
            <a:br>
              <a:rPr lang="ja-JP" altLang="en-US" sz="8000" dirty="0">
                <a:solidFill>
                  <a:srgbClr val="009EDE"/>
                </a:solidFill>
                <a:latin typeface="AR PハイカラPOP体H04" panose="040B0900000000000000" pitchFamily="50" charset="-128"/>
                <a:ea typeface="AR PハイカラPOP体H04" panose="040B0900000000000000" pitchFamily="50" charset="-128"/>
              </a:rPr>
            </a:br>
            <a:r>
              <a:rPr lang="ja-JP" altLang="en-US" sz="8000" dirty="0">
                <a:solidFill>
                  <a:srgbClr val="009EDE"/>
                </a:solidFill>
                <a:latin typeface="AR PハイカラPOP体H04" panose="040B0900000000000000" pitchFamily="50" charset="-128"/>
                <a:ea typeface="AR PハイカラPOP体H04" panose="040B0900000000000000" pitchFamily="50" charset="-128"/>
              </a:rPr>
              <a:t>わが国の寝たきり老人は１００万人。手本はない</a:t>
            </a:r>
            <a:endParaRPr lang="ja-JP" altLang="en-US" sz="1800" dirty="0">
              <a:solidFill>
                <a:srgbClr val="009EDE"/>
              </a:solidFill>
              <a:latin typeface="AR PハイカラPOP体H04" panose="040B0900000000000000" pitchFamily="50" charset="-128"/>
              <a:ea typeface="AR PハイカラPOP体H04" panose="040B0900000000000000" pitchFamily="50" charset="-128"/>
            </a:endParaRPr>
          </a:p>
          <a:p>
            <a:endParaRPr lang="ja-JP" altLang="en-US" sz="1800" dirty="0">
              <a:solidFill>
                <a:srgbClr val="00B0F0"/>
              </a:solidFill>
              <a:latin typeface="AR PハイカラPOP体H04" panose="040B0900000000000000" pitchFamily="50" charset="-128"/>
              <a:ea typeface="AR PハイカラPOP体H04" panose="040B0900000000000000" pitchFamily="50" charset="-128"/>
            </a:endParaRPr>
          </a:p>
          <a:p>
            <a:r>
              <a:rPr lang="ja-JP" altLang="en-US" sz="1800" dirty="0">
                <a:solidFill>
                  <a:srgbClr val="00B0F0"/>
                </a:solidFill>
                <a:latin typeface="AR PハイカラPOP体H04" panose="040B0900000000000000" pitchFamily="50" charset="-128"/>
                <a:ea typeface="AR PハイカラPOP体H04" panose="040B0900000000000000" pitchFamily="50" charset="-128"/>
              </a:rPr>
              <a:t/>
            </a:r>
            <a:br>
              <a:rPr lang="ja-JP" altLang="en-US" sz="1800" dirty="0">
                <a:solidFill>
                  <a:srgbClr val="00B0F0"/>
                </a:solidFill>
                <a:latin typeface="AR PハイカラPOP体H04" panose="040B0900000000000000" pitchFamily="50" charset="-128"/>
                <a:ea typeface="AR PハイカラPOP体H04" panose="040B0900000000000000" pitchFamily="50" charset="-128"/>
              </a:rPr>
            </a:br>
            <a:endParaRPr lang="ja-JP" altLang="en-US" sz="1800" dirty="0">
              <a:solidFill>
                <a:srgbClr val="00B0F0"/>
              </a:solidFill>
              <a:latin typeface="AR PハイカラPOP体H04" panose="040B0900000000000000" pitchFamily="50" charset="-128"/>
              <a:ea typeface="AR PハイカラPOP体H04" panose="040B0900000000000000" pitchFamily="50" charset="-128"/>
            </a:endParaRPr>
          </a:p>
        </p:txBody>
      </p:sp>
      <p:sp>
        <p:nvSpPr>
          <p:cNvPr id="5" name="テキスト ボックス 4">
            <a:extLst>
              <a:ext uri="{FF2B5EF4-FFF2-40B4-BE49-F238E27FC236}">
                <a16:creationId xmlns="" xmlns:a16="http://schemas.microsoft.com/office/drawing/2014/main" id="{087B7423-9D78-9F16-40DF-AE0284B41295}"/>
              </a:ext>
            </a:extLst>
          </p:cNvPr>
          <p:cNvSpPr txBox="1"/>
          <p:nvPr/>
        </p:nvSpPr>
        <p:spPr>
          <a:xfrm>
            <a:off x="431540" y="292937"/>
            <a:ext cx="1802929" cy="646331"/>
          </a:xfrm>
          <a:prstGeom prst="rect">
            <a:avLst/>
          </a:prstGeom>
          <a:noFill/>
          <a:ln w="28575">
            <a:solidFill>
              <a:srgbClr val="00B050"/>
            </a:solidFill>
          </a:ln>
        </p:spPr>
        <p:txBody>
          <a:bodyPr wrap="square">
            <a:spAutoFit/>
          </a:bodyPr>
          <a:lstStyle/>
          <a:p>
            <a:r>
              <a:rPr lang="ja-JP" altLang="en-US" sz="3600" dirty="0">
                <a:solidFill>
                  <a:srgbClr val="00B050"/>
                </a:solidFill>
              </a:rPr>
              <a:t>鳥の目</a:t>
            </a:r>
          </a:p>
        </p:txBody>
      </p:sp>
      <p:sp>
        <p:nvSpPr>
          <p:cNvPr id="6" name="テキスト ボックス 5">
            <a:extLst>
              <a:ext uri="{FF2B5EF4-FFF2-40B4-BE49-F238E27FC236}">
                <a16:creationId xmlns="" xmlns:a16="http://schemas.microsoft.com/office/drawing/2014/main" id="{74BD7491-0987-6A53-4D85-AA095103935C}"/>
              </a:ext>
            </a:extLst>
          </p:cNvPr>
          <p:cNvSpPr txBox="1"/>
          <p:nvPr/>
        </p:nvSpPr>
        <p:spPr>
          <a:xfrm>
            <a:off x="5316837" y="3198340"/>
            <a:ext cx="1761706" cy="646331"/>
          </a:xfrm>
          <a:prstGeom prst="rect">
            <a:avLst/>
          </a:prstGeom>
          <a:noFill/>
          <a:ln w="28575">
            <a:solidFill>
              <a:srgbClr val="00B050"/>
            </a:solidFill>
          </a:ln>
        </p:spPr>
        <p:txBody>
          <a:bodyPr wrap="square">
            <a:spAutoFit/>
          </a:bodyPr>
          <a:lstStyle/>
          <a:p>
            <a:r>
              <a:rPr lang="ja-JP" altLang="en-US" sz="3600" dirty="0">
                <a:solidFill>
                  <a:srgbClr val="00B050"/>
                </a:solidFill>
                <a:latin typeface="+mn-ea"/>
                <a:ea typeface="+mn-ea"/>
              </a:rPr>
              <a:t>虫の目</a:t>
            </a:r>
            <a:endParaRPr lang="ja-JP" altLang="en-US" sz="3600" dirty="0"/>
          </a:p>
        </p:txBody>
      </p:sp>
    </p:spTree>
    <p:extLst>
      <p:ext uri="{BB962C8B-B14F-4D97-AF65-F5344CB8AC3E}">
        <p14:creationId xmlns:p14="http://schemas.microsoft.com/office/powerpoint/2010/main" val="138272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80">
                                          <p:stCondLst>
                                            <p:cond delay="0"/>
                                          </p:stCondLst>
                                        </p:cTn>
                                        <p:tgtEl>
                                          <p:spTgt spid="2"/>
                                        </p:tgtEl>
                                      </p:cBhvr>
                                    </p:animEffect>
                                    <p:anim calcmode="lin" valueType="num">
                                      <p:cBhvr>
                                        <p:cTn id="1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4" dur="26">
                                          <p:stCondLst>
                                            <p:cond delay="650"/>
                                          </p:stCondLst>
                                        </p:cTn>
                                        <p:tgtEl>
                                          <p:spTgt spid="2"/>
                                        </p:tgtEl>
                                      </p:cBhvr>
                                      <p:to x="100000" y="60000"/>
                                    </p:animScale>
                                    <p:animScale>
                                      <p:cBhvr>
                                        <p:cTn id="25" dur="166" decel="50000">
                                          <p:stCondLst>
                                            <p:cond delay="676"/>
                                          </p:stCondLst>
                                        </p:cTn>
                                        <p:tgtEl>
                                          <p:spTgt spid="2"/>
                                        </p:tgtEl>
                                      </p:cBhvr>
                                      <p:to x="100000" y="100000"/>
                                    </p:animScale>
                                    <p:animScale>
                                      <p:cBhvr>
                                        <p:cTn id="26" dur="26">
                                          <p:stCondLst>
                                            <p:cond delay="1312"/>
                                          </p:stCondLst>
                                        </p:cTn>
                                        <p:tgtEl>
                                          <p:spTgt spid="2"/>
                                        </p:tgtEl>
                                      </p:cBhvr>
                                      <p:to x="100000" y="80000"/>
                                    </p:animScale>
                                    <p:animScale>
                                      <p:cBhvr>
                                        <p:cTn id="27" dur="166" decel="50000">
                                          <p:stCondLst>
                                            <p:cond delay="1338"/>
                                          </p:stCondLst>
                                        </p:cTn>
                                        <p:tgtEl>
                                          <p:spTgt spid="2"/>
                                        </p:tgtEl>
                                      </p:cBhvr>
                                      <p:to x="100000" y="100000"/>
                                    </p:animScale>
                                    <p:animScale>
                                      <p:cBhvr>
                                        <p:cTn id="28" dur="26">
                                          <p:stCondLst>
                                            <p:cond delay="1642"/>
                                          </p:stCondLst>
                                        </p:cTn>
                                        <p:tgtEl>
                                          <p:spTgt spid="2"/>
                                        </p:tgtEl>
                                      </p:cBhvr>
                                      <p:to x="100000" y="90000"/>
                                    </p:animScale>
                                    <p:animScale>
                                      <p:cBhvr>
                                        <p:cTn id="29" dur="166" decel="50000">
                                          <p:stCondLst>
                                            <p:cond delay="1668"/>
                                          </p:stCondLst>
                                        </p:cTn>
                                        <p:tgtEl>
                                          <p:spTgt spid="2"/>
                                        </p:tgtEl>
                                      </p:cBhvr>
                                      <p:to x="100000" y="100000"/>
                                    </p:animScale>
                                    <p:animScale>
                                      <p:cBhvr>
                                        <p:cTn id="30" dur="26">
                                          <p:stCondLst>
                                            <p:cond delay="1808"/>
                                          </p:stCondLst>
                                        </p:cTn>
                                        <p:tgtEl>
                                          <p:spTgt spid="2"/>
                                        </p:tgtEl>
                                      </p:cBhvr>
                                      <p:to x="100000" y="95000"/>
                                    </p:animScale>
                                    <p:animScale>
                                      <p:cBhvr>
                                        <p:cTn id="3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a:extLst>
              <a:ext uri="{FF2B5EF4-FFF2-40B4-BE49-F238E27FC236}">
                <a16:creationId xmlns="" xmlns:a16="http://schemas.microsoft.com/office/drawing/2014/main" id="{72084B5F-DD5E-8FF6-3B6D-9AD7E6EE23EE}"/>
              </a:ext>
            </a:extLst>
          </p:cNvPr>
          <p:cNvSpPr>
            <a:spLocks noGrp="1" noChangeArrowheads="1"/>
          </p:cNvSpPr>
          <p:nvPr>
            <p:ph type="title"/>
          </p:nvPr>
        </p:nvSpPr>
        <p:spPr>
          <a:xfrm>
            <a:off x="1724432" y="1255232"/>
            <a:ext cx="4860132" cy="323850"/>
          </a:xfrm>
        </p:spPr>
        <p:txBody>
          <a:bodyPr>
            <a:normAutofit fontScale="90000"/>
          </a:bodyPr>
          <a:lstStyle/>
          <a:p>
            <a:pPr eaLnBrk="1" hangingPunct="1">
              <a:defRPr/>
            </a:pPr>
            <a:r>
              <a:rPr lang="ja-JP" altLang="en-US" sz="3100" dirty="0">
                <a:solidFill>
                  <a:srgbClr val="FF3399"/>
                </a:solidFill>
                <a:latin typeface="+mn-ea"/>
                <a:ea typeface="+mn-ea"/>
              </a:rPr>
              <a:t/>
            </a:r>
            <a:br>
              <a:rPr lang="ja-JP" altLang="en-US" sz="3100" dirty="0">
                <a:solidFill>
                  <a:srgbClr val="FF3399"/>
                </a:solidFill>
                <a:latin typeface="+mn-ea"/>
                <a:ea typeface="+mn-ea"/>
              </a:rPr>
            </a:br>
            <a:r>
              <a:rPr lang="ja-JP" altLang="en-US" sz="3100" dirty="0">
                <a:solidFill>
                  <a:srgbClr val="FF3399"/>
                </a:solidFill>
                <a:latin typeface="+mn-ea"/>
                <a:ea typeface="+mn-ea"/>
              </a:rPr>
              <a:t>「ノーマライゼーション思想」</a:t>
            </a:r>
            <a:br>
              <a:rPr lang="ja-JP" altLang="en-US" sz="3100" dirty="0">
                <a:solidFill>
                  <a:srgbClr val="FF3399"/>
                </a:solidFill>
                <a:latin typeface="+mn-ea"/>
                <a:ea typeface="+mn-ea"/>
              </a:rPr>
            </a:br>
            <a:r>
              <a:rPr lang="ja-JP" altLang="en-US" sz="1800" dirty="0">
                <a:solidFill>
                  <a:srgbClr val="0033CC"/>
                </a:solidFill>
                <a:latin typeface="+mn-ea"/>
                <a:ea typeface="+mn-ea"/>
              </a:rPr>
              <a:t>生みの父バンクミケルセンさん</a:t>
            </a:r>
            <a:br>
              <a:rPr lang="ja-JP" altLang="en-US" sz="1800" dirty="0">
                <a:solidFill>
                  <a:srgbClr val="0033CC"/>
                </a:solidFill>
                <a:latin typeface="+mn-ea"/>
                <a:ea typeface="+mn-ea"/>
              </a:rPr>
            </a:br>
            <a:r>
              <a:rPr lang="ja-JP" altLang="en-US" sz="1800" dirty="0">
                <a:solidFill>
                  <a:srgbClr val="0033CC"/>
                </a:solidFill>
                <a:latin typeface="+mn-ea"/>
                <a:ea typeface="+mn-ea"/>
              </a:rPr>
              <a:t>反ナチ運動で</a:t>
            </a:r>
            <a:r>
              <a:rPr lang="ja-JP" altLang="en-US" sz="1800" dirty="0">
                <a:solidFill>
                  <a:srgbClr val="009999"/>
                </a:solidFill>
                <a:latin typeface="+mn-ea"/>
                <a:ea typeface="+mn-ea"/>
              </a:rPr>
              <a:t>強制収容所</a:t>
            </a:r>
            <a:r>
              <a:rPr lang="ja-JP" altLang="en-US" sz="1800" dirty="0">
                <a:solidFill>
                  <a:srgbClr val="0033CC"/>
                </a:solidFill>
                <a:latin typeface="+mn-ea"/>
                <a:ea typeface="+mn-ea"/>
              </a:rPr>
              <a:t>へ</a:t>
            </a:r>
            <a:br>
              <a:rPr lang="ja-JP" altLang="en-US" sz="1800" dirty="0">
                <a:solidFill>
                  <a:srgbClr val="0033CC"/>
                </a:solidFill>
                <a:latin typeface="+mn-ea"/>
                <a:ea typeface="+mn-ea"/>
              </a:rPr>
            </a:br>
            <a:r>
              <a:rPr lang="ja-JP" altLang="en-US" sz="1800" dirty="0">
                <a:solidFill>
                  <a:srgbClr val="0033CC"/>
                </a:solidFill>
                <a:latin typeface="+mn-ea"/>
                <a:ea typeface="+mn-ea"/>
              </a:rPr>
              <a:t>その体験から</a:t>
            </a:r>
            <a:endParaRPr lang="ja-JP" altLang="ja-JP" sz="1800" dirty="0">
              <a:solidFill>
                <a:srgbClr val="0033CC"/>
              </a:solidFill>
              <a:latin typeface="+mn-ea"/>
              <a:ea typeface="+mn-ea"/>
            </a:endParaRPr>
          </a:p>
        </p:txBody>
      </p:sp>
      <p:sp>
        <p:nvSpPr>
          <p:cNvPr id="6147" name="Rectangle 3">
            <a:extLst>
              <a:ext uri="{FF2B5EF4-FFF2-40B4-BE49-F238E27FC236}">
                <a16:creationId xmlns="" xmlns:a16="http://schemas.microsoft.com/office/drawing/2014/main" id="{D059D7B4-F6FA-E418-1E51-A58E5F661AB3}"/>
              </a:ext>
            </a:extLst>
          </p:cNvPr>
          <p:cNvSpPr>
            <a:spLocks noGrp="1" noChangeArrowheads="1"/>
          </p:cNvSpPr>
          <p:nvPr>
            <p:ph type="body" sz="half" idx="1"/>
          </p:nvPr>
        </p:nvSpPr>
        <p:spPr/>
        <p:txBody>
          <a:bodyPr/>
          <a:lstStyle/>
          <a:p>
            <a:pPr eaLnBrk="1" hangingPunct="1">
              <a:buFontTx/>
              <a:buNone/>
            </a:pPr>
            <a:r>
              <a:rPr lang="ja-JP" altLang="en-US" sz="2100" dirty="0"/>
              <a:t>　</a:t>
            </a:r>
            <a:endParaRPr lang="ja-JP" altLang="en-US" sz="2100" dirty="0">
              <a:solidFill>
                <a:srgbClr val="FF3399"/>
              </a:solidFill>
            </a:endParaRPr>
          </a:p>
        </p:txBody>
      </p:sp>
      <p:sp>
        <p:nvSpPr>
          <p:cNvPr id="749572" name="Rectangle 4">
            <a:extLst>
              <a:ext uri="{FF2B5EF4-FFF2-40B4-BE49-F238E27FC236}">
                <a16:creationId xmlns="" xmlns:a16="http://schemas.microsoft.com/office/drawing/2014/main" id="{700E2579-7A54-5A48-21B0-C229C20F88E4}"/>
              </a:ext>
            </a:extLst>
          </p:cNvPr>
          <p:cNvSpPr>
            <a:spLocks noChangeArrowheads="1"/>
          </p:cNvSpPr>
          <p:nvPr/>
        </p:nvSpPr>
        <p:spPr bwMode="auto">
          <a:xfrm>
            <a:off x="244485" y="1729741"/>
            <a:ext cx="2959894" cy="3185487"/>
          </a:xfrm>
          <a:prstGeom prst="rect">
            <a:avLst/>
          </a:prstGeom>
          <a:noFill/>
          <a:ln w="28575">
            <a:solidFill>
              <a:srgbClr val="3399FF"/>
            </a:solidFill>
          </a:ln>
          <a:effectLst/>
        </p:spPr>
        <p:txBody>
          <a:bodyPr>
            <a:spAutoFit/>
          </a:bodyPr>
          <a:lstStyle/>
          <a:p>
            <a:pPr>
              <a:defRPr/>
            </a:pPr>
            <a:r>
              <a:rPr lang="ja-JP" altLang="en-US" dirty="0">
                <a:solidFill>
                  <a:srgbClr val="3366FF"/>
                </a:solidFill>
                <a:effectLst>
                  <a:outerShdw blurRad="38100" dist="38100" dir="2700000" algn="tl">
                    <a:srgbClr val="C0C0C0"/>
                  </a:outerShdw>
                </a:effectLst>
              </a:rPr>
              <a:t>どんなに知的なハンディキャップが重くても、</a:t>
            </a:r>
          </a:p>
          <a:p>
            <a:pPr>
              <a:defRPr/>
            </a:pPr>
            <a:endParaRPr lang="ja-JP" altLang="en-US" dirty="0">
              <a:solidFill>
                <a:srgbClr val="3366FF"/>
              </a:solidFill>
              <a:effectLst>
                <a:outerShdw blurRad="38100" dist="38100" dir="2700000" algn="tl">
                  <a:srgbClr val="C0C0C0"/>
                </a:outerShdw>
              </a:effectLst>
            </a:endParaRPr>
          </a:p>
          <a:p>
            <a:pPr>
              <a:defRPr/>
            </a:pPr>
            <a:r>
              <a:rPr lang="ja-JP" altLang="en-US" dirty="0">
                <a:solidFill>
                  <a:srgbClr val="3366FF"/>
                </a:solidFill>
                <a:effectLst>
                  <a:outerShdw blurRad="38100" dist="38100" dir="2700000" algn="tl">
                    <a:srgbClr val="C0C0C0"/>
                  </a:outerShdw>
                </a:effectLst>
              </a:rPr>
              <a:t>人は</a:t>
            </a:r>
            <a:r>
              <a:rPr lang="ja-JP" altLang="en-US" b="1" dirty="0">
                <a:solidFill>
                  <a:srgbClr val="3366FF"/>
                </a:solidFill>
                <a:effectLst>
                  <a:outerShdw blurRad="38100" dist="38100" dir="2700000" algn="tl">
                    <a:srgbClr val="C0C0C0"/>
                  </a:outerShdw>
                </a:effectLst>
              </a:rPr>
              <a:t>街の中のふつうの家</a:t>
            </a:r>
            <a:r>
              <a:rPr lang="ja-JP" altLang="en-US" dirty="0">
                <a:solidFill>
                  <a:srgbClr val="3366FF"/>
                </a:solidFill>
                <a:effectLst>
                  <a:outerShdw blurRad="38100" dist="38100" dir="2700000" algn="tl">
                    <a:srgbClr val="C0C0C0"/>
                  </a:outerShdw>
                </a:effectLst>
              </a:rPr>
              <a:t>で</a:t>
            </a:r>
            <a:endParaRPr lang="ja-JP" altLang="en-US" b="1" dirty="0">
              <a:solidFill>
                <a:srgbClr val="3366FF"/>
              </a:solidFill>
              <a:effectLst>
                <a:outerShdw blurRad="38100" dist="38100" dir="2700000" algn="tl">
                  <a:srgbClr val="C0C0C0"/>
                </a:outerShdw>
              </a:effectLst>
            </a:endParaRPr>
          </a:p>
          <a:p>
            <a:pPr>
              <a:defRPr/>
            </a:pPr>
            <a:r>
              <a:rPr lang="ja-JP" altLang="en-US" b="1" dirty="0">
                <a:solidFill>
                  <a:srgbClr val="3366FF"/>
                </a:solidFill>
                <a:effectLst>
                  <a:outerShdw blurRad="38100" dist="38100" dir="2700000" algn="tl">
                    <a:srgbClr val="C0C0C0"/>
                  </a:outerShdw>
                </a:effectLst>
              </a:rPr>
              <a:t>ふつうの暮らしを味わう</a:t>
            </a:r>
            <a:r>
              <a:rPr lang="ja-JP" altLang="en-US" b="1" dirty="0">
                <a:solidFill>
                  <a:srgbClr val="FF3399"/>
                </a:solidFill>
                <a:effectLst>
                  <a:outerShdw blurRad="38100" dist="38100" dir="2700000" algn="tl">
                    <a:srgbClr val="C0C0C0"/>
                  </a:outerShdw>
                </a:effectLst>
              </a:rPr>
              <a:t>権利</a:t>
            </a:r>
            <a:r>
              <a:rPr lang="ja-JP" altLang="en-US" dirty="0">
                <a:solidFill>
                  <a:srgbClr val="3366FF"/>
                </a:solidFill>
                <a:effectLst>
                  <a:outerShdw blurRad="38100" dist="38100" dir="2700000" algn="tl">
                    <a:srgbClr val="C0C0C0"/>
                  </a:outerShdw>
                </a:effectLst>
              </a:rPr>
              <a:t>があり</a:t>
            </a:r>
          </a:p>
          <a:p>
            <a:pPr>
              <a:defRPr/>
            </a:pPr>
            <a:endParaRPr lang="ja-JP" altLang="en-US" dirty="0">
              <a:solidFill>
                <a:srgbClr val="3366FF"/>
              </a:solidFill>
              <a:effectLst>
                <a:outerShdw blurRad="38100" dist="38100" dir="2700000" algn="tl">
                  <a:srgbClr val="C0C0C0"/>
                </a:outerShdw>
              </a:effectLst>
            </a:endParaRPr>
          </a:p>
          <a:p>
            <a:pPr>
              <a:defRPr/>
            </a:pPr>
            <a:r>
              <a:rPr lang="ja-JP" altLang="en-US" dirty="0">
                <a:solidFill>
                  <a:srgbClr val="3366FF"/>
                </a:solidFill>
                <a:effectLst>
                  <a:outerShdw blurRad="38100" dist="38100" dir="2700000" algn="tl">
                    <a:srgbClr val="C0C0C0"/>
                  </a:outerShdw>
                </a:effectLst>
              </a:rPr>
              <a:t>社会はその権利を実現する</a:t>
            </a:r>
            <a:r>
              <a:rPr lang="ja-JP" altLang="en-US" b="1" dirty="0">
                <a:solidFill>
                  <a:srgbClr val="FF3399"/>
                </a:solidFill>
                <a:effectLst>
                  <a:outerShdw blurRad="38100" dist="38100" dir="2700000" algn="tl">
                    <a:srgbClr val="C0C0C0"/>
                  </a:outerShdw>
                </a:effectLst>
              </a:rPr>
              <a:t>責任</a:t>
            </a:r>
            <a:r>
              <a:rPr lang="ja-JP" altLang="en-US" dirty="0">
                <a:solidFill>
                  <a:srgbClr val="3366FF"/>
                </a:solidFill>
                <a:effectLst>
                  <a:outerShdw blurRad="38100" dist="38100" dir="2700000" algn="tl">
                    <a:srgbClr val="C0C0C0"/>
                  </a:outerShdw>
                </a:effectLst>
              </a:rPr>
              <a:t>がある。　</a:t>
            </a:r>
          </a:p>
          <a:p>
            <a:pPr>
              <a:defRPr/>
            </a:pPr>
            <a:endParaRPr lang="ja-JP" altLang="en-US" dirty="0">
              <a:solidFill>
                <a:srgbClr val="3366FF"/>
              </a:solidFill>
              <a:effectLst>
                <a:outerShdw blurRad="38100" dist="38100" dir="2700000" algn="tl">
                  <a:srgbClr val="C0C0C0"/>
                </a:outerShdw>
              </a:effectLst>
            </a:endParaRPr>
          </a:p>
          <a:p>
            <a:pPr>
              <a:defRPr/>
            </a:pPr>
            <a:r>
              <a:rPr lang="en-US" altLang="ja-JP" sz="2100" dirty="0">
                <a:solidFill>
                  <a:srgbClr val="FF0066"/>
                </a:solidFill>
                <a:effectLst>
                  <a:outerShdw blurRad="38100" dist="38100" dir="2700000" algn="tl">
                    <a:srgbClr val="C0C0C0"/>
                  </a:outerShdw>
                </a:effectLst>
              </a:rPr>
              <a:t>1959</a:t>
            </a:r>
            <a:r>
              <a:rPr lang="ja-JP" altLang="en-US" sz="2100" dirty="0">
                <a:solidFill>
                  <a:srgbClr val="FF0066"/>
                </a:solidFill>
                <a:effectLst>
                  <a:outerShdw blurRad="38100" dist="38100" dir="2700000" algn="tl">
                    <a:srgbClr val="C0C0C0"/>
                  </a:outerShdw>
                </a:effectLst>
              </a:rPr>
              <a:t>年法</a:t>
            </a:r>
            <a:r>
              <a:rPr lang="ja-JP" altLang="en-US" dirty="0">
                <a:solidFill>
                  <a:srgbClr val="FF0066"/>
                </a:solidFill>
                <a:effectLst>
                  <a:outerShdw blurRad="38100" dist="38100" dir="2700000" algn="tl">
                    <a:srgbClr val="C0C0C0"/>
                  </a:outerShdw>
                </a:effectLst>
              </a:rPr>
              <a:t>（デンマーク）</a:t>
            </a:r>
          </a:p>
        </p:txBody>
      </p:sp>
      <p:pic>
        <p:nvPicPr>
          <p:cNvPr id="6149" name="Picture 5" descr="バンクミケルセンさんと">
            <a:extLst>
              <a:ext uri="{FF2B5EF4-FFF2-40B4-BE49-F238E27FC236}">
                <a16:creationId xmlns="" xmlns:a16="http://schemas.microsoft.com/office/drawing/2014/main" id="{5D582610-5C7F-0B9F-86F4-8CF9F329D2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7349" y="2186967"/>
            <a:ext cx="2397110" cy="294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9574" name="Picture 6" descr="ノーマライゼーションの図">
            <a:extLst>
              <a:ext uri="{FF2B5EF4-FFF2-40B4-BE49-F238E27FC236}">
                <a16:creationId xmlns="" xmlns:a16="http://schemas.microsoft.com/office/drawing/2014/main" id="{A7B3234D-4BB3-637B-56E5-1BEAA88557CE}"/>
              </a:ext>
            </a:extLst>
          </p:cNvPr>
          <p:cNvPicPr>
            <a:picLocks noGrp="1" noChangeAspect="1" noChangeArrowheads="1"/>
          </p:cNvPicPr>
          <p:nvPr>
            <p:ph sz="half" idx="2"/>
          </p:nvPr>
        </p:nvPicPr>
        <p:blipFill>
          <a:blip r:embed="rId3" cstate="print">
            <a:lum bright="12000"/>
            <a:extLst>
              <a:ext uri="{28A0092B-C50C-407E-A947-70E740481C1C}">
                <a14:useLocalDpi xmlns:a14="http://schemas.microsoft.com/office/drawing/2010/main" val="0"/>
              </a:ext>
            </a:extLst>
          </a:blip>
          <a:srcRect/>
          <a:stretch>
            <a:fillRect/>
          </a:stretch>
        </p:blipFill>
        <p:spPr>
          <a:xfrm>
            <a:off x="6347221" y="4393"/>
            <a:ext cx="2796779" cy="273010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5" name="テキスト ボックス 1">
            <a:extLst>
              <a:ext uri="{FF2B5EF4-FFF2-40B4-BE49-F238E27FC236}">
                <a16:creationId xmlns="" xmlns:a16="http://schemas.microsoft.com/office/drawing/2014/main" id="{8D935967-C577-8042-9115-A77BC6CC3B25}"/>
              </a:ext>
            </a:extLst>
          </p:cNvPr>
          <p:cNvSpPr txBox="1">
            <a:spLocks noChangeArrowheads="1"/>
          </p:cNvSpPr>
          <p:nvPr/>
        </p:nvSpPr>
        <p:spPr bwMode="auto">
          <a:xfrm>
            <a:off x="7180065" y="3322485"/>
            <a:ext cx="1396536" cy="1546577"/>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350"/>
              <a:t>「</a:t>
            </a:r>
            <a:r>
              <a:rPr lang="ja-JP" altLang="en-US" sz="1350" b="1">
                <a:solidFill>
                  <a:srgbClr val="FF3399"/>
                </a:solidFill>
              </a:rPr>
              <a:t>ふつうの生活</a:t>
            </a:r>
          </a:p>
          <a:p>
            <a:pPr>
              <a:spcBef>
                <a:spcPct val="0"/>
              </a:spcBef>
              <a:buFontTx/>
              <a:buNone/>
            </a:pPr>
            <a:r>
              <a:rPr lang="ja-JP" altLang="en-US" sz="1350" b="1">
                <a:solidFill>
                  <a:srgbClr val="FF3399"/>
                </a:solidFill>
              </a:rPr>
              <a:t>　　　とは</a:t>
            </a:r>
          </a:p>
          <a:p>
            <a:pPr>
              <a:spcBef>
                <a:spcPct val="0"/>
              </a:spcBef>
              <a:buFontTx/>
              <a:buNone/>
            </a:pPr>
            <a:endParaRPr lang="ja-JP" altLang="en-US" sz="1350"/>
          </a:p>
          <a:p>
            <a:pPr>
              <a:spcBef>
                <a:spcPct val="0"/>
              </a:spcBef>
              <a:buFontTx/>
              <a:buNone/>
            </a:pPr>
            <a:r>
              <a:rPr lang="ja-JP" altLang="en-US" sz="1350"/>
              <a:t>　ふつうの家</a:t>
            </a:r>
          </a:p>
          <a:p>
            <a:pPr>
              <a:spcBef>
                <a:spcPct val="0"/>
              </a:spcBef>
              <a:buFontTx/>
              <a:buNone/>
            </a:pPr>
            <a:r>
              <a:rPr lang="ja-JP" altLang="en-US" sz="1350">
                <a:solidFill>
                  <a:srgbClr val="FF3399"/>
                </a:solidFill>
              </a:rPr>
              <a:t>仕事や生きがい</a:t>
            </a:r>
          </a:p>
          <a:p>
            <a:pPr>
              <a:spcBef>
                <a:spcPct val="0"/>
              </a:spcBef>
              <a:buFontTx/>
              <a:buNone/>
            </a:pPr>
            <a:r>
              <a:rPr lang="ja-JP" altLang="en-US" sz="1350">
                <a:solidFill>
                  <a:srgbClr val="FF3399"/>
                </a:solidFill>
              </a:rPr>
              <a:t>　ふつうに余暇</a:t>
            </a:r>
          </a:p>
          <a:p>
            <a:pPr>
              <a:spcBef>
                <a:spcPct val="0"/>
              </a:spcBef>
              <a:buFontTx/>
              <a:buNone/>
            </a:pPr>
            <a:r>
              <a:rPr lang="ja-JP" altLang="en-US" sz="1350"/>
              <a:t>友達・恋人・家族</a:t>
            </a:r>
          </a:p>
        </p:txBody>
      </p:sp>
      <p:sp>
        <p:nvSpPr>
          <p:cNvPr id="6152" name="上矢印 3">
            <a:extLst>
              <a:ext uri="{FF2B5EF4-FFF2-40B4-BE49-F238E27FC236}">
                <a16:creationId xmlns="" xmlns:a16="http://schemas.microsoft.com/office/drawing/2014/main" id="{E1E60FA3-B353-19A5-5464-E677D7B09ABF}"/>
              </a:ext>
            </a:extLst>
          </p:cNvPr>
          <p:cNvSpPr>
            <a:spLocks noChangeArrowheads="1"/>
          </p:cNvSpPr>
          <p:nvPr/>
        </p:nvSpPr>
        <p:spPr bwMode="auto">
          <a:xfrm>
            <a:off x="7650169" y="2818942"/>
            <a:ext cx="270272" cy="479822"/>
          </a:xfrm>
          <a:prstGeom prst="upArrow">
            <a:avLst>
              <a:gd name="adj1" fmla="val 50000"/>
              <a:gd name="adj2" fmla="val 49907"/>
            </a:avLst>
          </a:prstGeom>
          <a:solidFill>
            <a:srgbClr val="00B0F0"/>
          </a:solidFill>
          <a:ln w="9525" algn="ctr">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350"/>
          </a:p>
        </p:txBody>
      </p:sp>
      <p:sp>
        <p:nvSpPr>
          <p:cNvPr id="3" name="テキスト ボックス 2">
            <a:extLst>
              <a:ext uri="{FF2B5EF4-FFF2-40B4-BE49-F238E27FC236}">
                <a16:creationId xmlns="" xmlns:a16="http://schemas.microsoft.com/office/drawing/2014/main" id="{3063584D-E1D8-E882-2928-8B729C95AFB0}"/>
              </a:ext>
            </a:extLst>
          </p:cNvPr>
          <p:cNvSpPr txBox="1"/>
          <p:nvPr/>
        </p:nvSpPr>
        <p:spPr>
          <a:xfrm>
            <a:off x="107504" y="770826"/>
            <a:ext cx="2261644" cy="646331"/>
          </a:xfrm>
          <a:prstGeom prst="rect">
            <a:avLst/>
          </a:prstGeom>
          <a:noFill/>
          <a:ln w="28575">
            <a:solidFill>
              <a:srgbClr val="00B050"/>
            </a:solidFill>
          </a:ln>
        </p:spPr>
        <p:txBody>
          <a:bodyPr wrap="square">
            <a:spAutoFit/>
          </a:bodyPr>
          <a:lstStyle/>
          <a:p>
            <a:r>
              <a:rPr lang="ja-JP" altLang="en-US" sz="3600" dirty="0">
                <a:solidFill>
                  <a:srgbClr val="00B050"/>
                </a:solidFill>
                <a:latin typeface="+mn-ea"/>
                <a:ea typeface="+mn-ea"/>
              </a:rPr>
              <a:t>歴史の目</a:t>
            </a:r>
            <a:endParaRPr lang="ja-JP" altLang="en-US" sz="3600" dirty="0"/>
          </a:p>
        </p:txBody>
      </p:sp>
    </p:spTree>
    <p:extLst>
      <p:ext uri="{BB962C8B-B14F-4D97-AF65-F5344CB8AC3E}">
        <p14:creationId xmlns:p14="http://schemas.microsoft.com/office/powerpoint/2010/main" val="2260966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655"/>
                                        </p:tgtEl>
                                        <p:attrNameLst>
                                          <p:attrName>style.visibility</p:attrName>
                                        </p:attrNameLst>
                                      </p:cBhvr>
                                      <p:to>
                                        <p:strVal val="visible"/>
                                      </p:to>
                                    </p:set>
                                    <p:animEffect transition="in" filter="fade">
                                      <p:cBhvr>
                                        <p:cTn id="7" dur="500"/>
                                        <p:tgtEl>
                                          <p:spTgt spid="27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3" name="Picture 5">
            <a:extLst>
              <a:ext uri="{FF2B5EF4-FFF2-40B4-BE49-F238E27FC236}">
                <a16:creationId xmlns="" xmlns:a16="http://schemas.microsoft.com/office/drawing/2014/main" id="{BC6A4C8F-BF75-B05B-71EF-A42B06AA8C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2679762"/>
            <a:ext cx="1982390" cy="2706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3" name="タイトル 1">
            <a:extLst>
              <a:ext uri="{FF2B5EF4-FFF2-40B4-BE49-F238E27FC236}">
                <a16:creationId xmlns="" xmlns:a16="http://schemas.microsoft.com/office/drawing/2014/main" id="{6D0F677E-FCCF-217E-7355-7E9B74F03594}"/>
              </a:ext>
            </a:extLst>
          </p:cNvPr>
          <p:cNvSpPr>
            <a:spLocks noGrp="1"/>
          </p:cNvSpPr>
          <p:nvPr>
            <p:ph type="title"/>
          </p:nvPr>
        </p:nvSpPr>
        <p:spPr>
          <a:xfrm>
            <a:off x="1763688" y="1851670"/>
            <a:ext cx="6984534" cy="1944216"/>
          </a:xfrm>
          <a:noFill/>
        </p:spPr>
        <p:txBody>
          <a:bodyPr>
            <a:normAutofit fontScale="90000"/>
          </a:bodyPr>
          <a:lstStyle/>
          <a:p>
            <a:pPr>
              <a:tabLst>
                <a:tab pos="2514600" algn="l"/>
              </a:tabLst>
              <a:defRPr/>
            </a:pPr>
            <a:r>
              <a:rPr lang="ja-JP" altLang="en-US" sz="2100" dirty="0">
                <a:solidFill>
                  <a:srgbClr val="0000FF"/>
                </a:solidFill>
                <a:latin typeface="HG創英角ﾎﾟｯﾌﾟ体" pitchFamily="49" charset="-128"/>
                <a:ea typeface="HG創英角ﾎﾟｯﾌﾟ体" pitchFamily="49" charset="-128"/>
              </a:rPr>
              <a:t/>
            </a:r>
            <a:br>
              <a:rPr lang="ja-JP" altLang="en-US" sz="2100" dirty="0">
                <a:solidFill>
                  <a:srgbClr val="0000FF"/>
                </a:solidFill>
                <a:latin typeface="HG創英角ﾎﾟｯﾌﾟ体" pitchFamily="49" charset="-128"/>
                <a:ea typeface="HG創英角ﾎﾟｯﾌﾟ体" pitchFamily="49" charset="-128"/>
              </a:rPr>
            </a:br>
            <a:r>
              <a:rPr lang="en-US" altLang="ja-JP" sz="2100" dirty="0">
                <a:solidFill>
                  <a:srgbClr val="0000FF"/>
                </a:solidFill>
                <a:latin typeface="HG創英角ﾎﾟｯﾌﾟ体" pitchFamily="49" charset="-128"/>
                <a:ea typeface="HG創英角ﾎﾟｯﾌﾟ体" pitchFamily="49" charset="-128"/>
              </a:rPr>
              <a:t/>
            </a:r>
            <a:br>
              <a:rPr lang="en-US" altLang="ja-JP" sz="2100" dirty="0">
                <a:solidFill>
                  <a:srgbClr val="0000FF"/>
                </a:solidFill>
                <a:latin typeface="HG創英角ﾎﾟｯﾌﾟ体" pitchFamily="49" charset="-128"/>
                <a:ea typeface="HG創英角ﾎﾟｯﾌﾟ体" pitchFamily="49" charset="-128"/>
              </a:rPr>
            </a:br>
            <a:r>
              <a:rPr lang="ja-JP" altLang="en-US" sz="2100" dirty="0">
                <a:solidFill>
                  <a:srgbClr val="0000FF"/>
                </a:solidFill>
                <a:latin typeface="HG創英角ﾎﾟｯﾌﾟ体" pitchFamily="49" charset="-128"/>
                <a:ea typeface="HG創英角ﾎﾟｯﾌﾟ体" pitchFamily="49" charset="-128"/>
              </a:rPr>
              <a:t/>
            </a:r>
            <a:br>
              <a:rPr lang="ja-JP" altLang="en-US" sz="2100" dirty="0">
                <a:solidFill>
                  <a:srgbClr val="0000FF"/>
                </a:solidFill>
                <a:latin typeface="HG創英角ﾎﾟｯﾌﾟ体" pitchFamily="49" charset="-128"/>
                <a:ea typeface="HG創英角ﾎﾟｯﾌﾟ体" pitchFamily="49" charset="-128"/>
              </a:rPr>
            </a:br>
            <a:r>
              <a:rPr lang="ja-JP" altLang="en-US" sz="2100" dirty="0">
                <a:solidFill>
                  <a:srgbClr val="0000FF"/>
                </a:solidFill>
                <a:latin typeface="HG創英角ﾎﾟｯﾌﾟ体" pitchFamily="49" charset="-128"/>
                <a:ea typeface="HG創英角ﾎﾟｯﾌﾟ体" pitchFamily="49" charset="-128"/>
              </a:rPr>
              <a:t/>
            </a:r>
            <a:br>
              <a:rPr lang="ja-JP" altLang="en-US" sz="2100" dirty="0">
                <a:solidFill>
                  <a:srgbClr val="0000FF"/>
                </a:solidFill>
                <a:latin typeface="HG創英角ﾎﾟｯﾌﾟ体" pitchFamily="49" charset="-128"/>
                <a:ea typeface="HG創英角ﾎﾟｯﾌﾟ体" pitchFamily="49" charset="-128"/>
              </a:rPr>
            </a:br>
            <a:r>
              <a:rPr lang="ja-JP" altLang="en-US" sz="2100" dirty="0">
                <a:solidFill>
                  <a:srgbClr val="0000FF"/>
                </a:solidFill>
                <a:latin typeface="HG創英角ﾎﾟｯﾌﾟ体" pitchFamily="49" charset="-128"/>
                <a:ea typeface="HG創英角ﾎﾟｯﾌﾟ体" pitchFamily="49" charset="-128"/>
              </a:rPr>
              <a:t/>
            </a:r>
            <a:br>
              <a:rPr lang="ja-JP" altLang="en-US" sz="2100" dirty="0">
                <a:solidFill>
                  <a:srgbClr val="0000FF"/>
                </a:solidFill>
                <a:latin typeface="HG創英角ﾎﾟｯﾌﾟ体" pitchFamily="49" charset="-128"/>
                <a:ea typeface="HG創英角ﾎﾟｯﾌﾟ体" pitchFamily="49" charset="-128"/>
              </a:rPr>
            </a:br>
            <a:r>
              <a:rPr lang="ja-JP" altLang="en-US" sz="2100" dirty="0">
                <a:solidFill>
                  <a:srgbClr val="0000FF"/>
                </a:solidFill>
                <a:latin typeface="HG創英角ﾎﾟｯﾌﾟ体" pitchFamily="49" charset="-128"/>
                <a:ea typeface="HG創英角ﾎﾟｯﾌﾟ体" pitchFamily="49" charset="-128"/>
              </a:rPr>
              <a:t/>
            </a:r>
            <a:br>
              <a:rPr lang="ja-JP" altLang="en-US" sz="2100" dirty="0">
                <a:solidFill>
                  <a:srgbClr val="0000FF"/>
                </a:solidFill>
                <a:latin typeface="HG創英角ﾎﾟｯﾌﾟ体" pitchFamily="49" charset="-128"/>
                <a:ea typeface="HG創英角ﾎﾟｯﾌﾟ体" pitchFamily="49" charset="-128"/>
              </a:rPr>
            </a:br>
            <a:r>
              <a:rPr lang="ja-JP" altLang="en-US" sz="2100" dirty="0">
                <a:solidFill>
                  <a:srgbClr val="0000FF"/>
                </a:solidFill>
                <a:latin typeface="HG創英角ﾎﾟｯﾌﾟ体" pitchFamily="49" charset="-128"/>
                <a:ea typeface="HG創英角ﾎﾟｯﾌﾟ体" pitchFamily="49" charset="-128"/>
              </a:rPr>
              <a:t/>
            </a:r>
            <a:br>
              <a:rPr lang="ja-JP" altLang="en-US" sz="2100" dirty="0">
                <a:solidFill>
                  <a:srgbClr val="0000FF"/>
                </a:solidFill>
                <a:latin typeface="HG創英角ﾎﾟｯﾌﾟ体" pitchFamily="49" charset="-128"/>
                <a:ea typeface="HG創英角ﾎﾟｯﾌﾟ体" pitchFamily="49" charset="-128"/>
              </a:rPr>
            </a:br>
            <a:r>
              <a:rPr lang="ja-JP" altLang="en-US" sz="2100" dirty="0">
                <a:solidFill>
                  <a:srgbClr val="0000FF"/>
                </a:solidFill>
                <a:latin typeface="HG創英角ﾎﾟｯﾌﾟ体" pitchFamily="49" charset="-128"/>
                <a:ea typeface="HG創英角ﾎﾟｯﾌﾟ体" pitchFamily="49" charset="-128"/>
              </a:rPr>
              <a:t/>
            </a:r>
            <a:br>
              <a:rPr lang="ja-JP" altLang="en-US" sz="2100" dirty="0">
                <a:solidFill>
                  <a:srgbClr val="0000FF"/>
                </a:solidFill>
                <a:latin typeface="HG創英角ﾎﾟｯﾌﾟ体" pitchFamily="49" charset="-128"/>
                <a:ea typeface="HG創英角ﾎﾟｯﾌﾟ体" pitchFamily="49" charset="-128"/>
              </a:rPr>
            </a:br>
            <a:r>
              <a:rPr lang="ja-JP" altLang="en-US" sz="2100" dirty="0">
                <a:solidFill>
                  <a:srgbClr val="0000FF"/>
                </a:solidFill>
                <a:latin typeface="HG創英角ﾎﾟｯﾌﾟ体" pitchFamily="49" charset="-128"/>
                <a:ea typeface="HG創英角ﾎﾟｯﾌﾟ体" pitchFamily="49" charset="-128"/>
              </a:rPr>
              <a:t/>
            </a:r>
            <a:br>
              <a:rPr lang="ja-JP" altLang="en-US" sz="2100" dirty="0">
                <a:solidFill>
                  <a:srgbClr val="0000FF"/>
                </a:solidFill>
                <a:latin typeface="HG創英角ﾎﾟｯﾌﾟ体" pitchFamily="49" charset="-128"/>
                <a:ea typeface="HG創英角ﾎﾟｯﾌﾟ体" pitchFamily="49" charset="-128"/>
              </a:rPr>
            </a:br>
            <a:r>
              <a:rPr lang="ja-JP" altLang="en-US" sz="2325" dirty="0">
                <a:solidFill>
                  <a:srgbClr val="0000FF"/>
                </a:solidFill>
                <a:latin typeface="HG創英ﾌﾟﾚｾﾞﾝｽEB" panose="02020809000000000000" pitchFamily="17" charset="-128"/>
                <a:ea typeface="HG創英ﾌﾟﾚｾﾞﾝｽEB" panose="02020809000000000000" pitchFamily="17" charset="-128"/>
              </a:rPr>
              <a:t>先進諸国では</a:t>
            </a:r>
            <a:r>
              <a:rPr lang="ja-JP" altLang="en-US" sz="2325" dirty="0">
                <a:solidFill>
                  <a:srgbClr val="FF3399"/>
                </a:solidFill>
                <a:latin typeface="HG創英ﾌﾟﾚｾﾞﾝｽEB" panose="02020809000000000000" pitchFamily="17" charset="-128"/>
                <a:ea typeface="HG創英ﾌﾟﾚｾﾞﾝｽEB" panose="02020809000000000000" pitchFamily="17" charset="-128"/>
              </a:rPr>
              <a:t>「地域で」「縛らない」</a:t>
            </a:r>
            <a:r>
              <a:rPr lang="ja-JP" altLang="en-US" sz="2325" dirty="0">
                <a:solidFill>
                  <a:srgbClr val="0000FF"/>
                </a:solidFill>
                <a:latin typeface="HG創英ﾌﾟﾚｾﾞﾝｽEB" panose="02020809000000000000" pitchFamily="17" charset="-128"/>
                <a:ea typeface="HG創英ﾌﾟﾚｾﾞﾝｽEB" panose="02020809000000000000" pitchFamily="17" charset="-128"/>
              </a:rPr>
              <a:t>は</a:t>
            </a:r>
            <a:br>
              <a:rPr lang="ja-JP" altLang="en-US" sz="2325" dirty="0">
                <a:solidFill>
                  <a:srgbClr val="0000FF"/>
                </a:solidFill>
                <a:latin typeface="HG創英ﾌﾟﾚｾﾞﾝｽEB" panose="02020809000000000000" pitchFamily="17" charset="-128"/>
                <a:ea typeface="HG創英ﾌﾟﾚｾﾞﾝｽEB" panose="02020809000000000000" pitchFamily="17" charset="-128"/>
              </a:rPr>
            </a:br>
            <a:r>
              <a:rPr lang="ja-JP" altLang="en-US" sz="2325" dirty="0">
                <a:solidFill>
                  <a:srgbClr val="0000FF"/>
                </a:solidFill>
                <a:latin typeface="HG創英ﾌﾟﾚｾﾞﾝｽEB" panose="02020809000000000000" pitchFamily="17" charset="-128"/>
                <a:ea typeface="HG創英ﾌﾟﾚｾﾞﾝｽEB" panose="02020809000000000000" pitchFamily="17" charset="-128"/>
              </a:rPr>
              <a:t>あたりまえ。</a:t>
            </a:r>
            <a:r>
              <a:rPr lang="ja-JP" altLang="en-US" sz="2100" dirty="0">
                <a:solidFill>
                  <a:srgbClr val="0000FF"/>
                </a:solidFill>
                <a:latin typeface="HG創英ﾌﾟﾚｾﾞﾝｽEB" panose="02020809000000000000" pitchFamily="17" charset="-128"/>
                <a:ea typeface="HG創英ﾌﾟﾚｾﾞﾝｽEB" panose="02020809000000000000" pitchFamily="17" charset="-128"/>
              </a:rPr>
              <a:t>たとえば、国際医療福祉大学大学院院生の</a:t>
            </a:r>
            <a:br>
              <a:rPr lang="ja-JP" altLang="en-US" sz="2100" dirty="0">
                <a:solidFill>
                  <a:srgbClr val="0000FF"/>
                </a:solidFill>
                <a:latin typeface="HG創英ﾌﾟﾚｾﾞﾝｽEB" panose="02020809000000000000" pitchFamily="17" charset="-128"/>
                <a:ea typeface="HG創英ﾌﾟﾚｾﾞﾝｽEB" panose="02020809000000000000" pitchFamily="17" charset="-128"/>
              </a:rPr>
            </a:br>
            <a:r>
              <a:rPr lang="ja-JP" altLang="en-US" sz="2100" dirty="0">
                <a:solidFill>
                  <a:srgbClr val="0000FF"/>
                </a:solidFill>
                <a:latin typeface="HG創英ﾌﾟﾚｾﾞﾝｽEB" panose="02020809000000000000" pitchFamily="17" charset="-128"/>
                <a:ea typeface="HG創英ﾌﾟﾚｾﾞﾝｽEB" panose="02020809000000000000" pitchFamily="17" charset="-128"/>
              </a:rPr>
              <a:t>藤原瑠美さんの博士論文。スウェーデンでは認知症の人が</a:t>
            </a:r>
            <a:br>
              <a:rPr lang="ja-JP" altLang="en-US" sz="2100" dirty="0">
                <a:solidFill>
                  <a:srgbClr val="0000FF"/>
                </a:solidFill>
                <a:latin typeface="HG創英ﾌﾟﾚｾﾞﾝｽEB" panose="02020809000000000000" pitchFamily="17" charset="-128"/>
                <a:ea typeface="HG創英ﾌﾟﾚｾﾞﾝｽEB" panose="02020809000000000000" pitchFamily="17" charset="-128"/>
              </a:rPr>
            </a:br>
            <a:r>
              <a:rPr lang="ja-JP" altLang="en-US" sz="2100" dirty="0">
                <a:solidFill>
                  <a:srgbClr val="FF3399"/>
                </a:solidFill>
                <a:latin typeface="HG創英ﾌﾟﾚｾﾞﾝｽEB" panose="02020809000000000000" pitchFamily="17" charset="-128"/>
                <a:ea typeface="HG創英ﾌﾟﾚｾﾞﾝｽEB" panose="02020809000000000000" pitchFamily="17" charset="-128"/>
              </a:rPr>
              <a:t>認知症にはみえない</a:t>
            </a:r>
            <a:r>
              <a:rPr lang="ja-JP" altLang="en-US" sz="2100" dirty="0">
                <a:solidFill>
                  <a:srgbClr val="0000FF"/>
                </a:solidFill>
                <a:latin typeface="HG創英ﾌﾟﾚｾﾞﾝｽEB" panose="02020809000000000000" pitchFamily="17" charset="-128"/>
                <a:ea typeface="HG創英ﾌﾟﾚｾﾞﾝｽEB" panose="02020809000000000000" pitchFamily="17" charset="-128"/>
              </a:rPr>
              <a:t>。その理由をつきとめたい。</a:t>
            </a:r>
            <a:br>
              <a:rPr lang="ja-JP" altLang="en-US" sz="2100" dirty="0">
                <a:solidFill>
                  <a:srgbClr val="0000FF"/>
                </a:solidFill>
                <a:latin typeface="HG創英ﾌﾟﾚｾﾞﾝｽEB" panose="02020809000000000000" pitchFamily="17" charset="-128"/>
                <a:ea typeface="HG創英ﾌﾟﾚｾﾞﾝｽEB" panose="02020809000000000000" pitchFamily="17" charset="-128"/>
              </a:rPr>
            </a:br>
            <a:r>
              <a:rPr lang="ja-JP" altLang="en-US" sz="2100" dirty="0">
                <a:solidFill>
                  <a:srgbClr val="0000FF"/>
                </a:solidFill>
                <a:latin typeface="HG創英角ﾎﾟｯﾌﾟ体" pitchFamily="49" charset="-128"/>
                <a:ea typeface="HG創英角ﾎﾟｯﾌﾟ体" pitchFamily="49" charset="-128"/>
              </a:rPr>
              <a:t>　　　　　　　　　　　</a:t>
            </a:r>
            <a:br>
              <a:rPr lang="ja-JP" altLang="en-US" sz="2100" dirty="0">
                <a:solidFill>
                  <a:srgbClr val="0000FF"/>
                </a:solidFill>
                <a:latin typeface="HG創英角ﾎﾟｯﾌﾟ体" pitchFamily="49" charset="-128"/>
                <a:ea typeface="HG創英角ﾎﾟｯﾌﾟ体" pitchFamily="49" charset="-128"/>
              </a:rPr>
            </a:br>
            <a:r>
              <a:rPr lang="ja-JP" altLang="en-US" sz="2100" dirty="0">
                <a:solidFill>
                  <a:srgbClr val="0000FF"/>
                </a:solidFill>
                <a:latin typeface="HG創英角ﾎﾟｯﾌﾟ体" pitchFamily="49" charset="-128"/>
                <a:ea typeface="HG創英角ﾎﾟｯﾌﾟ体" pitchFamily="49" charset="-128"/>
              </a:rPr>
              <a:t>　　　　　　　　　　　　</a:t>
            </a:r>
            <a:r>
              <a:rPr lang="ja-JP" altLang="en-US" sz="2100" dirty="0">
                <a:solidFill>
                  <a:srgbClr val="002060"/>
                </a:solidFill>
                <a:latin typeface="HG創英角ｺﾞｼｯｸUB" panose="020B0909000000000000" pitchFamily="49" charset="-128"/>
                <a:ea typeface="HG創英角ｺﾞｼｯｸUB" panose="020B0909000000000000" pitchFamily="49" charset="-128"/>
              </a:rPr>
              <a:t>日本以外の国に「寝たきり老人」</a:t>
            </a:r>
            <a:br>
              <a:rPr lang="ja-JP" altLang="en-US" sz="2100" dirty="0">
                <a:solidFill>
                  <a:srgbClr val="002060"/>
                </a:solidFill>
                <a:latin typeface="HG創英角ｺﾞｼｯｸUB" panose="020B0909000000000000" pitchFamily="49" charset="-128"/>
                <a:ea typeface="HG創英角ｺﾞｼｯｸUB" panose="020B0909000000000000" pitchFamily="49" charset="-128"/>
              </a:rPr>
            </a:br>
            <a:r>
              <a:rPr lang="ja-JP" altLang="en-US" sz="2100" dirty="0">
                <a:solidFill>
                  <a:srgbClr val="002060"/>
                </a:solidFill>
                <a:latin typeface="HG創英角ｺﾞｼｯｸUB" panose="020B0909000000000000" pitchFamily="49" charset="-128"/>
                <a:ea typeface="HG創英角ｺﾞｼｯｸUB" panose="020B0909000000000000" pitchFamily="49" charset="-128"/>
              </a:rPr>
              <a:t>　　　　　　　　　　　　という言葉がない背景をつきとめ</a:t>
            </a:r>
            <a:br>
              <a:rPr lang="ja-JP" altLang="en-US" sz="2100" dirty="0">
                <a:solidFill>
                  <a:srgbClr val="002060"/>
                </a:solidFill>
                <a:latin typeface="HG創英角ｺﾞｼｯｸUB" panose="020B0909000000000000" pitchFamily="49" charset="-128"/>
                <a:ea typeface="HG創英角ｺﾞｼｯｸUB" panose="020B0909000000000000" pitchFamily="49" charset="-128"/>
              </a:rPr>
            </a:br>
            <a:r>
              <a:rPr lang="ja-JP" altLang="en-US" sz="2100" dirty="0">
                <a:solidFill>
                  <a:srgbClr val="002060"/>
                </a:solidFill>
                <a:latin typeface="HG創英角ｺﾞｼｯｸUB" panose="020B0909000000000000" pitchFamily="49" charset="-128"/>
                <a:ea typeface="HG創英角ｺﾞｼｯｸUB" panose="020B0909000000000000" pitchFamily="49" charset="-128"/>
              </a:rPr>
              <a:t>　　　　　た本のように。。</a:t>
            </a:r>
            <a:br>
              <a:rPr lang="ja-JP" altLang="en-US" sz="2100" dirty="0">
                <a:solidFill>
                  <a:srgbClr val="002060"/>
                </a:solidFill>
                <a:latin typeface="HG創英角ｺﾞｼｯｸUB" panose="020B0909000000000000" pitchFamily="49" charset="-128"/>
                <a:ea typeface="HG創英角ｺﾞｼｯｸUB" panose="020B0909000000000000" pitchFamily="49" charset="-128"/>
              </a:rPr>
            </a:br>
            <a:r>
              <a:rPr lang="ja-JP" altLang="en-US" sz="2100" dirty="0">
                <a:solidFill>
                  <a:srgbClr val="0000FF"/>
                </a:solidFill>
                <a:latin typeface="HG創英角ﾎﾟｯﾌﾟ体" pitchFamily="49" charset="-128"/>
                <a:ea typeface="HG創英角ﾎﾟｯﾌﾟ体" pitchFamily="49" charset="-128"/>
              </a:rPr>
              <a:t/>
            </a:r>
            <a:br>
              <a:rPr lang="ja-JP" altLang="en-US" sz="2100" dirty="0">
                <a:solidFill>
                  <a:srgbClr val="0000FF"/>
                </a:solidFill>
                <a:latin typeface="HG創英角ﾎﾟｯﾌﾟ体" pitchFamily="49" charset="-128"/>
                <a:ea typeface="HG創英角ﾎﾟｯﾌﾟ体" pitchFamily="49" charset="-128"/>
              </a:rPr>
            </a:br>
            <a:endParaRPr lang="ja-JP" altLang="en-US" sz="3000" dirty="0">
              <a:solidFill>
                <a:srgbClr val="0000FF"/>
              </a:solidFill>
              <a:latin typeface="HG創英角ﾎﾟｯﾌﾟ体" pitchFamily="49" charset="-128"/>
              <a:ea typeface="HG創英角ﾎﾟｯﾌﾟ体" pitchFamily="49" charset="-128"/>
            </a:endParaRPr>
          </a:p>
        </p:txBody>
      </p:sp>
      <p:pic>
        <p:nvPicPr>
          <p:cNvPr id="27651" name="コンテンツ プレースホルダ 3" descr="表紙表.JPG">
            <a:extLst>
              <a:ext uri="{FF2B5EF4-FFF2-40B4-BE49-F238E27FC236}">
                <a16:creationId xmlns="" xmlns:a16="http://schemas.microsoft.com/office/drawing/2014/main" id="{8D3FC94A-00FE-0072-4A4A-A8E2E7C7D513}"/>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0" y="1956048"/>
            <a:ext cx="4591050" cy="3061097"/>
          </a:xfrm>
        </p:spPr>
      </p:pic>
      <p:sp>
        <p:nvSpPr>
          <p:cNvPr id="5" name="正方形/長方形 4">
            <a:extLst>
              <a:ext uri="{FF2B5EF4-FFF2-40B4-BE49-F238E27FC236}">
                <a16:creationId xmlns="" xmlns:a16="http://schemas.microsoft.com/office/drawing/2014/main" id="{531299AC-13DD-6023-30E2-1F141BFAD930}"/>
              </a:ext>
            </a:extLst>
          </p:cNvPr>
          <p:cNvSpPr/>
          <p:nvPr/>
        </p:nvSpPr>
        <p:spPr>
          <a:xfrm>
            <a:off x="4356497" y="4786313"/>
            <a:ext cx="3429000" cy="230832"/>
          </a:xfrm>
          <a:prstGeom prst="rect">
            <a:avLst/>
          </a:prstGeom>
        </p:spPr>
        <p:txBody>
          <a:bodyPr>
            <a:spAutoFit/>
          </a:bodyPr>
          <a:lstStyle/>
          <a:p>
            <a:pPr algn="r">
              <a:defRPr/>
            </a:pPr>
            <a:r>
              <a:rPr lang="en-US" altLang="ja-JP" sz="900" dirty="0">
                <a:solidFill>
                  <a:schemeClr val="bg1">
                    <a:lumMod val="50000"/>
                  </a:schemeClr>
                </a:solidFill>
              </a:rPr>
              <a:t>©RUMI Fujiwara Hospitality 2013</a:t>
            </a:r>
            <a:r>
              <a:rPr lang="ja-JP" altLang="en-US" sz="900" dirty="0">
                <a:solidFill>
                  <a:schemeClr val="bg1">
                    <a:lumMod val="50000"/>
                  </a:schemeClr>
                </a:solidFill>
              </a:rPr>
              <a:t> </a:t>
            </a:r>
            <a:r>
              <a:rPr lang="en-US" altLang="ja-JP" sz="900" dirty="0">
                <a:solidFill>
                  <a:schemeClr val="bg1">
                    <a:lumMod val="50000"/>
                  </a:schemeClr>
                </a:solidFill>
              </a:rPr>
              <a:t>All Rights reserved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89515B4F-DD06-5610-D0B7-76EC9F3DCC80}"/>
              </a:ext>
            </a:extLst>
          </p:cNvPr>
          <p:cNvSpPr>
            <a:spLocks noGrp="1"/>
          </p:cNvSpPr>
          <p:nvPr>
            <p:ph type="title"/>
          </p:nvPr>
        </p:nvSpPr>
        <p:spPr>
          <a:xfrm>
            <a:off x="1475656" y="51470"/>
            <a:ext cx="6325790" cy="1498997"/>
          </a:xfrm>
          <a:solidFill>
            <a:srgbClr val="FFFF00"/>
          </a:solidFill>
        </p:spPr>
        <p:txBody>
          <a:bodyPr>
            <a:normAutofit fontScale="90000"/>
          </a:bodyPr>
          <a:lstStyle/>
          <a:p>
            <a:pPr>
              <a:defRPr/>
            </a:pPr>
            <a:r>
              <a:rPr lang="en-US" altLang="ja-JP" sz="2100" dirty="0"/>
              <a:t/>
            </a:r>
            <a:br>
              <a:rPr lang="en-US" altLang="ja-JP" sz="2100" dirty="0"/>
            </a:br>
            <a:r>
              <a:rPr lang="ja-JP" altLang="en-US" sz="2100" dirty="0"/>
              <a:t/>
            </a:r>
            <a:br>
              <a:rPr lang="ja-JP" altLang="en-US" sz="2100" dirty="0"/>
            </a:br>
            <a:r>
              <a:rPr lang="ja-JP" altLang="en-US" sz="2100" dirty="0"/>
              <a:t/>
            </a:r>
            <a:br>
              <a:rPr lang="ja-JP" altLang="en-US" sz="2100" dirty="0"/>
            </a:br>
            <a:r>
              <a:rPr lang="ja-JP" altLang="en-US" sz="2100" dirty="0"/>
              <a:t/>
            </a:r>
            <a:br>
              <a:rPr lang="ja-JP" altLang="en-US" sz="2100" dirty="0"/>
            </a:br>
            <a:r>
              <a:rPr lang="ja-JP" altLang="en-US" sz="2400" dirty="0">
                <a:solidFill>
                  <a:srgbClr val="FF0000"/>
                </a:solidFill>
                <a:latin typeface="+mj-ea"/>
              </a:rPr>
              <a:t>つきとめたこと・その１</a:t>
            </a:r>
            <a:br>
              <a:rPr lang="ja-JP" altLang="en-US" sz="2400" dirty="0">
                <a:solidFill>
                  <a:srgbClr val="FF0000"/>
                </a:solidFill>
                <a:latin typeface="+mj-ea"/>
              </a:rPr>
            </a:br>
            <a:r>
              <a:rPr lang="ja-JP" altLang="en-US" sz="2700" dirty="0">
                <a:solidFill>
                  <a:srgbClr val="0000FF"/>
                </a:solidFill>
                <a:latin typeface="+mj-ea"/>
              </a:rPr>
              <a:t>認知症の人には、医療（治療）より、</a:t>
            </a:r>
            <a:r>
              <a:rPr lang="en-US" altLang="ja-JP" sz="2700" dirty="0">
                <a:solidFill>
                  <a:srgbClr val="0000FF"/>
                </a:solidFill>
                <a:latin typeface="+mj-ea"/>
              </a:rPr>
              <a:t/>
            </a:r>
            <a:br>
              <a:rPr lang="en-US" altLang="ja-JP" sz="2700" dirty="0">
                <a:solidFill>
                  <a:srgbClr val="0000FF"/>
                </a:solidFill>
                <a:latin typeface="+mj-ea"/>
              </a:rPr>
            </a:br>
            <a:r>
              <a:rPr lang="ja-JP" altLang="en-US" sz="2700" dirty="0">
                <a:solidFill>
                  <a:srgbClr val="0000FF"/>
                </a:solidFill>
                <a:latin typeface="+mj-ea"/>
              </a:rPr>
              <a:t>慣れ親しんだ暮らしが大切</a:t>
            </a:r>
            <a:r>
              <a:rPr lang="en-US" altLang="ja-JP" sz="2700" dirty="0">
                <a:solidFill>
                  <a:srgbClr val="0000FF"/>
                </a:solidFill>
                <a:latin typeface="+mj-ea"/>
              </a:rPr>
              <a:t/>
            </a:r>
            <a:br>
              <a:rPr lang="en-US" altLang="ja-JP" sz="2700" dirty="0">
                <a:solidFill>
                  <a:srgbClr val="0000FF"/>
                </a:solidFill>
                <a:latin typeface="+mj-ea"/>
              </a:rPr>
            </a:br>
            <a:endParaRPr lang="ja-JP" altLang="en-US" sz="2700" dirty="0">
              <a:solidFill>
                <a:srgbClr val="0000FF"/>
              </a:solidFill>
              <a:latin typeface="+mj-ea"/>
            </a:endParaRPr>
          </a:p>
        </p:txBody>
      </p:sp>
      <p:pic>
        <p:nvPicPr>
          <p:cNvPr id="28675" name="Picture 4" descr="31-②　就寝風景　パジャマでくつろぐ">
            <a:extLst>
              <a:ext uri="{FF2B5EF4-FFF2-40B4-BE49-F238E27FC236}">
                <a16:creationId xmlns="" xmlns:a16="http://schemas.microsoft.com/office/drawing/2014/main" id="{A59F1359-30B2-D882-3AF9-15746BEF8E98}"/>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455876" y="1406848"/>
            <a:ext cx="5183981" cy="3458765"/>
          </a:xfrm>
        </p:spPr>
      </p:pic>
      <p:sp>
        <p:nvSpPr>
          <p:cNvPr id="5" name="横巻き 4">
            <a:extLst>
              <a:ext uri="{FF2B5EF4-FFF2-40B4-BE49-F238E27FC236}">
                <a16:creationId xmlns="" xmlns:a16="http://schemas.microsoft.com/office/drawing/2014/main" id="{F88B9BD1-C328-4C61-600E-6CEEB8D7881B}"/>
              </a:ext>
            </a:extLst>
          </p:cNvPr>
          <p:cNvSpPr/>
          <p:nvPr/>
        </p:nvSpPr>
        <p:spPr>
          <a:xfrm>
            <a:off x="185141" y="2787774"/>
            <a:ext cx="4854911" cy="2355726"/>
          </a:xfrm>
          <a:prstGeom prst="horizont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350" dirty="0">
                <a:solidFill>
                  <a:schemeClr val="tx1"/>
                </a:solidFill>
              </a:rPr>
              <a:t>スウェーデンの特別な住居（写真）</a:t>
            </a:r>
            <a:r>
              <a:rPr lang="ja-JP" altLang="en-US" sz="1350" dirty="0" smtClean="0">
                <a:solidFill>
                  <a:schemeClr val="tx1"/>
                </a:solidFill>
              </a:rPr>
              <a:t>は家具や本棚</a:t>
            </a:r>
            <a:r>
              <a:rPr lang="ja-JP" altLang="en-US" sz="1350" dirty="0" err="1" smtClean="0">
                <a:solidFill>
                  <a:schemeClr val="tx1"/>
                </a:solidFill>
              </a:rPr>
              <a:t>、、</a:t>
            </a:r>
            <a:r>
              <a:rPr lang="ja-JP" altLang="en-US" sz="1350" dirty="0" smtClean="0">
                <a:solidFill>
                  <a:schemeClr val="tx1"/>
                </a:solidFill>
              </a:rPr>
              <a:t>カーテンを持ち込み、自宅</a:t>
            </a:r>
            <a:r>
              <a:rPr lang="ja-JP" altLang="en-US" sz="1350" dirty="0">
                <a:solidFill>
                  <a:schemeClr val="tx1"/>
                </a:solidFill>
              </a:rPr>
              <a:t>と同じ雰囲気。「施設」という概念・定義はスウェーデン・デンマークでは過去のものに</a:t>
            </a:r>
            <a:r>
              <a:rPr lang="ja-JP" altLang="en-US" sz="1350" dirty="0" smtClean="0">
                <a:solidFill>
                  <a:schemeClr val="tx1"/>
                </a:solidFill>
              </a:rPr>
              <a:t>。京大教授だった外山義教授は「</a:t>
            </a:r>
            <a:r>
              <a:rPr lang="ja-JP" altLang="en-US" sz="1350" dirty="0">
                <a:solidFill>
                  <a:schemeClr val="tx1"/>
                </a:solidFill>
              </a:rPr>
              <a:t>自宅でない</a:t>
            </a:r>
            <a:r>
              <a:rPr lang="ja-JP" altLang="en-US" sz="1350" dirty="0" smtClean="0">
                <a:solidFill>
                  <a:schemeClr val="tx1"/>
                </a:solidFill>
              </a:rPr>
              <a:t>在宅」と定義</a:t>
            </a:r>
            <a:r>
              <a:rPr lang="en-US" altLang="ja-JP" sz="1350" dirty="0" smtClean="0">
                <a:solidFill>
                  <a:schemeClr val="tx1"/>
                </a:solidFill>
              </a:rPr>
              <a:t>p</a:t>
            </a:r>
            <a:r>
              <a:rPr lang="en-US" altLang="ja-JP" sz="1350" dirty="0">
                <a:solidFill>
                  <a:schemeClr val="tx1"/>
                </a:solidFill>
              </a:rPr>
              <a:t>(^-^)</a:t>
            </a:r>
            <a:r>
              <a:rPr lang="en-US" altLang="ja-JP" sz="1350" dirty="0" smtClean="0">
                <a:solidFill>
                  <a:schemeClr val="tx1"/>
                </a:solidFill>
              </a:rPr>
              <a:t>q</a:t>
            </a:r>
            <a:endParaRPr lang="ja-JP" altLang="en-US" sz="1350" dirty="0">
              <a:solidFill>
                <a:schemeClr val="tx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62DBD94B-9E7F-7160-8D19-B6FB0CF8FF47}"/>
              </a:ext>
            </a:extLst>
          </p:cNvPr>
          <p:cNvSpPr>
            <a:spLocks noGrp="1"/>
          </p:cNvSpPr>
          <p:nvPr>
            <p:ph type="title"/>
          </p:nvPr>
        </p:nvSpPr>
        <p:spPr>
          <a:xfrm>
            <a:off x="981175" y="767399"/>
            <a:ext cx="6570488" cy="757238"/>
          </a:xfrm>
          <a:solidFill>
            <a:srgbClr val="FFFF00"/>
          </a:solidFill>
        </p:spPr>
        <p:txBody>
          <a:bodyPr rtlCol="0">
            <a:normAutofit fontScale="90000"/>
          </a:bodyPr>
          <a:lstStyle/>
          <a:p>
            <a:pPr>
              <a:defRPr/>
            </a:pPr>
            <a:r>
              <a:rPr lang="ja-JP" altLang="en-US" dirty="0">
                <a:solidFill>
                  <a:srgbClr val="0000FF"/>
                </a:solidFill>
                <a:latin typeface="HGS創英角ﾎﾟｯﾌﾟ体" pitchFamily="50" charset="-128"/>
                <a:ea typeface="HGS創英角ﾎﾟｯﾌﾟ体" pitchFamily="50" charset="-128"/>
              </a:rPr>
              <a:t>　　　</a:t>
            </a:r>
            <a:r>
              <a:rPr lang="en-US" altLang="ja-JP" dirty="0">
                <a:solidFill>
                  <a:srgbClr val="0000FF"/>
                </a:solidFill>
                <a:latin typeface="HGS創英角ﾎﾟｯﾌﾟ体" pitchFamily="50" charset="-128"/>
                <a:ea typeface="HGS創英角ﾎﾟｯﾌﾟ体" pitchFamily="50" charset="-128"/>
              </a:rPr>
              <a:t/>
            </a:r>
            <a:br>
              <a:rPr lang="en-US" altLang="ja-JP" dirty="0">
                <a:solidFill>
                  <a:srgbClr val="0000FF"/>
                </a:solidFill>
                <a:latin typeface="HGS創英角ﾎﾟｯﾌﾟ体" pitchFamily="50" charset="-128"/>
                <a:ea typeface="HGS創英角ﾎﾟｯﾌﾟ体" pitchFamily="50" charset="-128"/>
              </a:rPr>
            </a:br>
            <a:r>
              <a:rPr lang="en-US" altLang="ja-JP" dirty="0">
                <a:solidFill>
                  <a:srgbClr val="0000FF"/>
                </a:solidFill>
                <a:latin typeface="HGS創英角ﾎﾟｯﾌﾟ体" pitchFamily="50" charset="-128"/>
                <a:ea typeface="HGS創英角ﾎﾟｯﾌﾟ体" pitchFamily="50" charset="-128"/>
              </a:rPr>
              <a:t/>
            </a:r>
            <a:br>
              <a:rPr lang="en-US" altLang="ja-JP" dirty="0">
                <a:solidFill>
                  <a:srgbClr val="0000FF"/>
                </a:solidFill>
                <a:latin typeface="HGS創英角ﾎﾟｯﾌﾟ体" pitchFamily="50" charset="-128"/>
                <a:ea typeface="HGS創英角ﾎﾟｯﾌﾟ体" pitchFamily="50" charset="-128"/>
              </a:rPr>
            </a:br>
            <a:r>
              <a:rPr lang="ja-JP" altLang="en-US" sz="2000" dirty="0">
                <a:solidFill>
                  <a:srgbClr val="0000FF"/>
                </a:solidFill>
                <a:latin typeface="HGS創英角ﾎﾟｯﾌﾟ体" pitchFamily="50" charset="-128"/>
                <a:ea typeface="HGS創英角ﾎﾟｯﾌﾟ体" pitchFamily="50" charset="-128"/>
              </a:rPr>
              <a:t/>
            </a:r>
            <a:br>
              <a:rPr lang="ja-JP" altLang="en-US" sz="2000" dirty="0">
                <a:solidFill>
                  <a:srgbClr val="0000FF"/>
                </a:solidFill>
                <a:latin typeface="HGS創英角ﾎﾟｯﾌﾟ体" pitchFamily="50" charset="-128"/>
                <a:ea typeface="HGS創英角ﾎﾟｯﾌﾟ体" pitchFamily="50" charset="-128"/>
              </a:rPr>
            </a:br>
            <a:r>
              <a:rPr lang="ja-JP" altLang="en-US" sz="2325" dirty="0">
                <a:solidFill>
                  <a:srgbClr val="FF3399"/>
                </a:solidFill>
                <a:latin typeface="+mj-ea"/>
              </a:rPr>
              <a:t>つきとめたこと　その５</a:t>
            </a:r>
            <a:br>
              <a:rPr lang="ja-JP" altLang="en-US" sz="2325" dirty="0">
                <a:solidFill>
                  <a:srgbClr val="FF3399"/>
                </a:solidFill>
                <a:latin typeface="+mj-ea"/>
              </a:rPr>
            </a:br>
            <a:r>
              <a:rPr lang="ja-JP" altLang="en-US" sz="2325" dirty="0">
                <a:solidFill>
                  <a:srgbClr val="0000FF"/>
                </a:solidFill>
                <a:latin typeface="+mj-ea"/>
              </a:rPr>
              <a:t>スウェーデンもかつては、いまの日本に似て。</a:t>
            </a:r>
            <a:r>
              <a:rPr lang="ja-JP" altLang="en-US" sz="2325" dirty="0">
                <a:solidFill>
                  <a:srgbClr val="0000FF"/>
                </a:solidFill>
                <a:latin typeface="HGS創英角ﾎﾟｯﾌﾟ体" pitchFamily="50" charset="-128"/>
                <a:ea typeface="HGS創英角ﾎﾟｯﾌﾟ体" pitchFamily="50" charset="-128"/>
              </a:rPr>
              <a:t>。</a:t>
            </a:r>
            <a:r>
              <a:rPr lang="en-US" altLang="ja-JP" sz="2325" dirty="0">
                <a:solidFill>
                  <a:srgbClr val="0000FF"/>
                </a:solidFill>
                <a:latin typeface="HGS創英角ﾎﾟｯﾌﾟ体" pitchFamily="50" charset="-128"/>
                <a:ea typeface="HGS創英角ﾎﾟｯﾌﾟ体" pitchFamily="50" charset="-128"/>
              </a:rPr>
              <a:t/>
            </a:r>
            <a:br>
              <a:rPr lang="en-US" altLang="ja-JP" sz="2325" dirty="0">
                <a:solidFill>
                  <a:srgbClr val="0000FF"/>
                </a:solidFill>
                <a:latin typeface="HGS創英角ﾎﾟｯﾌﾟ体" pitchFamily="50" charset="-128"/>
                <a:ea typeface="HGS創英角ﾎﾟｯﾌﾟ体" pitchFamily="50" charset="-128"/>
              </a:rPr>
            </a:br>
            <a:r>
              <a:rPr lang="en-US" altLang="ja-JP" sz="2700" dirty="0">
                <a:latin typeface="HGS創英角ﾎﾟｯﾌﾟ体" pitchFamily="50" charset="-128"/>
                <a:ea typeface="HGS創英角ﾎﾟｯﾌﾟ体" pitchFamily="50" charset="-128"/>
              </a:rPr>
              <a:t/>
            </a:r>
            <a:br>
              <a:rPr lang="en-US" altLang="ja-JP" sz="2700" dirty="0">
                <a:latin typeface="HGS創英角ﾎﾟｯﾌﾟ体" pitchFamily="50" charset="-128"/>
                <a:ea typeface="HGS創英角ﾎﾟｯﾌﾟ体" pitchFamily="50" charset="-128"/>
              </a:rPr>
            </a:br>
            <a:endParaRPr lang="ja-JP" altLang="en-US" sz="2700" dirty="0">
              <a:latin typeface="HGS創英角ﾎﾟｯﾌﾟ体" pitchFamily="50" charset="-128"/>
              <a:ea typeface="HGS創英角ﾎﾟｯﾌﾟ体" pitchFamily="50" charset="-128"/>
            </a:endParaRPr>
          </a:p>
        </p:txBody>
      </p:sp>
      <p:pic>
        <p:nvPicPr>
          <p:cNvPr id="29699" name="コンテンツ プレースホルダ 3" descr="img002.jpg">
            <a:extLst>
              <a:ext uri="{FF2B5EF4-FFF2-40B4-BE49-F238E27FC236}">
                <a16:creationId xmlns="" xmlns:a16="http://schemas.microsoft.com/office/drawing/2014/main" id="{D89C2BF1-AD63-B432-66BD-4D49377B399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6090" t="15060" r="10362" b="59570"/>
          <a:stretch>
            <a:fillRect/>
          </a:stretch>
        </p:blipFill>
        <p:spPr>
          <a:xfrm>
            <a:off x="1494235" y="1924050"/>
            <a:ext cx="5944790" cy="3132535"/>
          </a:xfrm>
        </p:spPr>
      </p:pic>
      <p:sp>
        <p:nvSpPr>
          <p:cNvPr id="6" name="正方形/長方形 5">
            <a:extLst>
              <a:ext uri="{FF2B5EF4-FFF2-40B4-BE49-F238E27FC236}">
                <a16:creationId xmlns="" xmlns:a16="http://schemas.microsoft.com/office/drawing/2014/main" id="{236A03B9-0648-7620-06DB-54DBDF4BBDBF}"/>
              </a:ext>
            </a:extLst>
          </p:cNvPr>
          <p:cNvSpPr/>
          <p:nvPr/>
        </p:nvSpPr>
        <p:spPr>
          <a:xfrm>
            <a:off x="3492103" y="4786313"/>
            <a:ext cx="4346972" cy="230832"/>
          </a:xfrm>
          <a:prstGeom prst="rect">
            <a:avLst/>
          </a:prstGeom>
        </p:spPr>
        <p:txBody>
          <a:bodyPr>
            <a:spAutoFit/>
          </a:bodyPr>
          <a:lstStyle/>
          <a:p>
            <a:pPr algn="r">
              <a:defRPr/>
            </a:pPr>
            <a:r>
              <a:rPr lang="en-US" altLang="ja-JP" sz="900" dirty="0">
                <a:solidFill>
                  <a:schemeClr val="bg1">
                    <a:lumMod val="50000"/>
                  </a:schemeClr>
                </a:solidFill>
              </a:rPr>
              <a:t>©RUMI Fujiwara Hospitality 2013</a:t>
            </a:r>
            <a:r>
              <a:rPr lang="ja-JP" altLang="en-US" sz="900" dirty="0">
                <a:solidFill>
                  <a:schemeClr val="bg1">
                    <a:lumMod val="50000"/>
                  </a:schemeClr>
                </a:solidFill>
              </a:rPr>
              <a:t> </a:t>
            </a:r>
            <a:r>
              <a:rPr lang="en-US" altLang="ja-JP" sz="900" dirty="0">
                <a:solidFill>
                  <a:schemeClr val="bg1">
                    <a:lumMod val="50000"/>
                  </a:schemeClr>
                </a:solidFill>
              </a:rPr>
              <a:t>All Rights reserved</a:t>
            </a:r>
          </a:p>
        </p:txBody>
      </p:sp>
      <p:sp>
        <p:nvSpPr>
          <p:cNvPr id="29701" name="テキスト ボックス 2">
            <a:extLst>
              <a:ext uri="{FF2B5EF4-FFF2-40B4-BE49-F238E27FC236}">
                <a16:creationId xmlns="" xmlns:a16="http://schemas.microsoft.com/office/drawing/2014/main" id="{9CDF964D-45E6-3C50-DC74-A6EC570F9EF3}"/>
              </a:ext>
            </a:extLst>
          </p:cNvPr>
          <p:cNvSpPr txBox="1">
            <a:spLocks noChangeArrowheads="1"/>
          </p:cNvSpPr>
          <p:nvPr/>
        </p:nvSpPr>
        <p:spPr bwMode="auto">
          <a:xfrm>
            <a:off x="1385887" y="897731"/>
            <a:ext cx="6176963"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a:t>「</a:t>
            </a:r>
            <a:r>
              <a:rPr lang="en-US" altLang="ja-JP" sz="1800"/>
              <a:t>70</a:t>
            </a:r>
            <a:r>
              <a:rPr lang="ja-JP" altLang="en-US" sz="1800"/>
              <a:t>年代末まで、精神病院に認知症の人が患者として収容され、</a:t>
            </a:r>
          </a:p>
          <a:p>
            <a:pPr eaLnBrk="1" hangingPunct="1">
              <a:spcBef>
                <a:spcPct val="0"/>
              </a:spcBef>
              <a:buFontTx/>
              <a:buNone/>
            </a:pPr>
            <a:r>
              <a:rPr lang="ja-JP" altLang="en-US" sz="1800"/>
              <a:t>　　写真の両端の人のように、縛られている人もいました」</a:t>
            </a:r>
          </a:p>
          <a:p>
            <a:pPr eaLnBrk="1" hangingPunct="1">
              <a:spcBef>
                <a:spcPct val="0"/>
              </a:spcBef>
              <a:buFontTx/>
              <a:buNone/>
            </a:pPr>
            <a:r>
              <a:rPr lang="ja-JP" altLang="en-US" sz="1800"/>
              <a:t>　　</a:t>
            </a:r>
            <a:r>
              <a:rPr lang="en-US" altLang="ja-JP" sz="2100" b="1">
                <a:solidFill>
                  <a:srgbClr val="FF3399"/>
                </a:solidFill>
              </a:rPr>
              <a:t>1992</a:t>
            </a:r>
            <a:r>
              <a:rPr lang="ja-JP" altLang="en-US" sz="2100" b="1">
                <a:solidFill>
                  <a:srgbClr val="FF3399"/>
                </a:solidFill>
              </a:rPr>
              <a:t>年にエーデル改革。このような風景は皆無に</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7E9B791D-8906-B619-BF62-FB454BA7723B}"/>
              </a:ext>
            </a:extLst>
          </p:cNvPr>
          <p:cNvSpPr>
            <a:spLocks noGrp="1"/>
          </p:cNvSpPr>
          <p:nvPr>
            <p:ph type="title"/>
          </p:nvPr>
        </p:nvSpPr>
        <p:spPr>
          <a:xfrm>
            <a:off x="287524" y="0"/>
            <a:ext cx="8229600" cy="857250"/>
          </a:xfrm>
        </p:spPr>
        <p:txBody>
          <a:bodyPr>
            <a:normAutofit/>
          </a:bodyPr>
          <a:lstStyle/>
          <a:p>
            <a:r>
              <a:rPr kumimoji="1" lang="ja-JP" altLang="en-US" sz="2800" dirty="0">
                <a:solidFill>
                  <a:srgbClr val="00B0F0"/>
                </a:solidFill>
              </a:rPr>
              <a:t>スウェーデンも昔は。。</a:t>
            </a:r>
          </a:p>
        </p:txBody>
      </p:sp>
      <p:sp>
        <p:nvSpPr>
          <p:cNvPr id="3" name="コンテンツ プレースホルダー 2">
            <a:extLst>
              <a:ext uri="{FF2B5EF4-FFF2-40B4-BE49-F238E27FC236}">
                <a16:creationId xmlns="" xmlns:a16="http://schemas.microsoft.com/office/drawing/2014/main" id="{E70E28B7-C0B2-E224-EB48-60341B7467F2}"/>
              </a:ext>
            </a:extLst>
          </p:cNvPr>
          <p:cNvSpPr>
            <a:spLocks noGrp="1"/>
          </p:cNvSpPr>
          <p:nvPr>
            <p:ph idx="1"/>
          </p:nvPr>
        </p:nvSpPr>
        <p:spPr>
          <a:xfrm>
            <a:off x="175596" y="782686"/>
            <a:ext cx="7492748" cy="3394472"/>
          </a:xfrm>
          <a:ln w="28575">
            <a:solidFill>
              <a:srgbClr val="009EDE"/>
            </a:solidFill>
          </a:ln>
        </p:spPr>
        <p:txBody>
          <a:bodyPr>
            <a:noAutofit/>
          </a:bodyPr>
          <a:lstStyle/>
          <a:p>
            <a:pPr marL="0" indent="0">
              <a:buNone/>
            </a:pPr>
            <a:r>
              <a:rPr lang="ja-JP" altLang="en-US" sz="2000" dirty="0"/>
              <a:t>スウェーデンでは、高齢化率が</a:t>
            </a:r>
            <a:r>
              <a:rPr lang="en-US" altLang="ja-JP" sz="2000" dirty="0"/>
              <a:t>10</a:t>
            </a:r>
            <a:r>
              <a:rPr lang="ja-JP" altLang="en-US" sz="2000" dirty="0"/>
              <a:t>％になった</a:t>
            </a:r>
            <a:r>
              <a:rPr lang="en-US" altLang="ja-JP" sz="2000" dirty="0"/>
              <a:t>49</a:t>
            </a:r>
            <a:r>
              <a:rPr lang="ja-JP" altLang="en-US" sz="2000" dirty="0"/>
              <a:t>年、イーバール・ロー・ヨーハンソンというジャーナリストが、社会から隔絶した雑居の施設に収容されている高齢者の姿を克明に描写し、</a:t>
            </a:r>
            <a:r>
              <a:rPr lang="ja-JP" altLang="en-US" sz="2000" dirty="0">
                <a:solidFill>
                  <a:srgbClr val="FF0066"/>
                </a:solidFill>
              </a:rPr>
              <a:t>「</a:t>
            </a:r>
            <a:r>
              <a:rPr lang="en-US" altLang="ja-JP" sz="2000" dirty="0">
                <a:solidFill>
                  <a:srgbClr val="FF0066"/>
                </a:solidFill>
              </a:rPr>
              <a:t>19</a:t>
            </a:r>
            <a:r>
              <a:rPr lang="ja-JP" altLang="en-US" sz="2000" dirty="0">
                <a:solidFill>
                  <a:srgbClr val="FF0066"/>
                </a:solidFill>
              </a:rPr>
              <a:t>世紀までのうば捨て崖と変わらないではないか」</a:t>
            </a:r>
            <a:r>
              <a:rPr lang="ja-JP" altLang="en-US" sz="2000" dirty="0"/>
              <a:t>と新聞やラジオが訴え始めました。</a:t>
            </a:r>
            <a:br>
              <a:rPr lang="ja-JP" altLang="en-US" sz="2000" dirty="0"/>
            </a:br>
            <a:r>
              <a:rPr lang="ja-JP" altLang="en-US" sz="2000" dirty="0"/>
              <a:t>その翌年、高齢者政策がスウェーデンで初めて選挙の争点になったのでした。</a:t>
            </a:r>
            <a:br>
              <a:rPr lang="ja-JP" altLang="en-US" sz="2000" dirty="0"/>
            </a:br>
            <a:r>
              <a:rPr lang="ja-JP" altLang="en-US" sz="2000" dirty="0"/>
              <a:t>偶然の巡り合わせから、</a:t>
            </a:r>
          </a:p>
          <a:p>
            <a:pPr marL="0" indent="0">
              <a:buNone/>
            </a:pPr>
            <a:r>
              <a:rPr lang="ja-JP" altLang="en-US" sz="2000" dirty="0"/>
              <a:t>私も日本の高齢化率が同じ</a:t>
            </a:r>
            <a:r>
              <a:rPr lang="en-US" altLang="ja-JP" sz="2000" dirty="0"/>
              <a:t>10</a:t>
            </a:r>
            <a:r>
              <a:rPr lang="ja-JP" altLang="en-US" sz="2000" dirty="0"/>
              <a:t>％になった</a:t>
            </a:r>
            <a:br>
              <a:rPr lang="ja-JP" altLang="en-US" sz="2000" dirty="0"/>
            </a:br>
            <a:r>
              <a:rPr lang="en-US" altLang="ja-JP" sz="2000" dirty="0"/>
              <a:t>85</a:t>
            </a:r>
            <a:r>
              <a:rPr lang="ja-JP" altLang="en-US" sz="2000" dirty="0"/>
              <a:t>年からキャンペーンを始めました。</a:t>
            </a:r>
            <a:endParaRPr kumimoji="1" lang="ja-JP" altLang="en-US" sz="2000" dirty="0"/>
          </a:p>
          <a:p>
            <a:pPr marL="0" indent="0">
              <a:buNone/>
            </a:pPr>
            <a:endParaRPr kumimoji="1" lang="ja-JP" altLang="en-US" sz="2000" dirty="0"/>
          </a:p>
          <a:p>
            <a:pPr marL="0" indent="0">
              <a:buNone/>
            </a:pPr>
            <a:r>
              <a:rPr lang="ja-JP" altLang="en-US" sz="2000" dirty="0"/>
              <a:t>　　　　　</a:t>
            </a:r>
            <a:r>
              <a:rPr kumimoji="1" lang="ja-JP" altLang="en-US" sz="2000" dirty="0"/>
              <a:t>写真は</a:t>
            </a:r>
            <a:r>
              <a:rPr kumimoji="1" lang="ja-JP" altLang="en-US" sz="2000" dirty="0">
                <a:solidFill>
                  <a:srgbClr val="FF0066"/>
                </a:solidFill>
              </a:rPr>
              <a:t>「水平の人」</a:t>
            </a:r>
            <a:r>
              <a:rPr kumimoji="1" lang="ja-JP" altLang="en-US" sz="2000" dirty="0"/>
              <a:t>と呼ばれていた、</a:t>
            </a:r>
          </a:p>
          <a:p>
            <a:pPr marL="0" indent="0">
              <a:buNone/>
            </a:pPr>
            <a:r>
              <a:rPr kumimoji="1" lang="ja-JP" altLang="en-US" sz="2000" dirty="0"/>
              <a:t>　　　　　当時のスウェーデンのお年寄りです。</a:t>
            </a:r>
          </a:p>
        </p:txBody>
      </p:sp>
      <p:pic>
        <p:nvPicPr>
          <p:cNvPr id="5" name="図 4">
            <a:extLst>
              <a:ext uri="{FF2B5EF4-FFF2-40B4-BE49-F238E27FC236}">
                <a16:creationId xmlns="" xmlns:a16="http://schemas.microsoft.com/office/drawing/2014/main" id="{63BEE223-75C4-10BC-A99B-1CFD97324E1D}"/>
              </a:ext>
            </a:extLst>
          </p:cNvPr>
          <p:cNvPicPr>
            <a:picLocks noChangeAspect="1"/>
          </p:cNvPicPr>
          <p:nvPr/>
        </p:nvPicPr>
        <p:blipFill>
          <a:blip r:embed="rId3"/>
          <a:stretch>
            <a:fillRect/>
          </a:stretch>
        </p:blipFill>
        <p:spPr>
          <a:xfrm>
            <a:off x="5959689" y="2835473"/>
            <a:ext cx="3172268" cy="2124371"/>
          </a:xfrm>
          <a:prstGeom prst="rect">
            <a:avLst/>
          </a:prstGeom>
        </p:spPr>
      </p:pic>
    </p:spTree>
    <p:extLst>
      <p:ext uri="{BB962C8B-B14F-4D97-AF65-F5344CB8AC3E}">
        <p14:creationId xmlns:p14="http://schemas.microsoft.com/office/powerpoint/2010/main" val="3651344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339752" y="2355726"/>
            <a:ext cx="4248472" cy="857250"/>
          </a:xfrm>
        </p:spPr>
        <p:txBody>
          <a:bodyPr>
            <a:noAutofit/>
          </a:bodyPr>
          <a:lstStyle/>
          <a:p>
            <a:pPr eaLnBrk="1" hangingPunct="1"/>
            <a:r>
              <a:rPr lang="ja-JP" altLang="en-US" sz="2800" dirty="0">
                <a:solidFill>
                  <a:srgbClr val="FF0000"/>
                </a:solidFill>
              </a:rPr>
              <a:t>そのさらに</a:t>
            </a:r>
            <a:r>
              <a:rPr lang="ja-JP" altLang="en-US" sz="2800" dirty="0" smtClean="0">
                <a:solidFill>
                  <a:srgbClr val="FF0000"/>
                </a:solidFill>
              </a:rPr>
              <a:t>昔、</a:t>
            </a:r>
            <a:r>
              <a:rPr lang="ja-JP" altLang="en-US" sz="2800" dirty="0">
                <a:solidFill>
                  <a:srgbClr val="FF0000"/>
                </a:solidFill>
              </a:rPr>
              <a:t/>
            </a:r>
            <a:br>
              <a:rPr lang="ja-JP" altLang="en-US" sz="2800" dirty="0">
                <a:solidFill>
                  <a:srgbClr val="FF0000"/>
                </a:solidFill>
              </a:rPr>
            </a:br>
            <a:r>
              <a:rPr lang="ja-JP" altLang="en-US" sz="2800" dirty="0" smtClean="0">
                <a:solidFill>
                  <a:srgbClr val="FF0000"/>
                </a:solidFill>
              </a:rPr>
              <a:t>貧しかった</a:t>
            </a:r>
            <a:br>
              <a:rPr lang="ja-JP" altLang="en-US" sz="2800" dirty="0" smtClean="0">
                <a:solidFill>
                  <a:srgbClr val="FF0000"/>
                </a:solidFill>
              </a:rPr>
            </a:br>
            <a:r>
              <a:rPr lang="ja-JP" altLang="en-US" sz="2800" dirty="0" smtClean="0">
                <a:solidFill>
                  <a:srgbClr val="FF0000"/>
                </a:solidFill>
              </a:rPr>
              <a:t>スウェーデン</a:t>
            </a:r>
            <a:r>
              <a:rPr lang="ja-JP" altLang="en-US" sz="2800" dirty="0">
                <a:solidFill>
                  <a:srgbClr val="FF0000"/>
                </a:solidFill>
              </a:rPr>
              <a:t>に</a:t>
            </a:r>
            <a:r>
              <a:rPr lang="ja-JP" altLang="en-US" sz="2800" dirty="0" smtClean="0">
                <a:solidFill>
                  <a:srgbClr val="FF0000"/>
                </a:solidFill>
              </a:rPr>
              <a:t>は、</a:t>
            </a:r>
            <a:r>
              <a:rPr lang="ja-JP" altLang="en-US" sz="2800" dirty="0">
                <a:solidFill>
                  <a:srgbClr val="FF0000"/>
                </a:solidFill>
              </a:rPr>
              <a:t/>
            </a:r>
            <a:br>
              <a:rPr lang="ja-JP" altLang="en-US" sz="2800" dirty="0">
                <a:solidFill>
                  <a:srgbClr val="FF0000"/>
                </a:solidFill>
              </a:rPr>
            </a:br>
            <a:r>
              <a:rPr lang="ja-JP" altLang="en-US" sz="2800" dirty="0">
                <a:solidFill>
                  <a:srgbClr val="FF0000"/>
                </a:solidFill>
              </a:rPr>
              <a:t>　「うば捨て崖」と</a:t>
            </a:r>
            <a:br>
              <a:rPr lang="ja-JP" altLang="en-US" sz="2800" dirty="0">
                <a:solidFill>
                  <a:srgbClr val="FF0000"/>
                </a:solidFill>
              </a:rPr>
            </a:br>
            <a:r>
              <a:rPr lang="ja-JP" altLang="en-US" sz="2800" dirty="0">
                <a:solidFill>
                  <a:srgbClr val="FF0000"/>
                </a:solidFill>
              </a:rPr>
              <a:t>「うば捨て棒」</a:t>
            </a:r>
            <a:br>
              <a:rPr lang="ja-JP" altLang="en-US" sz="2800" dirty="0">
                <a:solidFill>
                  <a:srgbClr val="FF0000"/>
                </a:solidFill>
              </a:rPr>
            </a:br>
            <a:r>
              <a:rPr lang="ja-JP" altLang="en-US" sz="2800" dirty="0">
                <a:solidFill>
                  <a:srgbClr val="FF0000"/>
                </a:solidFill>
              </a:rPr>
              <a:t>の風習が。。</a:t>
            </a:r>
            <a:endParaRPr lang="ja-JP" altLang="ja-JP" sz="2800" dirty="0">
              <a:solidFill>
                <a:srgbClr val="FF0000"/>
              </a:solidFill>
            </a:endParaRPr>
          </a:p>
        </p:txBody>
      </p:sp>
      <p:graphicFrame>
        <p:nvGraphicFramePr>
          <p:cNvPr id="50179" name="Object 3"/>
          <p:cNvGraphicFramePr>
            <a:graphicFrameLocks noGrp="1" noChangeAspect="1"/>
          </p:cNvGraphicFramePr>
          <p:nvPr>
            <p:ph idx="1"/>
            <p:extLst>
              <p:ext uri="{D42A27DB-BD31-4B8C-83A1-F6EECF244321}">
                <p14:modId xmlns:p14="http://schemas.microsoft.com/office/powerpoint/2010/main" val="2570041063"/>
              </p:ext>
            </p:extLst>
          </p:nvPr>
        </p:nvGraphicFramePr>
        <p:xfrm>
          <a:off x="6340814" y="1239602"/>
          <a:ext cx="2847975" cy="4354115"/>
        </p:xfrm>
        <a:graphic>
          <a:graphicData uri="http://schemas.openxmlformats.org/presentationml/2006/ole">
            <mc:AlternateContent xmlns:mc="http://schemas.openxmlformats.org/markup-compatibility/2006">
              <mc:Choice xmlns:v="urn:schemas-microsoft-com:vml" Requires="v">
                <p:oleObj spid="_x0000_s2055" name="Image" r:id="rId3" imgW="6577778" imgH="10057143" progId="PhotoshopElements.Image.3">
                  <p:embed/>
                </p:oleObj>
              </mc:Choice>
              <mc:Fallback>
                <p:oleObj name="Image" r:id="rId3" imgW="6577778" imgH="10057143" progId="PhotoshopElements.Image.3">
                  <p:embed/>
                  <p:pic>
                    <p:nvPicPr>
                      <p:cNvPr id="5017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0814" y="1239602"/>
                        <a:ext cx="2847975" cy="4354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038340" name="Picture 4" descr="姥捨て棒"/>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55687"/>
            <a:ext cx="2527006" cy="3828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341" name="Text Box 5"/>
          <p:cNvSpPr txBox="1">
            <a:spLocks noChangeArrowheads="1"/>
          </p:cNvSpPr>
          <p:nvPr/>
        </p:nvSpPr>
        <p:spPr bwMode="auto">
          <a:xfrm>
            <a:off x="13171" y="3983990"/>
            <a:ext cx="592982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400" dirty="0">
                <a:ea typeface="HGP創英角ﾎﾟｯﾌﾟ体" pitchFamily="50" charset="-128"/>
              </a:rPr>
              <a:t>役にたたなくなったお年寄りを</a:t>
            </a:r>
            <a:br>
              <a:rPr lang="ja-JP" altLang="en-US" sz="2400" dirty="0">
                <a:ea typeface="HGP創英角ﾎﾟｯﾌﾟ体" pitchFamily="50" charset="-128"/>
              </a:rPr>
            </a:br>
            <a:r>
              <a:rPr lang="ja-JP" altLang="en-US" sz="2400" dirty="0">
                <a:ea typeface="HGP創英角ﾎﾟｯﾌﾟ体" pitchFamily="50" charset="-128"/>
              </a:rPr>
              <a:t>「儀式」という名で、崖に突き落とすための</a:t>
            </a:r>
            <a:br>
              <a:rPr lang="ja-JP" altLang="en-US" sz="2400" dirty="0">
                <a:ea typeface="HGP創英角ﾎﾟｯﾌﾟ体" pitchFamily="50" charset="-128"/>
              </a:rPr>
            </a:br>
            <a:r>
              <a:rPr lang="ja-JP" altLang="en-US" sz="2400" dirty="0">
                <a:ea typeface="HGP創英角ﾎﾟｯﾌﾟ体" pitchFamily="50" charset="-128"/>
              </a:rPr>
              <a:t>うば捨て棒（博物館に展示されていました。）</a:t>
            </a:r>
          </a:p>
        </p:txBody>
      </p:sp>
      <p:sp>
        <p:nvSpPr>
          <p:cNvPr id="50182" name="Text Box 6"/>
          <p:cNvSpPr txBox="1">
            <a:spLocks noChangeArrowheads="1"/>
          </p:cNvSpPr>
          <p:nvPr/>
        </p:nvSpPr>
        <p:spPr bwMode="auto">
          <a:xfrm>
            <a:off x="4611292" y="-114300"/>
            <a:ext cx="18473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ja-JP" sz="2100"/>
          </a:p>
        </p:txBody>
      </p:sp>
      <p:pic>
        <p:nvPicPr>
          <p:cNvPr id="50183" name="Picture 7" descr="ani-kurusta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950619" y="0"/>
            <a:ext cx="615554" cy="615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4" name="Text Box 8"/>
          <p:cNvSpPr txBox="1">
            <a:spLocks noChangeArrowheads="1"/>
          </p:cNvSpPr>
          <p:nvPr/>
        </p:nvSpPr>
        <p:spPr bwMode="auto">
          <a:xfrm>
            <a:off x="5706666" y="141685"/>
            <a:ext cx="183255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b="1" dirty="0"/>
              <a:t>歴史の目</a:t>
            </a:r>
            <a:endParaRPr lang="ja-JP" altLang="en-US" dirty="0"/>
          </a:p>
        </p:txBody>
      </p:sp>
    </p:spTree>
    <p:extLst>
      <p:ext uri="{BB962C8B-B14F-4D97-AF65-F5344CB8AC3E}">
        <p14:creationId xmlns:p14="http://schemas.microsoft.com/office/powerpoint/2010/main" val="528966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38340"/>
                                        </p:tgtEl>
                                        <p:attrNameLst>
                                          <p:attrName>style.visibility</p:attrName>
                                        </p:attrNameLst>
                                      </p:cBhvr>
                                      <p:to>
                                        <p:strVal val="visible"/>
                                      </p:to>
                                    </p:set>
                                    <p:anim calcmode="lin" valueType="num">
                                      <p:cBhvr additive="base">
                                        <p:cTn id="7" dur="500" fill="hold"/>
                                        <p:tgtEl>
                                          <p:spTgt spid="1038340"/>
                                        </p:tgtEl>
                                        <p:attrNameLst>
                                          <p:attrName>ppt_x</p:attrName>
                                        </p:attrNameLst>
                                      </p:cBhvr>
                                      <p:tavLst>
                                        <p:tav tm="0">
                                          <p:val>
                                            <p:strVal val="#ppt_x"/>
                                          </p:val>
                                        </p:tav>
                                        <p:tav tm="100000">
                                          <p:val>
                                            <p:strVal val="#ppt_x"/>
                                          </p:val>
                                        </p:tav>
                                      </p:tavLst>
                                    </p:anim>
                                    <p:anim calcmode="lin" valueType="num">
                                      <p:cBhvr additive="base">
                                        <p:cTn id="8" dur="500" fill="hold"/>
                                        <p:tgtEl>
                                          <p:spTgt spid="103834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038341">
                                            <p:txEl>
                                              <p:pRg st="0" end="0"/>
                                            </p:txEl>
                                          </p:spTgt>
                                        </p:tgtEl>
                                        <p:attrNameLst>
                                          <p:attrName>style.visibility</p:attrName>
                                        </p:attrNameLst>
                                      </p:cBhvr>
                                      <p:to>
                                        <p:strVal val="visible"/>
                                      </p:to>
                                    </p:set>
                                    <p:animEffect transition="in" filter="diamond(in)">
                                      <p:cBhvr>
                                        <p:cTn id="13" dur="2000"/>
                                        <p:tgtEl>
                                          <p:spTgt spid="103834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mph" presetSubtype="0" fill="hold" nodeType="clickEffect">
                                  <p:stCondLst>
                                    <p:cond delay="0"/>
                                  </p:stCondLst>
                                  <p:childTnLst>
                                    <p:animScale>
                                      <p:cBhvr>
                                        <p:cTn id="17" dur="2000" fill="hold"/>
                                        <p:tgtEl>
                                          <p:spTgt spid="1038341">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8341"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9" descr="デイルームの午後30600031">
            <a:extLst>
              <a:ext uri="{FF2B5EF4-FFF2-40B4-BE49-F238E27FC236}">
                <a16:creationId xmlns="" xmlns:a16="http://schemas.microsoft.com/office/drawing/2014/main" id="{C5FC6584-E000-F2F5-B9CA-0F06A6A88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114" y="197644"/>
            <a:ext cx="2903935" cy="206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79" name="Picture 3" descr="10月号d">
            <a:extLst>
              <a:ext uri="{FF2B5EF4-FFF2-40B4-BE49-F238E27FC236}">
                <a16:creationId xmlns="" xmlns:a16="http://schemas.microsoft.com/office/drawing/2014/main" id="{49696621-6609-00CC-89AE-4BE315D206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738" t="1765" r="6683" b="9421"/>
          <a:stretch>
            <a:fillRect/>
          </a:stretch>
        </p:blipFill>
        <p:spPr bwMode="auto">
          <a:xfrm>
            <a:off x="7349105" y="0"/>
            <a:ext cx="1678781" cy="25050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5780" name="テキスト ボックス 2">
            <a:extLst>
              <a:ext uri="{FF2B5EF4-FFF2-40B4-BE49-F238E27FC236}">
                <a16:creationId xmlns="" xmlns:a16="http://schemas.microsoft.com/office/drawing/2014/main" id="{F9E5F2AF-5E54-1C98-F66B-C752F3566F90}"/>
              </a:ext>
            </a:extLst>
          </p:cNvPr>
          <p:cNvSpPr txBox="1">
            <a:spLocks noChangeArrowheads="1"/>
          </p:cNvSpPr>
          <p:nvPr/>
        </p:nvSpPr>
        <p:spPr bwMode="auto">
          <a:xfrm>
            <a:off x="4836319" y="775098"/>
            <a:ext cx="184731"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125">
              <a:solidFill>
                <a:srgbClr val="000000"/>
              </a:solidFill>
            </a:endParaRPr>
          </a:p>
        </p:txBody>
      </p:sp>
      <p:sp>
        <p:nvSpPr>
          <p:cNvPr id="98312" name="テキスト ボックス 1">
            <a:extLst>
              <a:ext uri="{FF2B5EF4-FFF2-40B4-BE49-F238E27FC236}">
                <a16:creationId xmlns="" xmlns:a16="http://schemas.microsoft.com/office/drawing/2014/main" id="{5FB7D62F-AD57-AD13-9ED8-CC1807793625}"/>
              </a:ext>
            </a:extLst>
          </p:cNvPr>
          <p:cNvSpPr txBox="1">
            <a:spLocks noChangeArrowheads="1"/>
          </p:cNvSpPr>
          <p:nvPr/>
        </p:nvSpPr>
        <p:spPr bwMode="auto">
          <a:xfrm>
            <a:off x="552418" y="2561104"/>
            <a:ext cx="2031325" cy="2279535"/>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1200" dirty="0">
                <a:solidFill>
                  <a:srgbClr val="000000"/>
                </a:solidFill>
                <a:latin typeface="HG創英丸ﾎﾟｯﾌﾟ体" panose="040F0809000000000000" pitchFamily="49" charset="-128"/>
                <a:ea typeface="HG創英丸ﾎﾟｯﾌﾟ体" panose="040F0809000000000000" pitchFamily="49" charset="-128"/>
              </a:rPr>
              <a:t>国会議員にもなった著名な</a:t>
            </a:r>
          </a:p>
          <a:p>
            <a:pPr>
              <a:spcBef>
                <a:spcPct val="0"/>
              </a:spcBef>
              <a:buFontTx/>
              <a:buNone/>
              <a:defRPr/>
            </a:pPr>
            <a:r>
              <a:rPr lang="ja-JP" altLang="en-US" sz="1200" dirty="0">
                <a:solidFill>
                  <a:srgbClr val="000000"/>
                </a:solidFill>
                <a:latin typeface="HG創英丸ﾎﾟｯﾌﾟ体" panose="040F0809000000000000" pitchFamily="49" charset="-128"/>
                <a:ea typeface="HG創英丸ﾎﾟｯﾌﾟ体" panose="040F0809000000000000" pitchFamily="49" charset="-128"/>
              </a:rPr>
              <a:t>精神科医の精神病院の</a:t>
            </a:r>
          </a:p>
          <a:p>
            <a:pPr>
              <a:spcBef>
                <a:spcPct val="0"/>
              </a:spcBef>
              <a:buFontTx/>
              <a:buNone/>
              <a:defRPr/>
            </a:pPr>
            <a:r>
              <a:rPr lang="ja-JP" altLang="en-US" sz="1200" dirty="0">
                <a:solidFill>
                  <a:srgbClr val="00B0F0"/>
                </a:solidFill>
                <a:latin typeface="HG創英丸ﾎﾟｯﾌﾟ体" panose="040F0809000000000000" pitchFamily="49" charset="-128"/>
                <a:ea typeface="HG創英丸ﾎﾟｯﾌﾟ体" panose="040F0809000000000000" pitchFamily="49" charset="-128"/>
              </a:rPr>
              <a:t>認知症治療病棟</a:t>
            </a:r>
          </a:p>
          <a:p>
            <a:pPr>
              <a:spcBef>
                <a:spcPct val="0"/>
              </a:spcBef>
              <a:buFontTx/>
              <a:buNone/>
              <a:defRPr/>
            </a:pPr>
            <a:r>
              <a:rPr lang="ja-JP" altLang="en-US" sz="1200" dirty="0">
                <a:solidFill>
                  <a:srgbClr val="000000"/>
                </a:solidFill>
                <a:latin typeface="HG創英丸ﾎﾟｯﾌﾟ体" panose="040F0809000000000000" pitchFamily="49" charset="-128"/>
                <a:ea typeface="HG創英丸ﾎﾟｯﾌﾟ体" panose="040F0809000000000000" pitchFamily="49" charset="-128"/>
              </a:rPr>
              <a:t>「入れ歯はを飲み込んだら</a:t>
            </a:r>
            <a:br>
              <a:rPr lang="ja-JP" altLang="en-US" sz="1200" dirty="0">
                <a:solidFill>
                  <a:srgbClr val="000000"/>
                </a:solidFill>
                <a:latin typeface="HG創英丸ﾎﾟｯﾌﾟ体" panose="040F0809000000000000" pitchFamily="49" charset="-128"/>
                <a:ea typeface="HG創英丸ﾎﾟｯﾌﾟ体" panose="040F0809000000000000" pitchFamily="49" charset="-128"/>
              </a:rPr>
            </a:br>
            <a:r>
              <a:rPr lang="ja-JP" altLang="en-US" sz="1200" dirty="0">
                <a:solidFill>
                  <a:srgbClr val="000000"/>
                </a:solidFill>
                <a:latin typeface="HG創英丸ﾎﾟｯﾌﾟ体" panose="040F0809000000000000" pitchFamily="49" charset="-128"/>
                <a:ea typeface="HG創英丸ﾎﾟｯﾌﾟ体" panose="040F0809000000000000" pitchFamily="49" charset="-128"/>
              </a:rPr>
              <a:t>危険」とはずされ</a:t>
            </a:r>
          </a:p>
          <a:p>
            <a:pPr>
              <a:spcBef>
                <a:spcPct val="0"/>
              </a:spcBef>
              <a:buFontTx/>
              <a:buNone/>
              <a:defRPr/>
            </a:pPr>
            <a:r>
              <a:rPr lang="ja-JP" altLang="en-US" sz="1200" dirty="0">
                <a:solidFill>
                  <a:srgbClr val="000000"/>
                </a:solidFill>
                <a:latin typeface="HG創英丸ﾎﾟｯﾌﾟ体" panose="040F0809000000000000" pitchFamily="49" charset="-128"/>
                <a:ea typeface="HG創英丸ﾎﾟｯﾌﾟ体" panose="040F0809000000000000" pitchFamily="49" charset="-128"/>
              </a:rPr>
              <a:t>うつろな表情</a:t>
            </a:r>
            <a:br>
              <a:rPr lang="ja-JP" altLang="en-US" sz="1200" dirty="0">
                <a:solidFill>
                  <a:srgbClr val="000000"/>
                </a:solidFill>
                <a:latin typeface="HG創英丸ﾎﾟｯﾌﾟ体" panose="040F0809000000000000" pitchFamily="49" charset="-128"/>
                <a:ea typeface="HG創英丸ﾎﾟｯﾌﾟ体" panose="040F0809000000000000" pitchFamily="49" charset="-128"/>
              </a:rPr>
            </a:br>
            <a:endParaRPr lang="ja-JP" altLang="en-US" sz="1200" dirty="0">
              <a:solidFill>
                <a:srgbClr val="000000"/>
              </a:solidFill>
              <a:latin typeface="HG創英丸ﾎﾟｯﾌﾟ体" panose="040F0809000000000000" pitchFamily="49" charset="-128"/>
              <a:ea typeface="HG創英丸ﾎﾟｯﾌﾟ体" panose="040F0809000000000000" pitchFamily="49" charset="-128"/>
            </a:endParaRPr>
          </a:p>
          <a:p>
            <a:pPr>
              <a:spcBef>
                <a:spcPct val="0"/>
              </a:spcBef>
              <a:buFontTx/>
              <a:buNone/>
              <a:defRPr/>
            </a:pPr>
            <a:r>
              <a:rPr lang="ja-JP" altLang="en-US" sz="1200" dirty="0">
                <a:solidFill>
                  <a:srgbClr val="000000"/>
                </a:solidFill>
                <a:latin typeface="HG創英丸ﾎﾟｯﾌﾟ体" panose="040F0809000000000000" pitchFamily="49" charset="-128"/>
                <a:ea typeface="HG創英丸ﾎﾟｯﾌﾟ体" panose="040F0809000000000000" pitchFamily="49" charset="-128"/>
              </a:rPr>
              <a:t>世田谷の</a:t>
            </a:r>
          </a:p>
          <a:p>
            <a:pPr>
              <a:spcBef>
                <a:spcPct val="0"/>
              </a:spcBef>
              <a:buFontTx/>
              <a:buNone/>
              <a:defRPr/>
            </a:pPr>
            <a:r>
              <a:rPr lang="ja-JP" altLang="en-US" sz="1200" dirty="0">
                <a:solidFill>
                  <a:srgbClr val="000000"/>
                </a:solidFill>
                <a:latin typeface="HG創英丸ﾎﾟｯﾌﾟ体" panose="040F0809000000000000" pitchFamily="49" charset="-128"/>
                <a:ea typeface="HG創英丸ﾎﾟｯﾌﾟ体" panose="040F0809000000000000" pitchFamily="49" charset="-128"/>
              </a:rPr>
              <a:t>東京都医学総合研究所で</a:t>
            </a:r>
          </a:p>
          <a:p>
            <a:pPr>
              <a:spcBef>
                <a:spcPct val="0"/>
              </a:spcBef>
              <a:buFontTx/>
              <a:buNone/>
              <a:defRPr/>
            </a:pPr>
            <a:r>
              <a:rPr lang="ja-JP" altLang="en-US" sz="1200" dirty="0">
                <a:solidFill>
                  <a:srgbClr val="000000"/>
                </a:solidFill>
                <a:latin typeface="HG創英丸ﾎﾟｯﾌﾟ体" panose="040F0809000000000000" pitchFamily="49" charset="-128"/>
                <a:ea typeface="HG創英丸ﾎﾟｯﾌﾟ体" panose="040F0809000000000000" pitchFamily="49" charset="-128"/>
              </a:rPr>
              <a:t>開かれた国際会議で、</a:t>
            </a:r>
          </a:p>
          <a:p>
            <a:pPr>
              <a:spcBef>
                <a:spcPct val="0"/>
              </a:spcBef>
              <a:buFontTx/>
              <a:buNone/>
              <a:defRPr/>
            </a:pPr>
            <a:r>
              <a:rPr lang="ja-JP" altLang="en-US" sz="1200" dirty="0">
                <a:solidFill>
                  <a:srgbClr val="FF3399"/>
                </a:solidFill>
                <a:latin typeface="HG創英丸ﾎﾟｯﾌﾟ体" panose="040F0809000000000000" pitchFamily="49" charset="-128"/>
                <a:ea typeface="HG創英丸ﾎﾟｯﾌﾟ体" panose="040F0809000000000000" pitchFamily="49" charset="-128"/>
              </a:rPr>
              <a:t>各国の研究者が驚愕</a:t>
            </a:r>
          </a:p>
          <a:p>
            <a:pPr>
              <a:spcBef>
                <a:spcPct val="0"/>
              </a:spcBef>
              <a:buFontTx/>
              <a:buNone/>
              <a:defRPr/>
            </a:pPr>
            <a:endParaRPr lang="ja-JP" altLang="en-US" sz="1013" dirty="0">
              <a:solidFill>
                <a:srgbClr val="000000"/>
              </a:solidFill>
              <a:latin typeface="HG創英丸ﾎﾟｯﾌﾟ体" panose="040F0809000000000000" pitchFamily="49" charset="-128"/>
              <a:ea typeface="HG創英丸ﾎﾟｯﾌﾟ体" panose="040F0809000000000000" pitchFamily="49" charset="-128"/>
            </a:endParaRPr>
          </a:p>
        </p:txBody>
      </p:sp>
      <p:sp>
        <p:nvSpPr>
          <p:cNvPr id="75782" name="テキスト ボックス 2">
            <a:extLst>
              <a:ext uri="{FF2B5EF4-FFF2-40B4-BE49-F238E27FC236}">
                <a16:creationId xmlns="" xmlns:a16="http://schemas.microsoft.com/office/drawing/2014/main" id="{292C5824-B261-17F5-9A61-B9DBE0FF628C}"/>
              </a:ext>
            </a:extLst>
          </p:cNvPr>
          <p:cNvSpPr txBox="1">
            <a:spLocks noChangeArrowheads="1"/>
          </p:cNvSpPr>
          <p:nvPr/>
        </p:nvSpPr>
        <p:spPr bwMode="auto">
          <a:xfrm>
            <a:off x="6093620" y="2787253"/>
            <a:ext cx="1846659"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350" dirty="0">
                <a:solidFill>
                  <a:srgbClr val="000000"/>
                </a:solidFill>
                <a:latin typeface="HG創英丸ﾎﾟｯﾌﾟ体" panose="040F0809000000000000" pitchFamily="49" charset="-128"/>
                <a:ea typeface="HG創英丸ﾎﾟｯﾌﾟ体" panose="040F0809000000000000" pitchFamily="49" charset="-128"/>
              </a:rPr>
              <a:t>「</a:t>
            </a:r>
            <a:r>
              <a:rPr lang="ja-JP" altLang="en-US" sz="1350" dirty="0">
                <a:solidFill>
                  <a:srgbClr val="FF3399"/>
                </a:solidFill>
                <a:latin typeface="HG創英丸ﾎﾟｯﾌﾟ体" panose="040F0809000000000000" pitchFamily="49" charset="-128"/>
                <a:ea typeface="HG創英丸ﾎﾟｯﾌﾟ体" panose="040F0809000000000000" pitchFamily="49" charset="-128"/>
              </a:rPr>
              <a:t>デンマークの福祉大臣が</a:t>
            </a:r>
            <a:br>
              <a:rPr lang="ja-JP" altLang="en-US" sz="1350" dirty="0">
                <a:solidFill>
                  <a:srgbClr val="FF3399"/>
                </a:solidFill>
                <a:latin typeface="HG創英丸ﾎﾟｯﾌﾟ体" panose="040F0809000000000000" pitchFamily="49" charset="-128"/>
                <a:ea typeface="HG創英丸ﾎﾟｯﾌﾟ体" panose="040F0809000000000000" pitchFamily="49" charset="-128"/>
              </a:rPr>
            </a:br>
            <a:r>
              <a:rPr lang="ja-JP" altLang="en-US" sz="1350" dirty="0">
                <a:solidFill>
                  <a:srgbClr val="FF3399"/>
                </a:solidFill>
                <a:latin typeface="HG創英丸ﾎﾟｯﾌﾟ体" panose="040F0809000000000000" pitchFamily="49" charset="-128"/>
                <a:ea typeface="HG創英丸ﾎﾟｯﾌﾟ体" panose="040F0809000000000000" pitchFamily="49" charset="-128"/>
              </a:rPr>
              <a:t>感動したこの笑顔</a:t>
            </a:r>
          </a:p>
          <a:p>
            <a:pPr>
              <a:spcBef>
                <a:spcPct val="0"/>
              </a:spcBef>
              <a:buFontTx/>
              <a:buNone/>
            </a:pPr>
            <a:r>
              <a:rPr lang="ja-JP" altLang="en-US" sz="1350" dirty="0">
                <a:solidFill>
                  <a:srgbClr val="000000"/>
                </a:solidFill>
                <a:latin typeface="HG創英丸ﾎﾟｯﾌﾟ体" panose="040F0809000000000000" pitchFamily="49" charset="-128"/>
                <a:ea typeface="HG創英丸ﾎﾟｯﾌﾟ体" panose="040F0809000000000000" pitchFamily="49" charset="-128"/>
              </a:rPr>
              <a:t>だれでも、必要な時に、</a:t>
            </a:r>
          </a:p>
          <a:p>
            <a:pPr>
              <a:spcBef>
                <a:spcPct val="0"/>
              </a:spcBef>
              <a:buFontTx/>
              <a:buNone/>
            </a:pPr>
            <a:r>
              <a:rPr lang="ja-JP" altLang="en-US" sz="1350" dirty="0">
                <a:solidFill>
                  <a:srgbClr val="000000"/>
                </a:solidFill>
                <a:latin typeface="HG創英丸ﾎﾟｯﾌﾟ体" panose="040F0809000000000000" pitchFamily="49" charset="-128"/>
                <a:ea typeface="HG創英丸ﾎﾟｯﾌﾟ体" panose="040F0809000000000000" pitchFamily="49" charset="-128"/>
              </a:rPr>
              <a:t>必要なだけ」「年中無休」</a:t>
            </a:r>
          </a:p>
          <a:p>
            <a:pPr>
              <a:spcBef>
                <a:spcPct val="0"/>
              </a:spcBef>
              <a:buFontTx/>
              <a:buNone/>
            </a:pPr>
            <a:r>
              <a:rPr lang="ja-JP" altLang="en-US" sz="1350" dirty="0">
                <a:solidFill>
                  <a:srgbClr val="000000"/>
                </a:solidFill>
                <a:latin typeface="HG創英丸ﾎﾟｯﾌﾟ体" panose="040F0809000000000000" pitchFamily="49" charset="-128"/>
                <a:ea typeface="HG創英丸ﾎﾟｯﾌﾟ体" panose="040F0809000000000000" pitchFamily="49" charset="-128"/>
              </a:rPr>
              <a:t>「手続きも簡略」。</a:t>
            </a:r>
            <a:br>
              <a:rPr lang="ja-JP" altLang="en-US" sz="1350" dirty="0">
                <a:solidFill>
                  <a:srgbClr val="000000"/>
                </a:solidFill>
                <a:latin typeface="HG創英丸ﾎﾟｯﾌﾟ体" panose="040F0809000000000000" pitchFamily="49" charset="-128"/>
                <a:ea typeface="HG創英丸ﾎﾟｯﾌﾟ体" panose="040F0809000000000000" pitchFamily="49" charset="-128"/>
              </a:rPr>
            </a:br>
            <a:r>
              <a:rPr lang="ja-JP" altLang="en-US" sz="1350" dirty="0">
                <a:solidFill>
                  <a:srgbClr val="000000"/>
                </a:solidFill>
                <a:latin typeface="HG創英丸ﾎﾟｯﾌﾟ体" panose="040F0809000000000000" pitchFamily="49" charset="-128"/>
                <a:ea typeface="HG創英丸ﾎﾟｯﾌﾟ体" panose="040F0809000000000000" pitchFamily="49" charset="-128"/>
              </a:rPr>
              <a:t>富山の「このゆびとーまれ」</a:t>
            </a:r>
          </a:p>
          <a:p>
            <a:pPr>
              <a:spcBef>
                <a:spcPct val="0"/>
              </a:spcBef>
              <a:buFontTx/>
              <a:buNone/>
            </a:pPr>
            <a:endParaRPr lang="ja-JP" altLang="en-US" sz="1350" dirty="0">
              <a:solidFill>
                <a:srgbClr val="000000"/>
              </a:solidFill>
              <a:latin typeface="HG創英丸ﾎﾟｯﾌﾟ体" panose="040F0809000000000000" pitchFamily="49" charset="-128"/>
              <a:ea typeface="HG創英丸ﾎﾟｯﾌﾟ体" panose="040F0809000000000000" pitchFamily="49" charset="-128"/>
            </a:endParaRPr>
          </a:p>
          <a:p>
            <a:pPr>
              <a:spcBef>
                <a:spcPct val="0"/>
              </a:spcBef>
              <a:buFontTx/>
              <a:buNone/>
            </a:pPr>
            <a:r>
              <a:rPr lang="ja-JP" altLang="en-US" sz="1350" dirty="0">
                <a:solidFill>
                  <a:srgbClr val="000000"/>
                </a:solidFill>
                <a:latin typeface="HG創英丸ﾎﾟｯﾌﾟ体" panose="040F0809000000000000" pitchFamily="49" charset="-128"/>
                <a:ea typeface="HG創英丸ﾎﾟｯﾌﾟ体" panose="040F0809000000000000" pitchFamily="49" charset="-128"/>
              </a:rPr>
              <a:t>  </a:t>
            </a:r>
          </a:p>
        </p:txBody>
      </p:sp>
      <p:sp>
        <p:nvSpPr>
          <p:cNvPr id="98314" name="テキスト ボックス 1">
            <a:extLst>
              <a:ext uri="{FF2B5EF4-FFF2-40B4-BE49-F238E27FC236}">
                <a16:creationId xmlns="" xmlns:a16="http://schemas.microsoft.com/office/drawing/2014/main" id="{38A31878-BEB4-B35E-5D8F-92B48B1E67E9}"/>
              </a:ext>
            </a:extLst>
          </p:cNvPr>
          <p:cNvSpPr txBox="1">
            <a:spLocks noChangeArrowheads="1"/>
          </p:cNvSpPr>
          <p:nvPr/>
        </p:nvSpPr>
        <p:spPr bwMode="auto">
          <a:xfrm>
            <a:off x="3911484" y="155971"/>
            <a:ext cx="1848648" cy="2253854"/>
          </a:xfrm>
          <a:prstGeom prst="rect">
            <a:avLst/>
          </a:prstGeom>
          <a:noFill/>
          <a:ln>
            <a:noFill/>
          </a:ln>
        </p:spPr>
        <p:txBody>
          <a:bodyPr vert="eaVert"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1013" dirty="0">
                <a:solidFill>
                  <a:srgbClr val="000000"/>
                </a:solidFill>
              </a:rPr>
              <a:t>　　　</a:t>
            </a:r>
            <a:r>
              <a:rPr lang="ja-JP" altLang="en-US" sz="1800" dirty="0">
                <a:solidFill>
                  <a:srgbClr val="FF0066"/>
                </a:solidFill>
                <a:latin typeface="HG創英丸ﾎﾟｯﾌﾟ体" panose="040F0809000000000000" pitchFamily="49" charset="-128"/>
                <a:ea typeface="HG創英丸ﾎﾟｯﾌﾟ体" panose="040F0809000000000000" pitchFamily="49" charset="-128"/>
              </a:rPr>
              <a:t>感動する</a:t>
            </a:r>
            <a:r>
              <a:rPr lang="ja-JP" altLang="en-US" sz="1800" dirty="0">
                <a:solidFill>
                  <a:srgbClr val="FF3399"/>
                </a:solidFill>
                <a:latin typeface="HG創英丸ﾎﾟｯﾌﾟ体" panose="040F0809000000000000" pitchFamily="49" charset="-128"/>
                <a:ea typeface="HG創英丸ﾎﾟｯﾌﾟ体" panose="040F0809000000000000" pitchFamily="49" charset="-128"/>
              </a:rPr>
              <a:t>↑</a:t>
            </a:r>
          </a:p>
          <a:p>
            <a:pPr>
              <a:spcBef>
                <a:spcPct val="0"/>
              </a:spcBef>
              <a:buFontTx/>
              <a:buNone/>
              <a:defRPr/>
            </a:pPr>
            <a:r>
              <a:rPr lang="ja-JP" altLang="en-US" sz="1013" dirty="0">
                <a:solidFill>
                  <a:srgbClr val="000000"/>
                </a:solidFill>
                <a:latin typeface="HG創英丸ﾎﾟｯﾌﾟ体" panose="040F0809000000000000" pitchFamily="49" charset="-128"/>
                <a:ea typeface="HG創英丸ﾎﾟｯﾌﾟ体" panose="040F0809000000000000" pitchFamily="49" charset="-128"/>
              </a:rPr>
              <a:t/>
            </a:r>
            <a:br>
              <a:rPr lang="ja-JP" altLang="en-US" sz="1013" dirty="0">
                <a:solidFill>
                  <a:srgbClr val="000000"/>
                </a:solidFill>
                <a:latin typeface="HG創英丸ﾎﾟｯﾌﾟ体" panose="040F0809000000000000" pitchFamily="49" charset="-128"/>
                <a:ea typeface="HG創英丸ﾎﾟｯﾌﾟ体" panose="040F0809000000000000" pitchFamily="49" charset="-128"/>
              </a:rPr>
            </a:br>
            <a:r>
              <a:rPr lang="ja-JP" altLang="en-US" sz="2000" dirty="0">
                <a:solidFill>
                  <a:srgbClr val="000000"/>
                </a:solidFill>
                <a:latin typeface="HG創英丸ﾎﾟｯﾌﾟ体" panose="040F0809000000000000" pitchFamily="49" charset="-128"/>
                <a:ea typeface="HG創英丸ﾎﾟｯﾌﾟ体" panose="040F0809000000000000" pitchFamily="49" charset="-128"/>
              </a:rPr>
              <a:t>日本は不思議な國</a:t>
            </a:r>
            <a:br>
              <a:rPr lang="ja-JP" altLang="en-US" sz="2000" dirty="0">
                <a:solidFill>
                  <a:srgbClr val="000000"/>
                </a:solidFill>
                <a:latin typeface="HG創英丸ﾎﾟｯﾌﾟ体" panose="040F0809000000000000" pitchFamily="49" charset="-128"/>
                <a:ea typeface="HG創英丸ﾎﾟｯﾌﾟ体" panose="040F0809000000000000" pitchFamily="49" charset="-128"/>
              </a:rPr>
            </a:br>
            <a:r>
              <a:rPr lang="ja-JP" altLang="en-US" sz="2000" dirty="0">
                <a:solidFill>
                  <a:srgbClr val="000000"/>
                </a:solidFill>
                <a:latin typeface="HG創英丸ﾎﾟｯﾌﾟ体" panose="040F0809000000000000" pitchFamily="49" charset="-128"/>
                <a:ea typeface="HG創英丸ﾎﾟｯﾌﾟ体" panose="040F0809000000000000" pitchFamily="49" charset="-128"/>
              </a:rPr>
              <a:t>海外の専門家が</a:t>
            </a:r>
            <a:br>
              <a:rPr lang="ja-JP" altLang="en-US" sz="2000" dirty="0">
                <a:solidFill>
                  <a:srgbClr val="000000"/>
                </a:solidFill>
                <a:latin typeface="HG創英丸ﾎﾟｯﾌﾟ体" panose="040F0809000000000000" pitchFamily="49" charset="-128"/>
                <a:ea typeface="HG創英丸ﾎﾟｯﾌﾟ体" panose="040F0809000000000000" pitchFamily="49" charset="-128"/>
              </a:rPr>
            </a:br>
            <a:r>
              <a:rPr lang="ja-JP" altLang="en-US" sz="2000" dirty="0">
                <a:solidFill>
                  <a:srgbClr val="000000"/>
                </a:solidFill>
                <a:latin typeface="HG創英丸ﾎﾟｯﾌﾟ体" panose="040F0809000000000000" pitchFamily="49" charset="-128"/>
                <a:ea typeface="HG創英丸ﾎﾟｯﾌﾟ体" panose="040F0809000000000000" pitchFamily="49" charset="-128"/>
              </a:rPr>
              <a:t>　</a:t>
            </a:r>
            <a:br>
              <a:rPr lang="ja-JP" altLang="en-US" sz="2000" dirty="0">
                <a:solidFill>
                  <a:srgbClr val="000000"/>
                </a:solidFill>
                <a:latin typeface="HG創英丸ﾎﾟｯﾌﾟ体" panose="040F0809000000000000" pitchFamily="49" charset="-128"/>
                <a:ea typeface="HG創英丸ﾎﾟｯﾌﾟ体" panose="040F0809000000000000" pitchFamily="49" charset="-128"/>
              </a:rPr>
            </a:br>
            <a:r>
              <a:rPr lang="ja-JP" altLang="en-US" sz="1013" dirty="0">
                <a:solidFill>
                  <a:srgbClr val="000000"/>
                </a:solidFill>
                <a:latin typeface="HG創英丸ﾎﾟｯﾌﾟ体" panose="040F0809000000000000" pitchFamily="49" charset="-128"/>
                <a:ea typeface="HG創英丸ﾎﾟｯﾌﾟ体" panose="040F0809000000000000" pitchFamily="49" charset="-128"/>
              </a:rPr>
              <a:t>　</a:t>
            </a:r>
            <a:r>
              <a:rPr lang="ja-JP" altLang="en-US" sz="2000" dirty="0">
                <a:solidFill>
                  <a:srgbClr val="000000"/>
                </a:solidFill>
                <a:latin typeface="HG創英丸ﾎﾟｯﾌﾟ体" panose="040F0809000000000000" pitchFamily="49" charset="-128"/>
                <a:ea typeface="HG創英丸ﾎﾟｯﾌﾟ体" panose="040F0809000000000000" pitchFamily="49" charset="-128"/>
              </a:rPr>
              <a:t>　</a:t>
            </a:r>
            <a:r>
              <a:rPr lang="ja-JP" altLang="en-US" sz="2000" dirty="0">
                <a:solidFill>
                  <a:srgbClr val="FF0066"/>
                </a:solidFill>
                <a:latin typeface="HG創英丸ﾎﾟｯﾌﾟ体" panose="040F0809000000000000" pitchFamily="49" charset="-128"/>
                <a:ea typeface="HG創英丸ﾎﾟｯﾌﾟ体" panose="040F0809000000000000" pitchFamily="49" charset="-128"/>
              </a:rPr>
              <a:t>驚き</a:t>
            </a:r>
            <a:r>
              <a:rPr lang="en-US" altLang="ja-JP" sz="2000" dirty="0">
                <a:solidFill>
                  <a:srgbClr val="FF0066"/>
                </a:solidFill>
                <a:latin typeface="HG創英丸ﾎﾟｯﾌﾟ体" panose="040F0809000000000000" pitchFamily="49" charset="-128"/>
                <a:ea typeface="HG創英丸ﾎﾟｯﾌﾟ体" panose="040F0809000000000000" pitchFamily="49" charset="-128"/>
              </a:rPr>
              <a:t>.</a:t>
            </a:r>
            <a:r>
              <a:rPr lang="ja-JP" altLang="en-US" sz="2000" dirty="0">
                <a:solidFill>
                  <a:srgbClr val="FF0066"/>
                </a:solidFill>
                <a:latin typeface="HG創英丸ﾎﾟｯﾌﾟ体" panose="040F0809000000000000" pitchFamily="49" charset="-128"/>
                <a:ea typeface="HG創英丸ﾎﾟｯﾌﾟ体" panose="040F0809000000000000" pitchFamily="49" charset="-128"/>
              </a:rPr>
              <a:t>呆れる</a:t>
            </a:r>
            <a:r>
              <a:rPr lang="ja-JP" altLang="en-US" sz="2000" dirty="0">
                <a:solidFill>
                  <a:srgbClr val="FF3399"/>
                </a:solidFill>
                <a:latin typeface="HG創英角ﾎﾟｯﾌﾟ体" panose="040B0A09000000000000" pitchFamily="49" charset="-128"/>
                <a:ea typeface="HG創英角ﾎﾟｯﾌﾟ体" panose="040B0A09000000000000" pitchFamily="49" charset="-128"/>
              </a:rPr>
              <a:t>↓</a:t>
            </a:r>
          </a:p>
        </p:txBody>
      </p:sp>
      <p:sp>
        <p:nvSpPr>
          <p:cNvPr id="75785" name="Oval 2">
            <a:extLst>
              <a:ext uri="{FF2B5EF4-FFF2-40B4-BE49-F238E27FC236}">
                <a16:creationId xmlns="" xmlns:a16="http://schemas.microsoft.com/office/drawing/2014/main" id="{1C47CAF2-5183-D7B8-3C53-3388BDA2FD1A}"/>
              </a:ext>
            </a:extLst>
          </p:cNvPr>
          <p:cNvSpPr>
            <a:spLocks noChangeArrowheads="1"/>
          </p:cNvSpPr>
          <p:nvPr/>
        </p:nvSpPr>
        <p:spPr bwMode="auto">
          <a:xfrm>
            <a:off x="3871913" y="2409825"/>
            <a:ext cx="1579960" cy="1522810"/>
          </a:xfrm>
          <a:prstGeom prst="ellipse">
            <a:avLst/>
          </a:prstGeom>
          <a:solidFill>
            <a:srgbClr val="66FFFF"/>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575">
                <a:solidFill>
                  <a:srgbClr val="000000"/>
                </a:solidFill>
              </a:rPr>
              <a:t>居場所</a:t>
            </a:r>
          </a:p>
        </p:txBody>
      </p:sp>
      <p:sp>
        <p:nvSpPr>
          <p:cNvPr id="75786" name="Oval 2">
            <a:extLst>
              <a:ext uri="{FF2B5EF4-FFF2-40B4-BE49-F238E27FC236}">
                <a16:creationId xmlns="" xmlns:a16="http://schemas.microsoft.com/office/drawing/2014/main" id="{C644548D-3DFB-EF2A-723E-E34AACCB98F6}"/>
              </a:ext>
            </a:extLst>
          </p:cNvPr>
          <p:cNvSpPr>
            <a:spLocks noChangeArrowheads="1"/>
          </p:cNvSpPr>
          <p:nvPr/>
        </p:nvSpPr>
        <p:spPr bwMode="auto">
          <a:xfrm>
            <a:off x="3163491" y="3464719"/>
            <a:ext cx="1566863" cy="1522810"/>
          </a:xfrm>
          <a:prstGeom prst="ellipse">
            <a:avLst/>
          </a:prstGeom>
          <a:solidFill>
            <a:srgbClr val="FFCCFF"/>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575">
                <a:solidFill>
                  <a:srgbClr val="000000"/>
                </a:solidFill>
              </a:rPr>
              <a:t>味方</a:t>
            </a:r>
          </a:p>
        </p:txBody>
      </p:sp>
      <p:sp>
        <p:nvSpPr>
          <p:cNvPr id="75787" name="Oval 2">
            <a:extLst>
              <a:ext uri="{FF2B5EF4-FFF2-40B4-BE49-F238E27FC236}">
                <a16:creationId xmlns="" xmlns:a16="http://schemas.microsoft.com/office/drawing/2014/main" id="{95841D49-8772-A4C4-3BFC-1E63C6EB9F3F}"/>
              </a:ext>
            </a:extLst>
          </p:cNvPr>
          <p:cNvSpPr>
            <a:spLocks noChangeArrowheads="1"/>
          </p:cNvSpPr>
          <p:nvPr/>
        </p:nvSpPr>
        <p:spPr bwMode="auto">
          <a:xfrm>
            <a:off x="4604147" y="3464719"/>
            <a:ext cx="1535907" cy="1522810"/>
          </a:xfrm>
          <a:prstGeom prst="ellipse">
            <a:avLst/>
          </a:prstGeom>
          <a:solidFill>
            <a:srgbClr val="FF3399"/>
          </a:solidFill>
          <a:ln w="9525">
            <a:solidFill>
              <a:schemeClr val="tx1"/>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575">
                <a:solidFill>
                  <a:srgbClr val="000000"/>
                </a:solidFill>
              </a:rPr>
              <a:t>誇り</a:t>
            </a:r>
          </a:p>
          <a:p>
            <a:pPr algn="ctr" eaLnBrk="1" hangingPunct="1">
              <a:spcBef>
                <a:spcPct val="0"/>
              </a:spcBef>
              <a:buFontTx/>
              <a:buNone/>
            </a:pPr>
            <a:r>
              <a:rPr lang="ja-JP" altLang="en-US" sz="1575">
                <a:solidFill>
                  <a:srgbClr val="000000"/>
                </a:solidFill>
              </a:rPr>
              <a:t>希望・役割</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5786"/>
                                        </p:tgtEl>
                                        <p:attrNameLst>
                                          <p:attrName>style.visibility</p:attrName>
                                        </p:attrNameLst>
                                      </p:cBhvr>
                                      <p:to>
                                        <p:strVal val="visible"/>
                                      </p:to>
                                    </p:set>
                                    <p:animEffect transition="in" filter="fade">
                                      <p:cBhvr>
                                        <p:cTn id="7" dur="1000"/>
                                        <p:tgtEl>
                                          <p:spTgt spid="75786"/>
                                        </p:tgtEl>
                                      </p:cBhvr>
                                    </p:animEffect>
                                    <p:anim calcmode="lin" valueType="num">
                                      <p:cBhvr>
                                        <p:cTn id="8" dur="1000" fill="hold"/>
                                        <p:tgtEl>
                                          <p:spTgt spid="75786"/>
                                        </p:tgtEl>
                                        <p:attrNameLst>
                                          <p:attrName>ppt_x</p:attrName>
                                        </p:attrNameLst>
                                      </p:cBhvr>
                                      <p:tavLst>
                                        <p:tav tm="0">
                                          <p:val>
                                            <p:strVal val="#ppt_x"/>
                                          </p:val>
                                        </p:tav>
                                        <p:tav tm="100000">
                                          <p:val>
                                            <p:strVal val="#ppt_x"/>
                                          </p:val>
                                        </p:tav>
                                      </p:tavLst>
                                    </p:anim>
                                    <p:anim calcmode="lin" valueType="num">
                                      <p:cBhvr>
                                        <p:cTn id="9" dur="1000" fill="hold"/>
                                        <p:tgtEl>
                                          <p:spTgt spid="7578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5787"/>
                                        </p:tgtEl>
                                        <p:attrNameLst>
                                          <p:attrName>style.visibility</p:attrName>
                                        </p:attrNameLst>
                                      </p:cBhvr>
                                      <p:to>
                                        <p:strVal val="visible"/>
                                      </p:to>
                                    </p:set>
                                    <p:anim calcmode="lin" valueType="num">
                                      <p:cBhvr additive="base">
                                        <p:cTn id="14" dur="500" fill="hold"/>
                                        <p:tgtEl>
                                          <p:spTgt spid="75787"/>
                                        </p:tgtEl>
                                        <p:attrNameLst>
                                          <p:attrName>ppt_x</p:attrName>
                                        </p:attrNameLst>
                                      </p:cBhvr>
                                      <p:tavLst>
                                        <p:tav tm="0">
                                          <p:val>
                                            <p:strVal val="#ppt_x"/>
                                          </p:val>
                                        </p:tav>
                                        <p:tav tm="100000">
                                          <p:val>
                                            <p:strVal val="#ppt_x"/>
                                          </p:val>
                                        </p:tav>
                                      </p:tavLst>
                                    </p:anim>
                                    <p:anim calcmode="lin" valueType="num">
                                      <p:cBhvr additive="base">
                                        <p:cTn id="15" dur="500" fill="hold"/>
                                        <p:tgtEl>
                                          <p:spTgt spid="757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6" grpId="0" animBg="1"/>
      <p:bldP spid="7578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縦書きタイトル 1">
            <a:extLst>
              <a:ext uri="{FF2B5EF4-FFF2-40B4-BE49-F238E27FC236}">
                <a16:creationId xmlns="" xmlns:a16="http://schemas.microsoft.com/office/drawing/2014/main" id="{FCA648B7-6620-EFE6-E055-0B275C018644}"/>
              </a:ext>
            </a:extLst>
          </p:cNvPr>
          <p:cNvSpPr>
            <a:spLocks noGrp="1" noChangeArrowheads="1"/>
          </p:cNvSpPr>
          <p:nvPr>
            <p:ph type="title" orient="vert"/>
          </p:nvPr>
        </p:nvSpPr>
        <p:spPr>
          <a:xfrm>
            <a:off x="7110412" y="519522"/>
            <a:ext cx="547688" cy="4521585"/>
          </a:xfrm>
        </p:spPr>
        <p:txBody>
          <a:bodyPr>
            <a:noAutofit/>
          </a:bodyPr>
          <a:lstStyle/>
          <a:p>
            <a:r>
              <a:rPr lang="ja-JP" altLang="en-US" sz="3600" dirty="0">
                <a:solidFill>
                  <a:srgbClr val="FF3399"/>
                </a:solidFill>
              </a:rPr>
              <a:t>２０２０年、世田谷区</a:t>
            </a:r>
            <a:br>
              <a:rPr lang="ja-JP" altLang="en-US" sz="3600" dirty="0">
                <a:solidFill>
                  <a:srgbClr val="FF3399"/>
                </a:solidFill>
              </a:rPr>
            </a:br>
            <a:r>
              <a:rPr lang="ja-JP" altLang="en-US" sz="3600" dirty="0">
                <a:solidFill>
                  <a:srgbClr val="FF3399"/>
                </a:solidFill>
              </a:rPr>
              <a:t>認知症とともに生きる</a:t>
            </a:r>
            <a:br>
              <a:rPr lang="ja-JP" altLang="en-US" sz="3600" dirty="0">
                <a:solidFill>
                  <a:srgbClr val="FF3399"/>
                </a:solidFill>
              </a:rPr>
            </a:br>
            <a:r>
              <a:rPr lang="ja-JP" altLang="en-US" sz="3600" dirty="0">
                <a:solidFill>
                  <a:srgbClr val="FF3399"/>
                </a:solidFill>
              </a:rPr>
              <a:t>希望条例</a:t>
            </a:r>
          </a:p>
        </p:txBody>
      </p:sp>
      <p:sp>
        <p:nvSpPr>
          <p:cNvPr id="20483" name="縦書きテキスト プレースホルダー 2">
            <a:extLst>
              <a:ext uri="{FF2B5EF4-FFF2-40B4-BE49-F238E27FC236}">
                <a16:creationId xmlns="" xmlns:a16="http://schemas.microsoft.com/office/drawing/2014/main" id="{B372FA65-1C7B-49A2-5CD3-7D42AA55858A}"/>
              </a:ext>
            </a:extLst>
          </p:cNvPr>
          <p:cNvSpPr>
            <a:spLocks noGrp="1" noChangeArrowheads="1"/>
          </p:cNvSpPr>
          <p:nvPr>
            <p:ph type="body" orient="vert" idx="1"/>
          </p:nvPr>
        </p:nvSpPr>
        <p:spPr/>
        <p:txBody>
          <a:bodyPr/>
          <a:lstStyle/>
          <a:p>
            <a:endParaRPr lang="ja-JP" altLang="en-US"/>
          </a:p>
        </p:txBody>
      </p:sp>
      <p:sp>
        <p:nvSpPr>
          <p:cNvPr id="20484" name="スライド番号プレースホルダー 3">
            <a:extLst>
              <a:ext uri="{FF2B5EF4-FFF2-40B4-BE49-F238E27FC236}">
                <a16:creationId xmlns="" xmlns:a16="http://schemas.microsoft.com/office/drawing/2014/main" id="{344C6F0D-18EE-9593-2424-DA2856ADEED0}"/>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1pPr>
            <a:lvl2pPr marL="557213" indent="-214313">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2pPr>
            <a:lvl3pPr marL="857250" indent="-171450">
              <a:spcBef>
                <a:spcPct val="20000"/>
              </a:spcBef>
              <a:buChar char="•"/>
              <a:defRPr kumimoji="1" sz="1800">
                <a:solidFill>
                  <a:schemeClr val="tx1"/>
                </a:solidFill>
                <a:latin typeface="Arial" panose="020B0604020202020204" pitchFamily="34" charset="0"/>
                <a:ea typeface="ＭＳ Ｐゴシック" panose="020B0600070205080204" pitchFamily="50" charset="-128"/>
              </a:defRPr>
            </a:lvl3pPr>
            <a:lvl4pPr marL="1200150" indent="-171450">
              <a:spcBef>
                <a:spcPct val="20000"/>
              </a:spcBef>
              <a:buChar char="–"/>
              <a:defRPr kumimoji="1" sz="1500">
                <a:solidFill>
                  <a:schemeClr val="tx1"/>
                </a:solidFill>
                <a:latin typeface="Arial" panose="020B0604020202020204" pitchFamily="34" charset="0"/>
                <a:ea typeface="ＭＳ Ｐゴシック" panose="020B0600070205080204" pitchFamily="50" charset="-128"/>
              </a:defRPr>
            </a:lvl4pPr>
            <a:lvl5pPr marL="1543050" indent="-171450">
              <a:spcBef>
                <a:spcPct val="20000"/>
              </a:spcBef>
              <a:buChar char="»"/>
              <a:defRPr kumimoji="1" sz="1500">
                <a:solidFill>
                  <a:schemeClr val="tx1"/>
                </a:solidFill>
                <a:latin typeface="Arial" panose="020B0604020202020204" pitchFamily="34" charset="0"/>
                <a:ea typeface="ＭＳ Ｐゴシック" panose="020B0600070205080204" pitchFamily="50" charset="-128"/>
              </a:defRPr>
            </a:lvl5pPr>
            <a:lvl6pPr marL="1885950" indent="-17145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50" charset="-128"/>
              </a:defRPr>
            </a:lvl6pPr>
            <a:lvl7pPr marL="2228850" indent="-17145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50" charset="-128"/>
              </a:defRPr>
            </a:lvl7pPr>
            <a:lvl8pPr marL="2571750" indent="-17145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50" charset="-128"/>
              </a:defRPr>
            </a:lvl8pPr>
            <a:lvl9pPr marL="2914650" indent="-17145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C3F80401-9ED5-4B4C-A880-0D6113FA75E2}" type="slidenum">
              <a:rPr lang="en-US" altLang="ja-JP" sz="1050">
                <a:solidFill>
                  <a:srgbClr val="000000"/>
                </a:solidFill>
              </a:rPr>
              <a:pPr>
                <a:spcBef>
                  <a:spcPct val="0"/>
                </a:spcBef>
                <a:buFontTx/>
                <a:buNone/>
              </a:pPr>
              <a:t>20</a:t>
            </a:fld>
            <a:endParaRPr lang="en-US" altLang="ja-JP" sz="1050">
              <a:solidFill>
                <a:srgbClr val="000000"/>
              </a:solidFill>
            </a:endParaRPr>
          </a:p>
        </p:txBody>
      </p:sp>
      <p:pic>
        <p:nvPicPr>
          <p:cNvPr id="20485" name="図 5">
            <a:extLst>
              <a:ext uri="{FF2B5EF4-FFF2-40B4-BE49-F238E27FC236}">
                <a16:creationId xmlns="" xmlns:a16="http://schemas.microsoft.com/office/drawing/2014/main" id="{E452019C-0861-39F7-B528-2BE7B444A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20266"/>
            <a:ext cx="5967413"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692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 xmlns:a16="http://schemas.microsoft.com/office/drawing/2014/main" id="{DA287BA6-BFCA-6A88-D36D-1D0AD3EC38F9}"/>
              </a:ext>
            </a:extLst>
          </p:cNvPr>
          <p:cNvSpPr/>
          <p:nvPr/>
        </p:nvSpPr>
        <p:spPr>
          <a:xfrm>
            <a:off x="1143000" y="635794"/>
            <a:ext cx="6858000" cy="22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pic>
        <p:nvPicPr>
          <p:cNvPr id="60419" name="図 4">
            <a:extLst>
              <a:ext uri="{FF2B5EF4-FFF2-40B4-BE49-F238E27FC236}">
                <a16:creationId xmlns="" xmlns:a16="http://schemas.microsoft.com/office/drawing/2014/main" id="{31D5535C-3073-2A57-A486-2B0AE35357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964" t="26619" r="68073" b="17905"/>
          <a:stretch>
            <a:fillRect/>
          </a:stretch>
        </p:blipFill>
        <p:spPr bwMode="auto">
          <a:xfrm>
            <a:off x="1037278" y="123479"/>
            <a:ext cx="3513291" cy="499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図 6">
            <a:extLst>
              <a:ext uri="{FF2B5EF4-FFF2-40B4-BE49-F238E27FC236}">
                <a16:creationId xmlns="" xmlns:a16="http://schemas.microsoft.com/office/drawing/2014/main" id="{1C395714-614B-9DEE-DB6D-970D06AC642E}"/>
              </a:ext>
            </a:extLst>
          </p:cNvPr>
          <p:cNvPicPr>
            <a:picLocks noChangeAspect="1"/>
          </p:cNvPicPr>
          <p:nvPr/>
        </p:nvPicPr>
        <p:blipFill>
          <a:blip r:embed="rId3">
            <a:extLst>
              <a:ext uri="{28A0092B-C50C-407E-A947-70E740481C1C}">
                <a14:useLocalDpi xmlns:a14="http://schemas.microsoft.com/office/drawing/2010/main" val="0"/>
              </a:ext>
            </a:extLst>
          </a:blip>
          <a:srcRect l="9964" t="38097" r="68073" b="7962"/>
          <a:stretch>
            <a:fillRect/>
          </a:stretch>
        </p:blipFill>
        <p:spPr bwMode="auto">
          <a:xfrm>
            <a:off x="4648200" y="228086"/>
            <a:ext cx="3462884" cy="4783423"/>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60421" name="スライド番号プレースホルダー 3">
            <a:extLst>
              <a:ext uri="{FF2B5EF4-FFF2-40B4-BE49-F238E27FC236}">
                <a16:creationId xmlns="" xmlns:a16="http://schemas.microsoft.com/office/drawing/2014/main" id="{5228B482-DF51-67EC-DFC0-EEB02AEB9F07}"/>
              </a:ext>
            </a:extLst>
          </p:cNvPr>
          <p:cNvSpPr>
            <a:spLocks noGrp="1"/>
          </p:cNvSpPr>
          <p:nvPr>
            <p:ph type="sldNum" sz="quarter" idx="12"/>
          </p:nvPr>
        </p:nvSpPr>
        <p:spPr>
          <a:xfrm>
            <a:off x="6363891" y="4250531"/>
            <a:ext cx="1543050" cy="20597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1pPr>
            <a:lvl2pPr marL="417910" indent="-16073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2pPr>
            <a:lvl3pPr marL="642938" indent="-128588">
              <a:spcBef>
                <a:spcPct val="20000"/>
              </a:spcBef>
              <a:buChar char="•"/>
              <a:defRPr kumimoji="1" sz="1800">
                <a:solidFill>
                  <a:schemeClr val="tx1"/>
                </a:solidFill>
                <a:latin typeface="Arial" panose="020B0604020202020204" pitchFamily="34" charset="0"/>
                <a:ea typeface="ＭＳ Ｐゴシック" panose="020B0600070205080204" pitchFamily="50" charset="-128"/>
              </a:defRPr>
            </a:lvl3pPr>
            <a:lvl4pPr marL="900113" indent="-128588">
              <a:spcBef>
                <a:spcPct val="20000"/>
              </a:spcBef>
              <a:buChar char="–"/>
              <a:defRPr kumimoji="1" sz="1500">
                <a:solidFill>
                  <a:schemeClr val="tx1"/>
                </a:solidFill>
                <a:latin typeface="Arial" panose="020B0604020202020204" pitchFamily="34" charset="0"/>
                <a:ea typeface="ＭＳ Ｐゴシック" panose="020B0600070205080204" pitchFamily="50" charset="-128"/>
              </a:defRPr>
            </a:lvl4pPr>
            <a:lvl5pPr marL="1157288" indent="-128588">
              <a:spcBef>
                <a:spcPct val="20000"/>
              </a:spcBef>
              <a:buChar char="»"/>
              <a:defRPr kumimoji="1" sz="1500">
                <a:solidFill>
                  <a:schemeClr val="tx1"/>
                </a:solidFill>
                <a:latin typeface="Arial" panose="020B0604020202020204" pitchFamily="34" charset="0"/>
                <a:ea typeface="ＭＳ Ｐゴシック" panose="020B0600070205080204" pitchFamily="50" charset="-128"/>
              </a:defRPr>
            </a:lvl5pPr>
            <a:lvl6pPr marL="1500188" indent="-128588"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50" charset="-128"/>
              </a:defRPr>
            </a:lvl6pPr>
            <a:lvl7pPr marL="1843088" indent="-128588"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50" charset="-128"/>
              </a:defRPr>
            </a:lvl7pPr>
            <a:lvl8pPr marL="2185988" indent="-128588"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50" charset="-128"/>
              </a:defRPr>
            </a:lvl8pPr>
            <a:lvl9pPr marL="2528888" indent="-128588"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E3DD7E7A-6280-4AD4-BC63-9302E1AED215}" type="slidenum">
              <a:rPr lang="en-US" altLang="ja-JP" sz="1125">
                <a:solidFill>
                  <a:srgbClr val="000000"/>
                </a:solidFill>
              </a:rPr>
              <a:pPr>
                <a:spcBef>
                  <a:spcPct val="0"/>
                </a:spcBef>
                <a:buFontTx/>
                <a:buNone/>
              </a:pPr>
              <a:t>21</a:t>
            </a:fld>
            <a:endParaRPr lang="en-US" altLang="ja-JP" sz="1125">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タイトル 1">
            <a:extLst>
              <a:ext uri="{FF2B5EF4-FFF2-40B4-BE49-F238E27FC236}">
                <a16:creationId xmlns="" xmlns:a16="http://schemas.microsoft.com/office/drawing/2014/main" id="{67360906-80EF-EE78-CAD0-D06E12F3FBDB}"/>
              </a:ext>
            </a:extLst>
          </p:cNvPr>
          <p:cNvSpPr>
            <a:spLocks noGrp="1"/>
          </p:cNvSpPr>
          <p:nvPr>
            <p:ph type="title" idx="4294967295"/>
          </p:nvPr>
        </p:nvSpPr>
        <p:spPr>
          <a:xfrm>
            <a:off x="1777604" y="842962"/>
            <a:ext cx="4171950" cy="309563"/>
          </a:xfrm>
        </p:spPr>
        <p:txBody>
          <a:bodyPr>
            <a:normAutofit fontScale="90000"/>
          </a:bodyPr>
          <a:lstStyle/>
          <a:p>
            <a:pPr eaLnBrk="1" hangingPunct="1">
              <a:defRPr/>
            </a:pPr>
            <a:r>
              <a:rPr lang="ja-JP" altLang="en-US" sz="2025" dirty="0">
                <a:solidFill>
                  <a:srgbClr val="FF6699"/>
                </a:solidFill>
                <a:latin typeface="HG丸ｺﾞｼｯｸM-PRO" pitchFamily="50" charset="-128"/>
                <a:ea typeface="HG丸ｺﾞｼｯｸM-PRO" pitchFamily="50" charset="-128"/>
              </a:rPr>
              <a:t/>
            </a:r>
            <a:br>
              <a:rPr lang="ja-JP" altLang="en-US" sz="2025" dirty="0">
                <a:solidFill>
                  <a:srgbClr val="FF6699"/>
                </a:solidFill>
                <a:latin typeface="HG丸ｺﾞｼｯｸM-PRO" pitchFamily="50" charset="-128"/>
                <a:ea typeface="HG丸ｺﾞｼｯｸM-PRO" pitchFamily="50" charset="-128"/>
              </a:rPr>
            </a:br>
            <a:endParaRPr lang="ja-JP" altLang="en-US" sz="2025" dirty="0">
              <a:solidFill>
                <a:srgbClr val="FF6699"/>
              </a:solidFill>
              <a:latin typeface="HG丸ｺﾞｼｯｸM-PRO" pitchFamily="50" charset="-128"/>
              <a:ea typeface="HG丸ｺﾞｼｯｸM-PRO" pitchFamily="50" charset="-128"/>
            </a:endParaRPr>
          </a:p>
        </p:txBody>
      </p:sp>
      <p:sp>
        <p:nvSpPr>
          <p:cNvPr id="76803" name="コンテンツ プレースホルダー 2">
            <a:extLst>
              <a:ext uri="{FF2B5EF4-FFF2-40B4-BE49-F238E27FC236}">
                <a16:creationId xmlns="" xmlns:a16="http://schemas.microsoft.com/office/drawing/2014/main" id="{A01BFA30-7109-8DED-6844-23F7DE71FBD8}"/>
              </a:ext>
            </a:extLst>
          </p:cNvPr>
          <p:cNvSpPr>
            <a:spLocks noGrp="1"/>
          </p:cNvSpPr>
          <p:nvPr>
            <p:ph idx="4294967295"/>
          </p:nvPr>
        </p:nvSpPr>
        <p:spPr>
          <a:xfrm>
            <a:off x="467544" y="1385888"/>
            <a:ext cx="6379741" cy="3238090"/>
          </a:xfrm>
          <a:ln>
            <a:solidFill>
              <a:srgbClr val="3399FF"/>
            </a:solidFill>
            <a:miter lim="800000"/>
            <a:headEnd/>
            <a:tailEnd/>
          </a:ln>
        </p:spPr>
        <p:txBody>
          <a:bodyPr>
            <a:normAutofit fontScale="62500" lnSpcReduction="20000"/>
          </a:bodyPr>
          <a:lstStyle/>
          <a:p>
            <a:pPr marL="0" indent="0">
              <a:buNone/>
              <a:defRPr/>
            </a:pPr>
            <a:r>
              <a:rPr lang="ja-JP" altLang="en-US" sz="1575" b="1" dirty="0">
                <a:solidFill>
                  <a:srgbClr val="FF0000"/>
                </a:solidFill>
                <a:latin typeface="HG丸ｺﾞｼｯｸM-PRO" panose="020F0600000000000000" pitchFamily="50" charset="-128"/>
                <a:ea typeface="HG丸ｺﾞｼｯｸM-PRO" panose="020F0600000000000000" pitchFamily="50" charset="-128"/>
              </a:rPr>
              <a:t>                     </a:t>
            </a:r>
            <a:r>
              <a:rPr lang="ja-JP" altLang="en-US" sz="2419" b="1" dirty="0">
                <a:solidFill>
                  <a:srgbClr val="FF0000"/>
                </a:solidFill>
                <a:latin typeface="HG丸ｺﾞｼｯｸM-PRO" panose="020F0600000000000000" pitchFamily="50" charset="-128"/>
                <a:ea typeface="HG丸ｺﾞｼｯｸM-PRO" panose="020F0600000000000000" pitchFamily="50" charset="-128"/>
              </a:rPr>
              <a:t/>
            </a:r>
            <a:br>
              <a:rPr lang="ja-JP" altLang="en-US" sz="2419" b="1" dirty="0">
                <a:solidFill>
                  <a:srgbClr val="FF0000"/>
                </a:solidFill>
                <a:latin typeface="HG丸ｺﾞｼｯｸM-PRO" panose="020F0600000000000000" pitchFamily="50" charset="-128"/>
                <a:ea typeface="HG丸ｺﾞｼｯｸM-PRO" panose="020F0600000000000000" pitchFamily="50" charset="-128"/>
              </a:rPr>
            </a:br>
            <a:r>
              <a:rPr lang="ja-JP" altLang="ja-JP" dirty="0">
                <a:solidFill>
                  <a:srgbClr val="3399FF"/>
                </a:solidFill>
                <a:latin typeface="HG丸ｺﾞｼｯｸM-PRO" panose="020F0600000000000000" pitchFamily="50" charset="-128"/>
                <a:ea typeface="HG丸ｺﾞｼｯｸM-PRO" panose="020F0600000000000000" pitchFamily="50" charset="-128"/>
              </a:rPr>
              <a:t>かつて、私たちは認知症を何も分からなくなる病気と考え、徘徊や大声を出すなどの症状だけに目を向け、</a:t>
            </a:r>
            <a:r>
              <a:rPr lang="ja-JP" altLang="en-US" dirty="0">
                <a:solidFill>
                  <a:srgbClr val="3399FF"/>
                </a:solidFill>
                <a:latin typeface="HG丸ｺﾞｼｯｸM-PRO" panose="020F0600000000000000" pitchFamily="50" charset="-128"/>
                <a:ea typeface="HG丸ｺﾞｼｯｸM-PRO" panose="020F0600000000000000" pitchFamily="50" charset="-128"/>
              </a:rPr>
              <a:t/>
            </a:r>
            <a:br>
              <a:rPr lang="ja-JP" altLang="en-US" dirty="0">
                <a:solidFill>
                  <a:srgbClr val="3399FF"/>
                </a:solidFill>
                <a:latin typeface="HG丸ｺﾞｼｯｸM-PRO" panose="020F0600000000000000" pitchFamily="50" charset="-128"/>
                <a:ea typeface="HG丸ｺﾞｼｯｸM-PRO" panose="020F0600000000000000" pitchFamily="50" charset="-128"/>
              </a:rPr>
            </a:br>
            <a:r>
              <a:rPr lang="ja-JP" altLang="ja-JP" dirty="0">
                <a:solidFill>
                  <a:srgbClr val="3399FF"/>
                </a:solidFill>
                <a:latin typeface="HG丸ｺﾞｼｯｸM-PRO" panose="020F0600000000000000" pitchFamily="50" charset="-128"/>
                <a:ea typeface="HG丸ｺﾞｼｯｸM-PRO" panose="020F0600000000000000" pitchFamily="50" charset="-128"/>
              </a:rPr>
              <a:t>認知症の人の訴えを理解しようとするどころか、多くの場合、</a:t>
            </a:r>
            <a:r>
              <a:rPr lang="ja-JP" altLang="en-US" dirty="0">
                <a:solidFill>
                  <a:srgbClr val="3399FF"/>
                </a:solidFill>
                <a:latin typeface="HG丸ｺﾞｼｯｸM-PRO" panose="020F0600000000000000" pitchFamily="50" charset="-128"/>
                <a:ea typeface="HG丸ｺﾞｼｯｸM-PRO" panose="020F0600000000000000" pitchFamily="50" charset="-128"/>
              </a:rPr>
              <a:t/>
            </a:r>
            <a:br>
              <a:rPr lang="ja-JP" altLang="en-US" dirty="0">
                <a:solidFill>
                  <a:srgbClr val="3399FF"/>
                </a:solidFill>
                <a:latin typeface="HG丸ｺﾞｼｯｸM-PRO" panose="020F0600000000000000" pitchFamily="50" charset="-128"/>
                <a:ea typeface="HG丸ｺﾞｼｯｸM-PRO" panose="020F0600000000000000" pitchFamily="50" charset="-128"/>
              </a:rPr>
            </a:br>
            <a:r>
              <a:rPr lang="ja-JP" altLang="ja-JP" dirty="0">
                <a:solidFill>
                  <a:srgbClr val="FF6699"/>
                </a:solidFill>
                <a:latin typeface="HG丸ｺﾞｼｯｸM-PRO" panose="020F0600000000000000" pitchFamily="50" charset="-128"/>
                <a:ea typeface="HG丸ｺﾞｼｯｸM-PRO" panose="020F0600000000000000" pitchFamily="50" charset="-128"/>
              </a:rPr>
              <a:t>認知症の人を疎んじたり、拘束するなど、不当な扱いをしてきた。</a:t>
            </a:r>
            <a:r>
              <a:rPr lang="ja-JP" altLang="en-US" dirty="0">
                <a:solidFill>
                  <a:srgbClr val="FF6699"/>
                </a:solidFill>
                <a:latin typeface="HG丸ｺﾞｼｯｸM-PRO" panose="020F0600000000000000" pitchFamily="50" charset="-128"/>
                <a:ea typeface="HG丸ｺﾞｼｯｸM-PRO" panose="020F0600000000000000" pitchFamily="50" charset="-128"/>
              </a:rPr>
              <a:t/>
            </a:r>
            <a:br>
              <a:rPr lang="ja-JP" altLang="en-US" dirty="0">
                <a:solidFill>
                  <a:srgbClr val="FF6699"/>
                </a:solidFill>
                <a:latin typeface="HG丸ｺﾞｼｯｸM-PRO" panose="020F0600000000000000" pitchFamily="50" charset="-128"/>
                <a:ea typeface="HG丸ｺﾞｼｯｸM-PRO" panose="020F0600000000000000" pitchFamily="50" charset="-128"/>
              </a:rPr>
            </a:br>
            <a:endParaRPr lang="ja-JP" altLang="en-US" dirty="0">
              <a:solidFill>
                <a:srgbClr val="FF6699"/>
              </a:solidFill>
              <a:latin typeface="HG丸ｺﾞｼｯｸM-PRO" panose="020F0600000000000000" pitchFamily="50" charset="-128"/>
              <a:ea typeface="HG丸ｺﾞｼｯｸM-PRO" panose="020F0600000000000000" pitchFamily="50" charset="-128"/>
            </a:endParaRPr>
          </a:p>
          <a:p>
            <a:pPr marL="0" indent="0">
              <a:buNone/>
              <a:defRPr/>
            </a:pPr>
            <a:r>
              <a:rPr lang="ja-JP" altLang="ja-JP" dirty="0">
                <a:solidFill>
                  <a:srgbClr val="3399FF"/>
                </a:solidFill>
                <a:latin typeface="HG丸ｺﾞｼｯｸM-PRO" panose="020F0600000000000000" pitchFamily="50" charset="-128"/>
                <a:ea typeface="HG丸ｺﾞｼｯｸM-PRO" panose="020F0600000000000000" pitchFamily="50" charset="-128"/>
              </a:rPr>
              <a:t>今後の認知症施策を進めるに当たっては、常に、</a:t>
            </a:r>
            <a:r>
              <a:rPr lang="ja-JP" altLang="ja-JP" dirty="0">
                <a:solidFill>
                  <a:srgbClr val="FF6699"/>
                </a:solidFill>
                <a:latin typeface="HG丸ｺﾞｼｯｸM-PRO" panose="020F0600000000000000" pitchFamily="50" charset="-128"/>
                <a:ea typeface="HG丸ｺﾞｼｯｸM-PRO" panose="020F0600000000000000" pitchFamily="50" charset="-128"/>
              </a:rPr>
              <a:t>これまで認知症の人々が置かれてきた歴史を振り返り、</a:t>
            </a:r>
            <a:r>
              <a:rPr lang="ja-JP" altLang="en-US" dirty="0">
                <a:solidFill>
                  <a:srgbClr val="3399FF"/>
                </a:solidFill>
                <a:latin typeface="HG丸ｺﾞｼｯｸM-PRO" panose="020F0600000000000000" pitchFamily="50" charset="-128"/>
                <a:ea typeface="HG丸ｺﾞｼｯｸM-PRO" panose="020F0600000000000000" pitchFamily="50" charset="-128"/>
              </a:rPr>
              <a:t/>
            </a:r>
            <a:br>
              <a:rPr lang="ja-JP" altLang="en-US" dirty="0">
                <a:solidFill>
                  <a:srgbClr val="3399FF"/>
                </a:solidFill>
                <a:latin typeface="HG丸ｺﾞｼｯｸM-PRO" panose="020F0600000000000000" pitchFamily="50" charset="-128"/>
                <a:ea typeface="HG丸ｺﾞｼｯｸM-PRO" panose="020F0600000000000000" pitchFamily="50" charset="-128"/>
              </a:rPr>
            </a:br>
            <a:r>
              <a:rPr lang="ja-JP" altLang="ja-JP" dirty="0">
                <a:solidFill>
                  <a:srgbClr val="3399FF"/>
                </a:solidFill>
                <a:latin typeface="HG丸ｺﾞｼｯｸM-PRO" panose="020F0600000000000000" pitchFamily="50" charset="-128"/>
                <a:ea typeface="HG丸ｺﾞｼｯｸM-PRO" panose="020F0600000000000000" pitchFamily="50" charset="-128"/>
              </a:rPr>
              <a:t>認知症を正しく理解し、よりよいケアと医療が提供できるように努めなければならない。</a:t>
            </a:r>
            <a:endParaRPr lang="ja-JP" altLang="en-US" dirty="0">
              <a:solidFill>
                <a:srgbClr val="FF0066"/>
              </a:solidFill>
              <a:latin typeface="HG創英丸ﾎﾟｯﾌﾟ体" panose="040F0809000000000000" pitchFamily="49" charset="-128"/>
              <a:ea typeface="HG創英丸ﾎﾟｯﾌﾟ体" panose="040F0809000000000000" pitchFamily="49" charset="-128"/>
            </a:endParaRPr>
          </a:p>
        </p:txBody>
      </p:sp>
      <p:pic>
        <p:nvPicPr>
          <p:cNvPr id="32772" name="Picture 2" descr="写真④">
            <a:extLst>
              <a:ext uri="{FF2B5EF4-FFF2-40B4-BE49-F238E27FC236}">
                <a16:creationId xmlns="" xmlns:a16="http://schemas.microsoft.com/office/drawing/2014/main" id="{C0073533-6F23-8BC7-D30A-14922F0A1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754" t="4071" r="25740" b="58121"/>
          <a:stretch>
            <a:fillRect/>
          </a:stretch>
        </p:blipFill>
        <p:spPr bwMode="auto">
          <a:xfrm>
            <a:off x="7131032" y="103368"/>
            <a:ext cx="1541139" cy="200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テキスト ボックス 1">
            <a:extLst>
              <a:ext uri="{FF2B5EF4-FFF2-40B4-BE49-F238E27FC236}">
                <a16:creationId xmlns="" xmlns:a16="http://schemas.microsoft.com/office/drawing/2014/main" id="{09645786-F000-CABA-92F2-0F3D72F00240}"/>
              </a:ext>
            </a:extLst>
          </p:cNvPr>
          <p:cNvSpPr txBox="1">
            <a:spLocks noChangeArrowheads="1"/>
          </p:cNvSpPr>
          <p:nvPr/>
        </p:nvSpPr>
        <p:spPr bwMode="auto">
          <a:xfrm>
            <a:off x="1271588" y="944166"/>
            <a:ext cx="557569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500">
                <a:solidFill>
                  <a:srgbClr val="FF0066"/>
                </a:solidFill>
              </a:rPr>
              <a:t>いま、内閣官房全世代型社会保障構築本部事務局総括事務局長　　　　</a:t>
            </a:r>
            <a:r>
              <a:rPr lang="ja-JP" altLang="en-US" sz="1500">
                <a:solidFill>
                  <a:srgbClr val="FF0066"/>
                </a:solidFill>
                <a:latin typeface="HG創英丸ﾎﾟｯﾌﾟ体" panose="040F0809000000000000" pitchFamily="49" charset="-128"/>
                <a:ea typeface="HG創英丸ﾎﾟｯﾌﾟ体" panose="040F0809000000000000" pitchFamily="49" charset="-128"/>
              </a:rPr>
              <a:t>　　</a:t>
            </a:r>
            <a:endParaRPr lang="ja-JP" altLang="en-US" sz="1500">
              <a:solidFill>
                <a:srgbClr val="FF0066"/>
              </a:solidFill>
            </a:endParaRPr>
          </a:p>
        </p:txBody>
      </p:sp>
      <p:sp>
        <p:nvSpPr>
          <p:cNvPr id="7" name="テキスト ボックス 6">
            <a:extLst>
              <a:ext uri="{FF2B5EF4-FFF2-40B4-BE49-F238E27FC236}">
                <a16:creationId xmlns="" xmlns:a16="http://schemas.microsoft.com/office/drawing/2014/main" id="{70DAFB7D-1EE8-DDF3-7A5F-63259B1992CE}"/>
              </a:ext>
            </a:extLst>
          </p:cNvPr>
          <p:cNvSpPr txBox="1">
            <a:spLocks noChangeArrowheads="1"/>
          </p:cNvSpPr>
          <p:nvPr/>
        </p:nvSpPr>
        <p:spPr bwMode="auto">
          <a:xfrm>
            <a:off x="953690" y="4401741"/>
            <a:ext cx="6968729"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solidFill>
                  <a:srgbClr val="FF0000"/>
                </a:solidFill>
                <a:latin typeface="HG丸ｺﾞｼｯｸM-PRO" panose="020F0600000000000000" pitchFamily="50" charset="-128"/>
                <a:ea typeface="HG丸ｺﾞｼｯｸM-PRO" panose="020F0600000000000000" pitchFamily="50" charset="-128"/>
              </a:rPr>
              <a:t>  </a:t>
            </a:r>
            <a:r>
              <a:rPr lang="ja-JP" altLang="en-US" sz="2025" b="1">
                <a:solidFill>
                  <a:srgbClr val="009999"/>
                </a:solidFill>
                <a:latin typeface="HG丸ｺﾞｼｯｸM-PRO" panose="020F0600000000000000" pitchFamily="50" charset="-128"/>
                <a:ea typeface="HG丸ｺﾞｼｯｸM-PRO" panose="020F0600000000000000" pitchFamily="50" charset="-128"/>
              </a:rPr>
              <a:t> 　　　　　２０１２　</a:t>
            </a:r>
            <a:r>
              <a:rPr lang="ja-JP" altLang="en-US" sz="2025" b="1">
                <a:solidFill>
                  <a:srgbClr val="FF0066"/>
                </a:solidFill>
                <a:latin typeface="HG丸ｺﾞｼｯｸM-PRO" panose="020F0600000000000000" pitchFamily="50" charset="-128"/>
                <a:ea typeface="HG丸ｺﾞｼｯｸM-PRO" panose="020F0600000000000000" pitchFamily="50" charset="-128"/>
              </a:rPr>
              <a:t>認知症観の転換</a:t>
            </a:r>
            <a:endParaRPr lang="ja-JP" altLang="en-US" sz="1125" b="1">
              <a:solidFill>
                <a:srgbClr val="FF0066"/>
              </a:solidFill>
            </a:endParaRPr>
          </a:p>
        </p:txBody>
      </p:sp>
      <p:sp>
        <p:nvSpPr>
          <p:cNvPr id="32775" name="テキスト ボックス 1">
            <a:extLst>
              <a:ext uri="{FF2B5EF4-FFF2-40B4-BE49-F238E27FC236}">
                <a16:creationId xmlns="" xmlns:a16="http://schemas.microsoft.com/office/drawing/2014/main" id="{45BF6A27-6180-D9DF-AFAC-127ED0C2F7CC}"/>
              </a:ext>
            </a:extLst>
          </p:cNvPr>
          <p:cNvSpPr txBox="1">
            <a:spLocks noChangeArrowheads="1"/>
          </p:cNvSpPr>
          <p:nvPr/>
        </p:nvSpPr>
        <p:spPr bwMode="auto">
          <a:xfrm>
            <a:off x="1607344" y="172641"/>
            <a:ext cx="4641056" cy="108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solidFill>
                  <a:srgbClr val="FF0066"/>
                </a:solidFill>
              </a:rPr>
              <a:t>            日本で</a:t>
            </a:r>
            <a:r>
              <a:rPr lang="en-US" altLang="ja-JP" sz="1800" dirty="0">
                <a:solidFill>
                  <a:srgbClr val="FF0066"/>
                </a:solidFill>
              </a:rPr>
              <a:t>2012</a:t>
            </a:r>
            <a:r>
              <a:rPr lang="ja-JP" altLang="en-US" sz="1800" dirty="0">
                <a:solidFill>
                  <a:srgbClr val="FF0066"/>
                </a:solidFill>
              </a:rPr>
              <a:t>年に。。。</a:t>
            </a:r>
            <a:br>
              <a:rPr lang="ja-JP" altLang="en-US" sz="1800" dirty="0">
                <a:solidFill>
                  <a:srgbClr val="FF0066"/>
                </a:solidFill>
              </a:rPr>
            </a:br>
            <a:endParaRPr lang="ja-JP" altLang="en-US" sz="1800" dirty="0">
              <a:solidFill>
                <a:srgbClr val="FF0066"/>
              </a:solidFill>
            </a:endParaRPr>
          </a:p>
          <a:p>
            <a:pPr>
              <a:spcBef>
                <a:spcPct val="0"/>
              </a:spcBef>
              <a:buFontTx/>
              <a:buNone/>
            </a:pPr>
            <a:r>
              <a:rPr lang="ja-JP" altLang="en-US" sz="1500" dirty="0">
                <a:solidFill>
                  <a:srgbClr val="FF0066"/>
                </a:solidFill>
              </a:rPr>
              <a:t>山崎史郎社会・援護局長（当時</a:t>
            </a:r>
            <a:r>
              <a:rPr lang="ja-JP" altLang="en-US" sz="1500" dirty="0">
                <a:solidFill>
                  <a:srgbClr val="FF0066"/>
                </a:solidFill>
                <a:latin typeface="HG創英丸ﾎﾟｯﾌﾟ体" panose="040F0809000000000000" pitchFamily="49" charset="-128"/>
                <a:ea typeface="HG創英丸ﾎﾟｯﾌﾟ体" panose="040F0809000000000000" pitchFamily="49" charset="-128"/>
              </a:rPr>
              <a:t>）</a:t>
            </a:r>
          </a:p>
          <a:p>
            <a:pPr>
              <a:spcBef>
                <a:spcPct val="0"/>
              </a:spcBef>
              <a:buFontTx/>
              <a:buNone/>
            </a:pPr>
            <a:endParaRPr lang="ja-JP" altLang="en-US" sz="135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タイトル 1">
            <a:extLst>
              <a:ext uri="{FF2B5EF4-FFF2-40B4-BE49-F238E27FC236}">
                <a16:creationId xmlns="" xmlns:a16="http://schemas.microsoft.com/office/drawing/2014/main" id="{0BE1A407-0479-EF30-7652-D2666EAF9E26}"/>
              </a:ext>
            </a:extLst>
          </p:cNvPr>
          <p:cNvSpPr>
            <a:spLocks noGrp="1" noChangeArrowheads="1"/>
          </p:cNvSpPr>
          <p:nvPr>
            <p:ph type="title" idx="4294967295"/>
          </p:nvPr>
        </p:nvSpPr>
        <p:spPr>
          <a:xfrm>
            <a:off x="2257425" y="294085"/>
            <a:ext cx="4629150" cy="438150"/>
          </a:xfrm>
        </p:spPr>
        <p:txBody>
          <a:bodyPr>
            <a:normAutofit fontScale="90000"/>
          </a:bodyPr>
          <a:lstStyle/>
          <a:p>
            <a:pPr eaLnBrk="1" hangingPunct="1"/>
            <a:r>
              <a:rPr lang="ja-JP" altLang="en-US">
                <a:solidFill>
                  <a:srgbClr val="FF6699"/>
                </a:solidFill>
                <a:latin typeface="HG丸ｺﾞｼｯｸM-PRO" panose="020F0600000000000000" pitchFamily="50" charset="-128"/>
                <a:ea typeface="HG丸ｺﾞｼｯｸM-PRO" panose="020F0600000000000000" pitchFamily="50" charset="-128"/>
              </a:rPr>
              <a:t>今後の目標</a:t>
            </a:r>
          </a:p>
        </p:txBody>
      </p:sp>
      <p:sp>
        <p:nvSpPr>
          <p:cNvPr id="33795" name="コンテンツ プレースホルダー 2">
            <a:extLst>
              <a:ext uri="{FF2B5EF4-FFF2-40B4-BE49-F238E27FC236}">
                <a16:creationId xmlns="" xmlns:a16="http://schemas.microsoft.com/office/drawing/2014/main" id="{7B50E8C1-3085-0CF1-76C1-60451064453B}"/>
              </a:ext>
            </a:extLst>
          </p:cNvPr>
          <p:cNvSpPr>
            <a:spLocks noGrp="1"/>
          </p:cNvSpPr>
          <p:nvPr>
            <p:ph idx="4294967295"/>
          </p:nvPr>
        </p:nvSpPr>
        <p:spPr>
          <a:xfrm>
            <a:off x="1385888" y="991791"/>
            <a:ext cx="6480572" cy="1958578"/>
          </a:xfrm>
          <a:ln>
            <a:solidFill>
              <a:srgbClr val="3399FF"/>
            </a:solidFill>
            <a:miter lim="800000"/>
            <a:headEnd/>
            <a:tailEnd/>
          </a:ln>
        </p:spPr>
        <p:txBody>
          <a:bodyPr/>
          <a:lstStyle/>
          <a:p>
            <a:pPr marL="0" indent="0">
              <a:buNone/>
            </a:pPr>
            <a:r>
              <a:rPr lang="ja-JP" altLang="ja-JP" sz="2250">
                <a:solidFill>
                  <a:srgbClr val="3399FF"/>
                </a:solidFill>
                <a:latin typeface="HG丸ｺﾞｼｯｸM-PRO" panose="020F0600000000000000" pitchFamily="50" charset="-128"/>
                <a:ea typeface="HG丸ｺﾞｼｯｸM-PRO" panose="020F0600000000000000" pitchFamily="50" charset="-128"/>
              </a:rPr>
              <a:t>このプロジェクトは、「認知症の人は、</a:t>
            </a:r>
            <a:r>
              <a:rPr lang="ja-JP" altLang="ja-JP" sz="2250">
                <a:solidFill>
                  <a:srgbClr val="7030A0"/>
                </a:solidFill>
                <a:latin typeface="HG丸ｺﾞｼｯｸM-PRO" panose="020F0600000000000000" pitchFamily="50" charset="-128"/>
                <a:ea typeface="HG丸ｺﾞｼｯｸM-PRO" panose="020F0600000000000000" pitchFamily="50" charset="-128"/>
              </a:rPr>
              <a:t>精神科病院や施設を利用せざるを得ない」</a:t>
            </a:r>
            <a:r>
              <a:rPr lang="ja-JP" altLang="ja-JP" sz="2250">
                <a:solidFill>
                  <a:srgbClr val="FF0066"/>
                </a:solidFill>
                <a:latin typeface="HG丸ｺﾞｼｯｸM-PRO" panose="020F0600000000000000" pitchFamily="50" charset="-128"/>
                <a:ea typeface="HG丸ｺﾞｼｯｸM-PRO" panose="020F0600000000000000" pitchFamily="50" charset="-128"/>
              </a:rPr>
              <a:t>という考え方を改め、</a:t>
            </a:r>
            <a:r>
              <a:rPr lang="ja-JP" altLang="ja-JP" sz="2250">
                <a:solidFill>
                  <a:srgbClr val="3399FF"/>
                </a:solidFill>
                <a:latin typeface="HG丸ｺﾞｼｯｸM-PRO" panose="020F0600000000000000" pitchFamily="50" charset="-128"/>
                <a:ea typeface="HG丸ｺﾞｼｯｸM-PRO" panose="020F0600000000000000" pitchFamily="50" charset="-128"/>
              </a:rPr>
              <a:t>「認知症になっても本人の意思が尊重され</a:t>
            </a:r>
            <a:r>
              <a:rPr lang="ja-JP" altLang="ja-JP" sz="2250">
                <a:solidFill>
                  <a:srgbClr val="FF3399"/>
                </a:solidFill>
                <a:latin typeface="HG丸ｺﾞｼｯｸM-PRO" panose="020F0600000000000000" pitchFamily="50" charset="-128"/>
                <a:ea typeface="HG丸ｺﾞｼｯｸM-PRO" panose="020F0600000000000000" pitchFamily="50" charset="-128"/>
              </a:rPr>
              <a:t>できる限り住み慣れた地域</a:t>
            </a:r>
            <a:r>
              <a:rPr lang="ja-JP" altLang="ja-JP" sz="2250">
                <a:solidFill>
                  <a:srgbClr val="3399FF"/>
                </a:solidFill>
                <a:latin typeface="HG丸ｺﾞｼｯｸM-PRO" panose="020F0600000000000000" pitchFamily="50" charset="-128"/>
                <a:ea typeface="HG丸ｺﾞｼｯｸM-PRO" panose="020F0600000000000000" pitchFamily="50" charset="-128"/>
              </a:rPr>
              <a:t>のよい環境で暮らし続けることができる社会」の実現を目指している</a:t>
            </a:r>
            <a:endParaRPr lang="ja-JP" altLang="en-US" sz="2250">
              <a:solidFill>
                <a:srgbClr val="3399FF"/>
              </a:solidFill>
              <a:latin typeface="HG丸ｺﾞｼｯｸM-PRO" panose="020F0600000000000000" pitchFamily="50" charset="-128"/>
              <a:ea typeface="HG丸ｺﾞｼｯｸM-PRO" panose="020F0600000000000000" pitchFamily="50" charset="-128"/>
            </a:endParaRPr>
          </a:p>
          <a:p>
            <a:pPr marL="0" indent="0">
              <a:buNone/>
            </a:pPr>
            <a:endParaRPr lang="ja-JP" altLang="en-US" sz="2250">
              <a:solidFill>
                <a:schemeClr val="bg1"/>
              </a:solidFill>
              <a:latin typeface="HG丸ｺﾞｼｯｸM-PRO" panose="020F0600000000000000" pitchFamily="50" charset="-128"/>
              <a:ea typeface="HG丸ｺﾞｼｯｸM-PRO" panose="020F0600000000000000" pitchFamily="50" charset="-128"/>
            </a:endParaRPr>
          </a:p>
        </p:txBody>
      </p:sp>
      <p:sp>
        <p:nvSpPr>
          <p:cNvPr id="2" name="テキスト ボックス 1">
            <a:extLst>
              <a:ext uri="{FF2B5EF4-FFF2-40B4-BE49-F238E27FC236}">
                <a16:creationId xmlns="" xmlns:a16="http://schemas.microsoft.com/office/drawing/2014/main" id="{88D9A6CF-485F-7ABF-8913-BB8F1B2FD484}"/>
              </a:ext>
            </a:extLst>
          </p:cNvPr>
          <p:cNvSpPr txBox="1">
            <a:spLocks noChangeArrowheads="1"/>
          </p:cNvSpPr>
          <p:nvPr/>
        </p:nvSpPr>
        <p:spPr bwMode="auto">
          <a:xfrm>
            <a:off x="1202531" y="3040856"/>
            <a:ext cx="760657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700" b="1">
                <a:solidFill>
                  <a:srgbClr val="FF0000"/>
                </a:solidFill>
                <a:latin typeface="HG丸ｺﾞｼｯｸM-PRO" panose="020F0600000000000000" pitchFamily="50" charset="-128"/>
                <a:ea typeface="HG丸ｺﾞｼｯｸM-PRO" panose="020F0600000000000000" pitchFamily="50" charset="-128"/>
              </a:rPr>
              <a:t>⇒オレンジプラン　２０１２　</a:t>
            </a:r>
          </a:p>
          <a:p>
            <a:pPr eaLnBrk="1" hangingPunct="1">
              <a:spcBef>
                <a:spcPct val="0"/>
              </a:spcBef>
              <a:buFontTx/>
              <a:buNone/>
            </a:pPr>
            <a:r>
              <a:rPr lang="ja-JP" altLang="en-US" sz="2100" b="1">
                <a:solidFill>
                  <a:srgbClr val="9933FF"/>
                </a:solidFill>
                <a:latin typeface="HG丸ｺﾞｼｯｸM-PRO" panose="020F0600000000000000" pitchFamily="50" charset="-128"/>
                <a:ea typeface="HG丸ｺﾞｼｯｸM-PRO" panose="020F0600000000000000" pitchFamily="50" charset="-128"/>
              </a:rPr>
              <a:t>          世田谷区認知症施策評価委員会の</a:t>
            </a:r>
            <a:br>
              <a:rPr lang="ja-JP" altLang="en-US" sz="2100" b="1">
                <a:solidFill>
                  <a:srgbClr val="9933FF"/>
                </a:solidFill>
                <a:latin typeface="HG丸ｺﾞｼｯｸM-PRO" panose="020F0600000000000000" pitchFamily="50" charset="-128"/>
                <a:ea typeface="HG丸ｺﾞｼｯｸM-PRO" panose="020F0600000000000000" pitchFamily="50" charset="-128"/>
              </a:rPr>
            </a:br>
            <a:r>
              <a:rPr lang="ja-JP" altLang="en-US" sz="2100" b="1">
                <a:solidFill>
                  <a:srgbClr val="9933FF"/>
                </a:solidFill>
                <a:latin typeface="HG丸ｺﾞｼｯｸM-PRO" panose="020F0600000000000000" pitchFamily="50" charset="-128"/>
                <a:ea typeface="HG丸ｺﾞｼｯｸM-PRO" panose="020F0600000000000000" pitchFamily="50" charset="-128"/>
              </a:rPr>
              <a:t>         委員３人がアドバイザーでした</a:t>
            </a:r>
            <a:r>
              <a:rPr lang="ja-JP" altLang="en-US" sz="2100" b="1">
                <a:solidFill>
                  <a:srgbClr val="FF0000"/>
                </a:solidFill>
                <a:latin typeface="HG丸ｺﾞｼｯｸM-PRO" panose="020F0600000000000000" pitchFamily="50" charset="-128"/>
                <a:ea typeface="HG丸ｺﾞｼｯｸM-PRO" panose="020F0600000000000000" pitchFamily="50" charset="-128"/>
              </a:rPr>
              <a:t>　</a:t>
            </a:r>
            <a:r>
              <a:rPr lang="ja-JP" altLang="en-US" sz="2700" b="1">
                <a:solidFill>
                  <a:srgbClr val="FF0000"/>
                </a:solidFill>
                <a:latin typeface="HG丸ｺﾞｼｯｸM-PRO" panose="020F0600000000000000" pitchFamily="50" charset="-128"/>
                <a:ea typeface="HG丸ｺﾞｼｯｸM-PRO" panose="020F0600000000000000" pitchFamily="50" charset="-128"/>
              </a:rPr>
              <a:t/>
            </a:r>
            <a:br>
              <a:rPr lang="ja-JP" altLang="en-US" sz="2700" b="1">
                <a:solidFill>
                  <a:srgbClr val="FF0000"/>
                </a:solidFill>
                <a:latin typeface="HG丸ｺﾞｼｯｸM-PRO" panose="020F0600000000000000" pitchFamily="50" charset="-128"/>
                <a:ea typeface="HG丸ｺﾞｼｯｸM-PRO" panose="020F0600000000000000" pitchFamily="50" charset="-128"/>
              </a:rPr>
            </a:br>
            <a:r>
              <a:rPr lang="ja-JP" altLang="en-US" sz="2700" b="1">
                <a:solidFill>
                  <a:srgbClr val="FF0000"/>
                </a:solidFill>
                <a:latin typeface="HG丸ｺﾞｼｯｸM-PRO" panose="020F0600000000000000" pitchFamily="50" charset="-128"/>
                <a:ea typeface="HG丸ｺﾞｼｯｸM-PRO" panose="020F0600000000000000" pitchFamily="50" charset="-128"/>
              </a:rPr>
              <a:t>　　　ところが、 ２０１５　政権交代で。。　</a:t>
            </a:r>
            <a:endParaRPr lang="ja-JP" altLang="en-US" sz="27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a:extLst>
              <a:ext uri="{FF2B5EF4-FFF2-40B4-BE49-F238E27FC236}">
                <a16:creationId xmlns="" xmlns:a16="http://schemas.microsoft.com/office/drawing/2014/main" id="{82179E50-9202-F861-C14B-58DD25EF965D}"/>
              </a:ext>
            </a:extLst>
          </p:cNvPr>
          <p:cNvSpPr>
            <a:spLocks noGrp="1" noChangeArrowheads="1"/>
          </p:cNvSpPr>
          <p:nvPr>
            <p:ph type="title"/>
          </p:nvPr>
        </p:nvSpPr>
        <p:spPr/>
        <p:txBody>
          <a:bodyPr/>
          <a:lstStyle/>
          <a:p>
            <a:endParaRPr lang="ja-JP" altLang="en-US"/>
          </a:p>
        </p:txBody>
      </p:sp>
      <p:sp>
        <p:nvSpPr>
          <p:cNvPr id="36867" name="コンテンツ プレースホルダー 2">
            <a:extLst>
              <a:ext uri="{FF2B5EF4-FFF2-40B4-BE49-F238E27FC236}">
                <a16:creationId xmlns="" xmlns:a16="http://schemas.microsoft.com/office/drawing/2014/main" id="{0BAD19C9-728B-98C8-7CCE-6F3D02763825}"/>
              </a:ext>
            </a:extLst>
          </p:cNvPr>
          <p:cNvSpPr>
            <a:spLocks noGrp="1" noChangeArrowheads="1"/>
          </p:cNvSpPr>
          <p:nvPr>
            <p:ph idx="1"/>
          </p:nvPr>
        </p:nvSpPr>
        <p:spPr>
          <a:xfrm>
            <a:off x="251520" y="318989"/>
            <a:ext cx="5876925" cy="4731544"/>
          </a:xfrm>
          <a:ln w="28575">
            <a:solidFill>
              <a:srgbClr val="00B050"/>
            </a:solidFill>
          </a:ln>
        </p:spPr>
        <p:txBody>
          <a:bodyPr>
            <a:normAutofit fontScale="92500" lnSpcReduction="20000"/>
          </a:bodyPr>
          <a:lstStyle/>
          <a:p>
            <a:pPr marL="0" indent="0">
              <a:buNone/>
              <a:defRPr/>
            </a:pPr>
            <a:r>
              <a:rPr lang="ja-JP" altLang="en-US" sz="1463" b="1" dirty="0">
                <a:solidFill>
                  <a:srgbClr val="7030A0"/>
                </a:solidFill>
              </a:rPr>
              <a:t>     </a:t>
            </a:r>
            <a:r>
              <a:rPr lang="ja-JP" altLang="en-US" sz="1463" b="1" dirty="0">
                <a:solidFill>
                  <a:srgbClr val="00B050"/>
                </a:solidFill>
              </a:rPr>
              <a:t/>
            </a:r>
            <a:br>
              <a:rPr lang="ja-JP" altLang="en-US" sz="1463" b="1" dirty="0">
                <a:solidFill>
                  <a:srgbClr val="00B050"/>
                </a:solidFill>
              </a:rPr>
            </a:br>
            <a:r>
              <a:rPr lang="ja-JP" altLang="en-US" sz="1800" b="1" dirty="0">
                <a:solidFill>
                  <a:srgbClr val="00B050"/>
                </a:solidFill>
              </a:rPr>
              <a:t>▷</a:t>
            </a:r>
            <a:r>
              <a:rPr lang="ja-JP" altLang="en-US" sz="1800" b="1" dirty="0">
                <a:solidFill>
                  <a:srgbClr val="FF0000"/>
                </a:solidFill>
              </a:rPr>
              <a:t>毒入り</a:t>
            </a:r>
            <a:r>
              <a:rPr lang="ja-JP" altLang="en-US" sz="1800" b="1" dirty="0">
                <a:solidFill>
                  <a:srgbClr val="00B050"/>
                </a:solidFill>
              </a:rPr>
              <a:t>「新オレンジプラン」　</a:t>
            </a:r>
            <a:r>
              <a:rPr lang="en-US" altLang="ja-JP" sz="1800" b="1" dirty="0">
                <a:solidFill>
                  <a:srgbClr val="00B050"/>
                </a:solidFill>
              </a:rPr>
              <a:t>2015</a:t>
            </a:r>
            <a:endParaRPr lang="ja-JP" altLang="en-US" sz="1800" b="1" dirty="0">
              <a:solidFill>
                <a:srgbClr val="00B050"/>
              </a:solidFill>
            </a:endParaRPr>
          </a:p>
          <a:p>
            <a:pPr marL="0" indent="0">
              <a:buNone/>
              <a:defRPr/>
            </a:pPr>
            <a:r>
              <a:rPr lang="ja-JP" altLang="en-US" sz="1463" dirty="0">
                <a:solidFill>
                  <a:srgbClr val="00B050"/>
                </a:solidFill>
              </a:rPr>
              <a:t>　　　</a:t>
            </a:r>
            <a:r>
              <a:rPr lang="ja-JP" altLang="en-US" sz="1463" b="1" dirty="0">
                <a:solidFill>
                  <a:srgbClr val="3399FF"/>
                </a:solidFill>
              </a:rPr>
              <a:t>厚生労働省の原案は</a:t>
            </a:r>
            <a:r>
              <a:rPr lang="ja-JP" altLang="en-US" sz="1463" b="1" dirty="0">
                <a:solidFill>
                  <a:srgbClr val="FF3399"/>
                </a:solidFill>
              </a:rPr>
              <a:t>「本人の発言を重視」⇒</a:t>
            </a:r>
            <a:br>
              <a:rPr lang="ja-JP" altLang="en-US" sz="1463" b="1" dirty="0">
                <a:solidFill>
                  <a:srgbClr val="FF3399"/>
                </a:solidFill>
              </a:rPr>
            </a:br>
            <a:r>
              <a:rPr lang="ja-JP" altLang="en-US" sz="1463" b="1" dirty="0">
                <a:solidFill>
                  <a:srgbClr val="FF3399"/>
                </a:solidFill>
              </a:rPr>
              <a:t>    　　　   ところが、精神病院経営者の妹の議員が</a:t>
            </a:r>
            <a:br>
              <a:rPr lang="ja-JP" altLang="en-US" sz="1463" b="1" dirty="0">
                <a:solidFill>
                  <a:srgbClr val="FF3399"/>
                </a:solidFill>
              </a:rPr>
            </a:br>
            <a:r>
              <a:rPr lang="ja-JP" altLang="en-US" sz="1463" b="1" dirty="0">
                <a:solidFill>
                  <a:srgbClr val="FF3399"/>
                </a:solidFill>
              </a:rPr>
              <a:t>　　　　　　　　</a:t>
            </a:r>
            <a:r>
              <a:rPr lang="ja-JP" altLang="en-US" sz="2100" b="1" dirty="0">
                <a:solidFill>
                  <a:srgbClr val="FF3399"/>
                </a:solidFill>
              </a:rPr>
              <a:t>　</a:t>
            </a:r>
            <a:r>
              <a:rPr lang="ja-JP" altLang="en-US" sz="2100" b="1" dirty="0">
                <a:solidFill>
                  <a:srgbClr val="7030A0"/>
                </a:solidFill>
              </a:rPr>
              <a:t>「精神科病院が司令塔」と加筆 </a:t>
            </a:r>
            <a:r>
              <a:rPr lang="ja-JP" altLang="en-US" sz="2100" dirty="0">
                <a:solidFill>
                  <a:srgbClr val="FF3399"/>
                </a:solidFill>
              </a:rPr>
              <a:t>　</a:t>
            </a:r>
            <a:r>
              <a:rPr lang="ja-JP" altLang="en-US" sz="1463" dirty="0">
                <a:solidFill>
                  <a:srgbClr val="FF3399"/>
                </a:solidFill>
              </a:rPr>
              <a:t>　</a:t>
            </a:r>
            <a:br>
              <a:rPr lang="ja-JP" altLang="en-US" sz="1463" dirty="0">
                <a:solidFill>
                  <a:srgbClr val="FF3399"/>
                </a:solidFill>
              </a:rPr>
            </a:br>
            <a:r>
              <a:rPr lang="ja-JP" altLang="en-US" sz="1463" dirty="0">
                <a:solidFill>
                  <a:srgbClr val="FF3399"/>
                </a:solidFill>
              </a:rPr>
              <a:t>        　　</a:t>
            </a:r>
            <a:r>
              <a:rPr lang="ja-JP" altLang="en-US" sz="1463" b="1" dirty="0">
                <a:solidFill>
                  <a:srgbClr val="3399FF"/>
                </a:solidFill>
              </a:rPr>
              <a:t>証拠の</a:t>
            </a:r>
            <a:r>
              <a:rPr lang="ja-JP" altLang="en-US" sz="1950" b="1" dirty="0">
                <a:solidFill>
                  <a:srgbClr val="FF3399"/>
                </a:solidFill>
              </a:rPr>
              <a:t>「見え消し版」</a:t>
            </a:r>
            <a:r>
              <a:rPr lang="ja-JP" altLang="en-US" sz="1463" b="1" dirty="0">
                <a:solidFill>
                  <a:srgbClr val="FF3399"/>
                </a:solidFill>
              </a:rPr>
              <a:t>を入手した共同通信 ⇒信濃毎日に掲載　　　　　　　　　　　　</a:t>
            </a:r>
          </a:p>
          <a:p>
            <a:pPr marL="0" indent="0">
              <a:buNone/>
              <a:defRPr/>
            </a:pPr>
            <a:r>
              <a:rPr lang="ja-JP" altLang="en-US" sz="1463" b="1" dirty="0">
                <a:solidFill>
                  <a:srgbClr val="FF3399"/>
                </a:solidFill>
              </a:rPr>
              <a:t> </a:t>
            </a:r>
          </a:p>
          <a:p>
            <a:pPr marL="0" indent="0">
              <a:buNone/>
              <a:defRPr/>
            </a:pPr>
            <a:r>
              <a:rPr lang="ja-JP" altLang="en-US" sz="1463" b="1" dirty="0">
                <a:solidFill>
                  <a:srgbClr val="7030A0"/>
                </a:solidFill>
              </a:rPr>
              <a:t>古い認知症観に引き止めよう</a:t>
            </a:r>
            <a:r>
              <a:rPr lang="ja-JP" altLang="en-US" sz="1463" dirty="0">
                <a:solidFill>
                  <a:srgbClr val="7030A0"/>
                </a:solidFill>
              </a:rPr>
              <a:t>とする</a:t>
            </a:r>
            <a:br>
              <a:rPr lang="ja-JP" altLang="en-US" sz="1463" dirty="0">
                <a:solidFill>
                  <a:srgbClr val="7030A0"/>
                </a:solidFill>
              </a:rPr>
            </a:br>
            <a:r>
              <a:rPr lang="ja-JP" altLang="en-US" sz="1463" dirty="0">
                <a:solidFill>
                  <a:srgbClr val="7030A0"/>
                </a:solidFill>
              </a:rPr>
              <a:t>さらに</a:t>
            </a:r>
            <a:r>
              <a:rPr lang="en-US" altLang="ja-JP" sz="1463" dirty="0">
                <a:solidFill>
                  <a:srgbClr val="7030A0"/>
                </a:solidFill>
              </a:rPr>
              <a:t>2</a:t>
            </a:r>
            <a:r>
              <a:rPr lang="ja-JP" altLang="en-US" sz="1463" b="1" dirty="0">
                <a:solidFill>
                  <a:srgbClr val="7030A0"/>
                </a:solidFill>
              </a:rPr>
              <a:t>つの困ったこと</a:t>
            </a:r>
            <a:br>
              <a:rPr lang="ja-JP" altLang="en-US" sz="1463" b="1" dirty="0">
                <a:solidFill>
                  <a:srgbClr val="7030A0"/>
                </a:solidFill>
              </a:rPr>
            </a:br>
            <a:r>
              <a:rPr lang="ja-JP" altLang="en-US" sz="1463" b="1" dirty="0">
                <a:solidFill>
                  <a:srgbClr val="00B050"/>
                </a:solidFill>
              </a:rPr>
              <a:t>その１▷</a:t>
            </a:r>
            <a:r>
              <a:rPr lang="ja-JP" altLang="en-US" sz="1463" b="1" dirty="0">
                <a:solidFill>
                  <a:srgbClr val="009999"/>
                </a:solidFill>
              </a:rPr>
              <a:t>日本にしかいない困った福祉・医療のプロ</a:t>
            </a:r>
            <a:r>
              <a:rPr lang="ja-JP" altLang="en-US" sz="1463" dirty="0">
                <a:solidFill>
                  <a:srgbClr val="3399FF"/>
                </a:solidFill>
              </a:rPr>
              <a:t/>
            </a:r>
            <a:br>
              <a:rPr lang="ja-JP" altLang="en-US" sz="1463" dirty="0">
                <a:solidFill>
                  <a:srgbClr val="3399FF"/>
                </a:solidFill>
              </a:rPr>
            </a:br>
            <a:r>
              <a:rPr lang="ja-JP" altLang="en-US" sz="1463" dirty="0">
                <a:solidFill>
                  <a:srgbClr val="3399FF"/>
                </a:solidFill>
              </a:rPr>
              <a:t>　　          「家族に同情して精神病院入院を勧め、</a:t>
            </a:r>
            <a:br>
              <a:rPr lang="ja-JP" altLang="en-US" sz="1463" dirty="0">
                <a:solidFill>
                  <a:srgbClr val="3399FF"/>
                </a:solidFill>
              </a:rPr>
            </a:br>
            <a:r>
              <a:rPr lang="ja-JP" altLang="en-US" sz="1463" dirty="0">
                <a:solidFill>
                  <a:srgbClr val="3399FF"/>
                </a:solidFill>
              </a:rPr>
              <a:t>　           その後を フォローしないケアマネジャーが</a:t>
            </a:r>
            <a:r>
              <a:rPr lang="en-US" altLang="ja-JP" sz="1463" dirty="0">
                <a:solidFill>
                  <a:srgbClr val="3399FF"/>
                </a:solidFill>
              </a:rPr>
              <a:t>10</a:t>
            </a:r>
            <a:r>
              <a:rPr lang="ja-JP" altLang="en-US" sz="1463" dirty="0">
                <a:solidFill>
                  <a:srgbClr val="3399FF"/>
                </a:solidFill>
              </a:rPr>
              <a:t>人中</a:t>
            </a:r>
            <a:r>
              <a:rPr lang="en-US" altLang="ja-JP" sz="1463" dirty="0">
                <a:solidFill>
                  <a:srgbClr val="3399FF"/>
                </a:solidFill>
              </a:rPr>
              <a:t>9</a:t>
            </a:r>
            <a:r>
              <a:rPr lang="ja-JP" altLang="en-US" sz="1463" dirty="0">
                <a:solidFill>
                  <a:srgbClr val="3399FF"/>
                </a:solidFill>
              </a:rPr>
              <a:t>人」</a:t>
            </a:r>
            <a:br>
              <a:rPr lang="ja-JP" altLang="en-US" sz="1463" dirty="0">
                <a:solidFill>
                  <a:srgbClr val="3399FF"/>
                </a:solidFill>
              </a:rPr>
            </a:br>
            <a:r>
              <a:rPr lang="ja-JP" altLang="en-US" sz="1463" dirty="0">
                <a:solidFill>
                  <a:srgbClr val="3399FF"/>
                </a:solidFill>
              </a:rPr>
              <a:t>　　　　　　　国際医療福祉大学大学院の院生・藤村忍さんの修士論文</a:t>
            </a:r>
            <a:br>
              <a:rPr lang="ja-JP" altLang="en-US" sz="1463" dirty="0">
                <a:solidFill>
                  <a:srgbClr val="3399FF"/>
                </a:solidFill>
              </a:rPr>
            </a:br>
            <a:r>
              <a:rPr lang="ja-JP" altLang="en-US" sz="1463" dirty="0">
                <a:solidFill>
                  <a:srgbClr val="3399FF"/>
                </a:solidFill>
              </a:rPr>
              <a:t>　　　           </a:t>
            </a:r>
            <a:br>
              <a:rPr lang="ja-JP" altLang="en-US" sz="1463" dirty="0">
                <a:solidFill>
                  <a:srgbClr val="3399FF"/>
                </a:solidFill>
              </a:rPr>
            </a:br>
            <a:r>
              <a:rPr lang="ja-JP" altLang="en-US" sz="1463" dirty="0">
                <a:solidFill>
                  <a:srgbClr val="3399FF"/>
                </a:solidFill>
              </a:rPr>
              <a:t>　</a:t>
            </a:r>
            <a:r>
              <a:rPr lang="ja-JP" altLang="en-US" sz="1463" b="1" dirty="0">
                <a:solidFill>
                  <a:srgbClr val="FF3399"/>
                </a:solidFill>
              </a:rPr>
              <a:t>素晴らしいケアマネさん</a:t>
            </a:r>
            <a:r>
              <a:rPr lang="ja-JP" altLang="en-US" sz="1463" dirty="0">
                <a:solidFill>
                  <a:srgbClr val="3399FF"/>
                </a:solidFill>
              </a:rPr>
              <a:t>が おられる一方で</a:t>
            </a:r>
          </a:p>
          <a:p>
            <a:pPr marL="0" indent="0">
              <a:buNone/>
              <a:defRPr/>
            </a:pPr>
            <a:endParaRPr lang="ja-JP" altLang="en-US" sz="1463" dirty="0">
              <a:solidFill>
                <a:srgbClr val="3399FF"/>
              </a:solidFill>
            </a:endParaRPr>
          </a:p>
          <a:p>
            <a:pPr marL="0" indent="0">
              <a:buNone/>
              <a:defRPr/>
            </a:pPr>
            <a:r>
              <a:rPr lang="ja-JP" altLang="en-US" sz="1463" b="1" dirty="0">
                <a:solidFill>
                  <a:srgbClr val="00B050"/>
                </a:solidFill>
              </a:rPr>
              <a:t>その２▷</a:t>
            </a:r>
            <a:r>
              <a:rPr lang="ja-JP" altLang="en-US" sz="1463" b="1" dirty="0">
                <a:solidFill>
                  <a:srgbClr val="FF0000"/>
                </a:solidFill>
              </a:rPr>
              <a:t>時代遅れ</a:t>
            </a:r>
            <a:r>
              <a:rPr lang="ja-JP" altLang="en-US" sz="1463" b="1" dirty="0">
                <a:solidFill>
                  <a:srgbClr val="00B050"/>
                </a:solidFill>
              </a:rPr>
              <a:t>のサポーター講座</a:t>
            </a:r>
            <a:r>
              <a:rPr lang="ja-JP" altLang="en-US" sz="1463" dirty="0">
                <a:solidFill>
                  <a:srgbClr val="FF3399"/>
                </a:solidFill>
              </a:rPr>
              <a:t>　　　　　　　　　　　　　　　　　　　</a:t>
            </a:r>
          </a:p>
          <a:p>
            <a:pPr marL="0" indent="0">
              <a:buNone/>
              <a:defRPr/>
            </a:pPr>
            <a:r>
              <a:rPr lang="ja-JP" altLang="en-US" sz="1463" dirty="0">
                <a:solidFill>
                  <a:srgbClr val="FF3399"/>
                </a:solidFill>
              </a:rPr>
              <a:t>　</a:t>
            </a:r>
            <a:r>
              <a:rPr lang="ja-JP" altLang="en-US" sz="1463" dirty="0">
                <a:solidFill>
                  <a:srgbClr val="7030A0"/>
                </a:solidFill>
              </a:rPr>
              <a:t>　「</a:t>
            </a:r>
            <a:r>
              <a:rPr lang="ja-JP" altLang="en-US" sz="1463" b="1" dirty="0">
                <a:solidFill>
                  <a:srgbClr val="7030A0"/>
                </a:solidFill>
              </a:rPr>
              <a:t>認知症とは脳の細胞が死滅し。。。」</a:t>
            </a:r>
          </a:p>
          <a:p>
            <a:pPr marL="0" indent="0">
              <a:buNone/>
              <a:defRPr/>
            </a:pPr>
            <a:r>
              <a:rPr lang="ja-JP" altLang="en-US" sz="1463" b="1" dirty="0">
                <a:solidFill>
                  <a:srgbClr val="7030A0"/>
                </a:solidFill>
              </a:rPr>
              <a:t>　　認知症の人を探して「助けてあげる」</a:t>
            </a:r>
          </a:p>
          <a:p>
            <a:pPr marL="0" indent="0">
              <a:buNone/>
              <a:defRPr/>
            </a:pPr>
            <a:r>
              <a:rPr lang="ja-JP" altLang="en-US" sz="1463" dirty="0">
                <a:solidFill>
                  <a:srgbClr val="FF3399"/>
                </a:solidFill>
              </a:rPr>
              <a:t/>
            </a:r>
            <a:br>
              <a:rPr lang="ja-JP" altLang="en-US" sz="1463" dirty="0">
                <a:solidFill>
                  <a:srgbClr val="FF3399"/>
                </a:solidFill>
              </a:rPr>
            </a:br>
            <a:r>
              <a:rPr lang="ja-JP" altLang="en-US" sz="1463" dirty="0">
                <a:solidFill>
                  <a:srgbClr val="FF3399"/>
                </a:solidFill>
              </a:rPr>
              <a:t>⇒幸い、</a:t>
            </a:r>
            <a:r>
              <a:rPr lang="ja-JP" altLang="en-US" sz="1463" b="1" dirty="0">
                <a:solidFill>
                  <a:srgbClr val="FF3399"/>
                </a:solidFill>
              </a:rPr>
              <a:t>厚労省は</a:t>
            </a:r>
            <a:r>
              <a:rPr lang="en-US" altLang="ja-JP" sz="1463" b="1" dirty="0">
                <a:solidFill>
                  <a:srgbClr val="FF3399"/>
                </a:solidFill>
              </a:rPr>
              <a:t>2022</a:t>
            </a:r>
            <a:r>
              <a:rPr lang="ja-JP" altLang="en-US" sz="1463" b="1" dirty="0">
                <a:solidFill>
                  <a:srgbClr val="FF3399"/>
                </a:solidFill>
              </a:rPr>
              <a:t>年５月３０日改定作業に着手。</a:t>
            </a:r>
            <a:br>
              <a:rPr lang="ja-JP" altLang="en-US" sz="1463" b="1" dirty="0">
                <a:solidFill>
                  <a:srgbClr val="FF3399"/>
                </a:solidFill>
              </a:rPr>
            </a:br>
            <a:r>
              <a:rPr lang="ja-JP" altLang="en-US" sz="1463" dirty="0">
                <a:solidFill>
                  <a:srgbClr val="FF3399"/>
                </a:solidFill>
              </a:rPr>
              <a:t>　　　　　　　　　　　　　　　　　　</a:t>
            </a:r>
            <a:br>
              <a:rPr lang="ja-JP" altLang="en-US" sz="1463" dirty="0">
                <a:solidFill>
                  <a:srgbClr val="FF3399"/>
                </a:solidFill>
              </a:rPr>
            </a:br>
            <a:r>
              <a:rPr lang="ja-JP" altLang="en-US" sz="1463" dirty="0">
                <a:solidFill>
                  <a:srgbClr val="FF3399"/>
                </a:solidFill>
              </a:rPr>
              <a:t>　　　　　　　　　　　　　　　　　　　⇒世田谷区の担当課長が招かれて発言　　　　　　</a:t>
            </a:r>
          </a:p>
          <a:p>
            <a:pPr marL="0" indent="0">
              <a:buNone/>
              <a:defRPr/>
            </a:pPr>
            <a:endParaRPr lang="ja-JP" altLang="en-US" b="1" dirty="0">
              <a:solidFill>
                <a:srgbClr val="00B050"/>
              </a:solidFill>
            </a:endParaRPr>
          </a:p>
        </p:txBody>
      </p:sp>
      <p:sp>
        <p:nvSpPr>
          <p:cNvPr id="81925" name="スライド番号プレースホルダー 3">
            <a:extLst>
              <a:ext uri="{FF2B5EF4-FFF2-40B4-BE49-F238E27FC236}">
                <a16:creationId xmlns="" xmlns:a16="http://schemas.microsoft.com/office/drawing/2014/main" id="{6E9C351A-1F9C-F79C-F742-A0D3B99A1401}"/>
              </a:ext>
            </a:extLst>
          </p:cNvPr>
          <p:cNvSpPr>
            <a:spLocks noGrp="1"/>
          </p:cNvSpPr>
          <p:nvPr>
            <p:ph type="sldNum" sz="quarter" idx="12"/>
          </p:nvPr>
        </p:nvSpPr>
        <p:spPr/>
        <p:txBody>
          <a:bodyPr/>
          <a:lstStyle>
            <a:lvl1pPr>
              <a:spcBef>
                <a:spcPct val="20000"/>
              </a:spcBef>
              <a:buChar char="•"/>
              <a:defRPr kumimoji="1" sz="1800">
                <a:solidFill>
                  <a:schemeClr val="tx1"/>
                </a:solidFill>
                <a:latin typeface="Arial" panose="020B0604020202020204" pitchFamily="34" charset="0"/>
                <a:ea typeface="ＭＳ Ｐゴシック" panose="020B0600070205080204" pitchFamily="50" charset="-128"/>
              </a:defRPr>
            </a:lvl1pPr>
            <a:lvl2pPr marL="417910" indent="-160735">
              <a:spcBef>
                <a:spcPct val="20000"/>
              </a:spcBef>
              <a:buChar char="–"/>
              <a:defRPr kumimoji="1" sz="1575">
                <a:solidFill>
                  <a:schemeClr val="tx1"/>
                </a:solidFill>
                <a:latin typeface="Arial" panose="020B0604020202020204" pitchFamily="34" charset="0"/>
                <a:ea typeface="ＭＳ Ｐゴシック" panose="020B0600070205080204" pitchFamily="50" charset="-128"/>
              </a:defRPr>
            </a:lvl2pPr>
            <a:lvl3pPr marL="642938" indent="-128588">
              <a:spcBef>
                <a:spcPct val="20000"/>
              </a:spcBef>
              <a:buChar char="•"/>
              <a:defRPr kumimoji="1" sz="1350">
                <a:solidFill>
                  <a:schemeClr val="tx1"/>
                </a:solidFill>
                <a:latin typeface="Arial" panose="020B0604020202020204" pitchFamily="34" charset="0"/>
                <a:ea typeface="ＭＳ Ｐゴシック" panose="020B0600070205080204" pitchFamily="50" charset="-128"/>
              </a:defRPr>
            </a:lvl3pPr>
            <a:lvl4pPr marL="900113" indent="-128588">
              <a:spcBef>
                <a:spcPct val="20000"/>
              </a:spcBef>
              <a:buChar char="–"/>
              <a:defRPr kumimoji="1" sz="1125">
                <a:solidFill>
                  <a:schemeClr val="tx1"/>
                </a:solidFill>
                <a:latin typeface="Arial" panose="020B0604020202020204" pitchFamily="34" charset="0"/>
                <a:ea typeface="ＭＳ Ｐゴシック" panose="020B0600070205080204" pitchFamily="50" charset="-128"/>
              </a:defRPr>
            </a:lvl4pPr>
            <a:lvl5pPr marL="1157288" indent="-128588">
              <a:spcBef>
                <a:spcPct val="20000"/>
              </a:spcBef>
              <a:buChar char="»"/>
              <a:defRPr kumimoji="1" sz="1125">
                <a:solidFill>
                  <a:schemeClr val="tx1"/>
                </a:solidFill>
                <a:latin typeface="Arial" panose="020B0604020202020204" pitchFamily="34" charset="0"/>
                <a:ea typeface="ＭＳ Ｐゴシック" panose="020B0600070205080204" pitchFamily="50" charset="-128"/>
              </a:defRPr>
            </a:lvl5pPr>
            <a:lvl6pPr marL="1414463" indent="-128588" eaLnBrk="0" fontAlgn="base" hangingPunct="0">
              <a:spcBef>
                <a:spcPct val="20000"/>
              </a:spcBef>
              <a:spcAft>
                <a:spcPct val="0"/>
              </a:spcAft>
              <a:buChar char="»"/>
              <a:defRPr kumimoji="1" sz="1125">
                <a:solidFill>
                  <a:schemeClr val="tx1"/>
                </a:solidFill>
                <a:latin typeface="Arial" panose="020B0604020202020204" pitchFamily="34" charset="0"/>
                <a:ea typeface="ＭＳ Ｐゴシック" panose="020B0600070205080204" pitchFamily="50" charset="-128"/>
              </a:defRPr>
            </a:lvl6pPr>
            <a:lvl7pPr marL="1671638" indent="-128588" eaLnBrk="0" fontAlgn="base" hangingPunct="0">
              <a:spcBef>
                <a:spcPct val="20000"/>
              </a:spcBef>
              <a:spcAft>
                <a:spcPct val="0"/>
              </a:spcAft>
              <a:buChar char="»"/>
              <a:defRPr kumimoji="1" sz="1125">
                <a:solidFill>
                  <a:schemeClr val="tx1"/>
                </a:solidFill>
                <a:latin typeface="Arial" panose="020B0604020202020204" pitchFamily="34" charset="0"/>
                <a:ea typeface="ＭＳ Ｐゴシック" panose="020B0600070205080204" pitchFamily="50" charset="-128"/>
              </a:defRPr>
            </a:lvl7pPr>
            <a:lvl8pPr marL="1928813" indent="-128588" eaLnBrk="0" fontAlgn="base" hangingPunct="0">
              <a:spcBef>
                <a:spcPct val="20000"/>
              </a:spcBef>
              <a:spcAft>
                <a:spcPct val="0"/>
              </a:spcAft>
              <a:buChar char="»"/>
              <a:defRPr kumimoji="1" sz="1125">
                <a:solidFill>
                  <a:schemeClr val="tx1"/>
                </a:solidFill>
                <a:latin typeface="Arial" panose="020B0604020202020204" pitchFamily="34" charset="0"/>
                <a:ea typeface="ＭＳ Ｐゴシック" panose="020B0600070205080204" pitchFamily="50" charset="-128"/>
              </a:defRPr>
            </a:lvl8pPr>
            <a:lvl9pPr marL="2185988" indent="-128588" eaLnBrk="0" fontAlgn="base" hangingPunct="0">
              <a:spcBef>
                <a:spcPct val="20000"/>
              </a:spcBef>
              <a:spcAft>
                <a:spcPct val="0"/>
              </a:spcAft>
              <a:buChar char="»"/>
              <a:defRPr kumimoji="1" sz="1125">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fld id="{0E85034F-74EB-4188-9B49-497E4A46562E}" type="slidenum">
              <a:rPr lang="en-US" altLang="ja-JP" sz="788">
                <a:solidFill>
                  <a:srgbClr val="000000"/>
                </a:solidFill>
              </a:rPr>
              <a:pPr>
                <a:spcBef>
                  <a:spcPct val="0"/>
                </a:spcBef>
                <a:buFontTx/>
                <a:buNone/>
                <a:defRPr/>
              </a:pPr>
              <a:t>24</a:t>
            </a:fld>
            <a:endParaRPr lang="en-US" altLang="ja-JP" sz="788">
              <a:solidFill>
                <a:srgbClr val="000000"/>
              </a:solidFill>
            </a:endParaRPr>
          </a:p>
        </p:txBody>
      </p:sp>
      <p:pic>
        <p:nvPicPr>
          <p:cNvPr id="34821" name="Picture 7" descr="D:\YUKIKO\Desktop\図1.png">
            <a:extLst>
              <a:ext uri="{FF2B5EF4-FFF2-40B4-BE49-F238E27FC236}">
                <a16:creationId xmlns="" xmlns:a16="http://schemas.microsoft.com/office/drawing/2014/main" id="{FD0CF900-EA91-D97F-90C9-E9BE1AB01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2021" b="44287"/>
          <a:stretch>
            <a:fillRect/>
          </a:stretch>
        </p:blipFill>
        <p:spPr bwMode="auto">
          <a:xfrm>
            <a:off x="5855359" y="909017"/>
            <a:ext cx="3288641" cy="332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円/楕円 1">
            <a:extLst>
              <a:ext uri="{FF2B5EF4-FFF2-40B4-BE49-F238E27FC236}">
                <a16:creationId xmlns="" xmlns:a16="http://schemas.microsoft.com/office/drawing/2014/main" id="{D0A30618-FAC3-D3C0-E83C-4C01BE66CB6F}"/>
              </a:ext>
            </a:extLst>
          </p:cNvPr>
          <p:cNvSpPr>
            <a:spLocks noChangeArrowheads="1"/>
          </p:cNvSpPr>
          <p:nvPr/>
        </p:nvSpPr>
        <p:spPr bwMode="auto">
          <a:xfrm>
            <a:off x="5976156" y="2895786"/>
            <a:ext cx="2484276" cy="607219"/>
          </a:xfrm>
          <a:prstGeom prst="ellipse">
            <a:avLst/>
          </a:prstGeom>
          <a:noFill/>
          <a:ln w="28575" algn="ctr">
            <a:solidFill>
              <a:srgbClr val="FF0066"/>
            </a:solidFill>
            <a:round/>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endParaRPr lang="ja-JP" altLang="en-US" sz="1013"/>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3734"/>
                                        </p:tgtEl>
                                        <p:attrNameLst>
                                          <p:attrName>style.visibility</p:attrName>
                                        </p:attrNameLst>
                                      </p:cBhvr>
                                      <p:to>
                                        <p:strVal val="visible"/>
                                      </p:to>
                                    </p:set>
                                    <p:animEffect transition="in" filter="wipe(down)">
                                      <p:cBhvr>
                                        <p:cTn id="7" dur="500"/>
                                        <p:tgtEl>
                                          <p:spTgt spid="737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368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白雪姫 に対する画像結果">
            <a:extLst>
              <a:ext uri="{FF2B5EF4-FFF2-40B4-BE49-F238E27FC236}">
                <a16:creationId xmlns="" xmlns:a16="http://schemas.microsoft.com/office/drawing/2014/main" id="{C2081F72-34AB-DAC1-F4C6-DD23508B6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8740" y="363886"/>
            <a:ext cx="3004046" cy="304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正方形/長方形 3">
            <a:extLst>
              <a:ext uri="{FF2B5EF4-FFF2-40B4-BE49-F238E27FC236}">
                <a16:creationId xmlns="" xmlns:a16="http://schemas.microsoft.com/office/drawing/2014/main" id="{93B2D648-5A69-78C3-C9C2-50C41887EED3}"/>
              </a:ext>
            </a:extLst>
          </p:cNvPr>
          <p:cNvSpPr>
            <a:spLocks noChangeArrowheads="1"/>
          </p:cNvSpPr>
          <p:nvPr/>
        </p:nvSpPr>
        <p:spPr bwMode="auto">
          <a:xfrm>
            <a:off x="2123728" y="3903898"/>
            <a:ext cx="6266260" cy="102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25" dirty="0"/>
              <a:t>精神科医・高木俊介さんが論文で</a:t>
            </a:r>
            <a:br>
              <a:rPr lang="ja-JP" altLang="en-US" sz="2025" dirty="0"/>
            </a:br>
            <a:r>
              <a:rPr lang="ja-JP" altLang="en-US" sz="2025" dirty="0">
                <a:solidFill>
                  <a:srgbClr val="FF0066"/>
                </a:solidFill>
              </a:rPr>
              <a:t>「白雪姫の毒リンゴ・知らぬが仏の毒ミカン</a:t>
            </a:r>
          </a:p>
          <a:p>
            <a:pPr eaLnBrk="1" hangingPunct="1">
              <a:spcBef>
                <a:spcPct val="0"/>
              </a:spcBef>
              <a:buFontTx/>
              <a:buNone/>
            </a:pPr>
            <a:r>
              <a:rPr lang="ja-JP" altLang="en-US" sz="2025" dirty="0"/>
              <a:t>          </a:t>
            </a:r>
            <a:r>
              <a:rPr lang="en-US" altLang="ja-JP" sz="2025" dirty="0"/>
              <a:t>2015</a:t>
            </a:r>
            <a:r>
              <a:rPr lang="ja-JP" altLang="en-US" sz="2025" dirty="0"/>
              <a:t>・新オレンジプラン」　　　</a:t>
            </a:r>
            <a:r>
              <a:rPr lang="en-US" altLang="ja-JP" sz="2025" dirty="0"/>
              <a:t>(『</a:t>
            </a:r>
            <a:r>
              <a:rPr lang="ja-JP" altLang="en-US" sz="2025" dirty="0"/>
              <a:t>精神医療</a:t>
            </a:r>
            <a:r>
              <a:rPr lang="en-US" altLang="ja-JP" sz="2025" dirty="0"/>
              <a:t>』</a:t>
            </a:r>
            <a:r>
              <a:rPr lang="ja-JP" altLang="en-US" sz="2025" dirty="0"/>
              <a:t> 誌</a:t>
            </a:r>
            <a:r>
              <a:rPr lang="en-US" altLang="ja-JP" sz="2025" dirty="0"/>
              <a:t>)</a:t>
            </a:r>
            <a:endParaRPr lang="ja-JP" altLang="en-US" sz="2025" dirty="0"/>
          </a:p>
        </p:txBody>
      </p:sp>
      <p:pic>
        <p:nvPicPr>
          <p:cNvPr id="35844" name="Picture 2" descr="L:\★写真フェイスブック用\苺のショートケーキ.jpg">
            <a:extLst>
              <a:ext uri="{FF2B5EF4-FFF2-40B4-BE49-F238E27FC236}">
                <a16:creationId xmlns="" xmlns:a16="http://schemas.microsoft.com/office/drawing/2014/main" id="{7703A61D-2DA7-4003-3DB1-3DC4EB5A1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613" y="-83629"/>
            <a:ext cx="2870882" cy="287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a:extLst>
              <a:ext uri="{FF2B5EF4-FFF2-40B4-BE49-F238E27FC236}">
                <a16:creationId xmlns="" xmlns:a16="http://schemas.microsoft.com/office/drawing/2014/main" id="{5AF2B8EB-A88E-1398-9163-031577EA6E9E}"/>
              </a:ext>
            </a:extLst>
          </p:cNvPr>
          <p:cNvSpPr txBox="1"/>
          <p:nvPr/>
        </p:nvSpPr>
        <p:spPr>
          <a:xfrm>
            <a:off x="3985114" y="63999"/>
            <a:ext cx="4404874" cy="738664"/>
          </a:xfrm>
          <a:prstGeom prst="rect">
            <a:avLst/>
          </a:prstGeom>
          <a:noFill/>
        </p:spPr>
        <p:txBody>
          <a:bodyPr wrap="square">
            <a:spAutoFit/>
          </a:bodyPr>
          <a:lstStyle/>
          <a:p>
            <a:pPr eaLnBrk="1" hangingPunct="1">
              <a:defRPr/>
            </a:pPr>
            <a:r>
              <a:rPr lang="ja-JP" altLang="en-US" sz="1400" b="1" dirty="0">
                <a:solidFill>
                  <a:srgbClr val="9933FF"/>
                </a:solidFill>
                <a:latin typeface="HG丸ｺﾞｼｯｸM-PRO" panose="020F0600000000000000" pitchFamily="50" charset="-128"/>
                <a:ea typeface="HG丸ｺﾞｼｯｸM-PRO" panose="020F0600000000000000" pitchFamily="50" charset="-128"/>
              </a:rPr>
              <a:t>苺（本人重視）とクリーム（地域重視）で飾られたデコレーションケーキ</a:t>
            </a:r>
            <a:br>
              <a:rPr lang="ja-JP" altLang="en-US" sz="1400" b="1" dirty="0">
                <a:solidFill>
                  <a:srgbClr val="9933FF"/>
                </a:solidFill>
                <a:latin typeface="HG丸ｺﾞｼｯｸM-PRO" panose="020F0600000000000000" pitchFamily="50" charset="-128"/>
                <a:ea typeface="HG丸ｺﾞｼｯｸM-PRO" panose="020F0600000000000000" pitchFamily="50" charset="-128"/>
              </a:rPr>
            </a:br>
            <a:r>
              <a:rPr lang="ja-JP" altLang="en-US" sz="1400" b="1" dirty="0">
                <a:solidFill>
                  <a:srgbClr val="9933FF"/>
                </a:solidFill>
                <a:latin typeface="HG丸ｺﾞｼｯｸM-PRO" panose="020F0600000000000000" pitchFamily="50" charset="-128"/>
                <a:ea typeface="HG丸ｺﾞｼｯｸM-PRO" panose="020F0600000000000000" pitchFamily="50" charset="-128"/>
              </a:rPr>
              <a:t>ところが、中に。。。</a:t>
            </a:r>
          </a:p>
        </p:txBody>
      </p:sp>
      <p:sp>
        <p:nvSpPr>
          <p:cNvPr id="35846" name="テキスト ボックス 4">
            <a:extLst>
              <a:ext uri="{FF2B5EF4-FFF2-40B4-BE49-F238E27FC236}">
                <a16:creationId xmlns="" xmlns:a16="http://schemas.microsoft.com/office/drawing/2014/main" id="{9EA1C222-EDD4-B5E7-48BA-FFD1C15742D8}"/>
              </a:ext>
            </a:extLst>
          </p:cNvPr>
          <p:cNvSpPr txBox="1">
            <a:spLocks noChangeArrowheads="1"/>
          </p:cNvSpPr>
          <p:nvPr/>
        </p:nvSpPr>
        <p:spPr bwMode="auto">
          <a:xfrm>
            <a:off x="467544" y="2686022"/>
            <a:ext cx="669674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dirty="0">
                <a:solidFill>
                  <a:srgbClr val="009999"/>
                </a:solidFill>
                <a:latin typeface="HG丸ｺﾞｼｯｸM-PRO" panose="020F0600000000000000" pitchFamily="50" charset="-128"/>
                <a:ea typeface="HG丸ｺﾞｼｯｸM-PRO" panose="020F0600000000000000" pitchFamily="50" charset="-128"/>
              </a:rPr>
              <a:t>厚生労働省案に政権党が、「精神病院が司令塔」と、</a:t>
            </a:r>
            <a:br>
              <a:rPr lang="ja-JP" altLang="en-US" sz="1800" b="1" dirty="0">
                <a:solidFill>
                  <a:srgbClr val="009999"/>
                </a:solidFill>
                <a:latin typeface="HG丸ｺﾞｼｯｸM-PRO" panose="020F0600000000000000" pitchFamily="50" charset="-128"/>
                <a:ea typeface="HG丸ｺﾞｼｯｸM-PRO" panose="020F0600000000000000" pitchFamily="50" charset="-128"/>
              </a:rPr>
            </a:br>
            <a:r>
              <a:rPr lang="ja-JP" altLang="en-US" sz="1800" b="1" dirty="0">
                <a:solidFill>
                  <a:srgbClr val="009999"/>
                </a:solidFill>
                <a:latin typeface="HG丸ｺﾞｼｯｸM-PRO" panose="020F0600000000000000" pitchFamily="50" charset="-128"/>
                <a:ea typeface="HG丸ｺﾞｼｯｸM-PRO" panose="020F0600000000000000" pitchFamily="50" charset="-128"/>
              </a:rPr>
              <a:t>加筆。共同通信だけ「見え消し版」を入手。</a:t>
            </a:r>
            <a:br>
              <a:rPr lang="ja-JP" altLang="en-US" sz="1800" b="1" dirty="0">
                <a:solidFill>
                  <a:srgbClr val="009999"/>
                </a:solidFill>
                <a:latin typeface="HG丸ｺﾞｼｯｸM-PRO" panose="020F0600000000000000" pitchFamily="50" charset="-128"/>
                <a:ea typeface="HG丸ｺﾞｼｯｸM-PRO" panose="020F0600000000000000" pitchFamily="50" charset="-128"/>
              </a:rPr>
            </a:br>
            <a:r>
              <a:rPr lang="ja-JP" altLang="en-US" sz="1800" b="1" dirty="0">
                <a:solidFill>
                  <a:srgbClr val="009999"/>
                </a:solidFill>
                <a:latin typeface="HG丸ｺﾞｼｯｸM-PRO" panose="020F0600000000000000" pitchFamily="50" charset="-128"/>
                <a:ea typeface="HG丸ｺﾞｼｯｸM-PRO" panose="020F0600000000000000" pitchFamily="50" charset="-128"/>
              </a:rPr>
              <a:t>記者クラブの記者は氣付かず、東京で配られた新聞は絶賛</a:t>
            </a:r>
            <a:br>
              <a:rPr lang="ja-JP" altLang="en-US" sz="1800" b="1" dirty="0">
                <a:solidFill>
                  <a:srgbClr val="009999"/>
                </a:solidFill>
                <a:latin typeface="HG丸ｺﾞｼｯｸM-PRO" panose="020F0600000000000000" pitchFamily="50" charset="-128"/>
                <a:ea typeface="HG丸ｺﾞｼｯｸM-PRO" panose="020F0600000000000000" pitchFamily="50" charset="-128"/>
              </a:rPr>
            </a:br>
            <a:r>
              <a:rPr lang="ja-JP" altLang="en-US" sz="1800" b="1" dirty="0">
                <a:solidFill>
                  <a:srgbClr val="009999"/>
                </a:solidFill>
                <a:latin typeface="HG丸ｺﾞｼｯｸM-PRO" panose="020F0600000000000000" pitchFamily="50" charset="-128"/>
                <a:ea typeface="HG丸ｺﾞｼｯｸM-PRO" panose="020F0600000000000000" pitchFamily="50" charset="-128"/>
              </a:rPr>
              <a:t>専門家も、</a:t>
            </a:r>
            <a:r>
              <a:rPr lang="ja-JP" altLang="en-US" sz="1800" b="1" dirty="0">
                <a:solidFill>
                  <a:srgbClr val="FF3399"/>
                </a:solidFill>
                <a:latin typeface="HG丸ｺﾞｼｯｸM-PRO" panose="020F0600000000000000" pitchFamily="50" charset="-128"/>
                <a:ea typeface="HG丸ｺﾞｼｯｸM-PRO" panose="020F0600000000000000" pitchFamily="50" charset="-128"/>
              </a:rPr>
              <a:t>「新」なのだからよくなったのだと錯覚 </a:t>
            </a:r>
            <a:endParaRPr lang="ja-JP" altLang="en-US" sz="1800" dirty="0">
              <a:solidFill>
                <a:srgbClr val="FF3399"/>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7890" name="Object 4">
            <a:extLst>
              <a:ext uri="{FF2B5EF4-FFF2-40B4-BE49-F238E27FC236}">
                <a16:creationId xmlns="" xmlns:a16="http://schemas.microsoft.com/office/drawing/2014/main" id="{C8887349-13FD-73FB-69E1-5E8C72882BBC}"/>
              </a:ext>
            </a:extLst>
          </p:cNvPr>
          <p:cNvGraphicFramePr>
            <a:graphicFrameLocks noGrp="1" noChangeAspect="1"/>
          </p:cNvGraphicFramePr>
          <p:nvPr>
            <p:ph sz="half" idx="4294967295"/>
            <p:extLst>
              <p:ext uri="{D42A27DB-BD31-4B8C-83A1-F6EECF244321}">
                <p14:modId xmlns:p14="http://schemas.microsoft.com/office/powerpoint/2010/main" val="3895127442"/>
              </p:ext>
            </p:extLst>
          </p:nvPr>
        </p:nvGraphicFramePr>
        <p:xfrm>
          <a:off x="369275" y="1201592"/>
          <a:ext cx="3207734" cy="3941908"/>
        </p:xfrm>
        <a:graphic>
          <a:graphicData uri="http://schemas.openxmlformats.org/presentationml/2006/ole">
            <mc:AlternateContent xmlns:mc="http://schemas.openxmlformats.org/markup-compatibility/2006">
              <mc:Choice xmlns:v="urn:schemas-microsoft-com:vml" Requires="v">
                <p:oleObj spid="_x0000_s3077" name="ワークシート" r:id="rId3" imgW="4543349" imgH="5581802" progId="Excel.Sheet.8">
                  <p:embed/>
                </p:oleObj>
              </mc:Choice>
              <mc:Fallback>
                <p:oleObj name="ワークシート" r:id="rId3" imgW="4543349" imgH="5581802" progId="Excel.Sheet.8">
                  <p:embed/>
                  <p:pic>
                    <p:nvPicPr>
                      <p:cNvPr id="37890" name="Object 4">
                        <a:extLst>
                          <a:ext uri="{FF2B5EF4-FFF2-40B4-BE49-F238E27FC236}">
                            <a16:creationId xmlns="" xmlns:a16="http://schemas.microsoft.com/office/drawing/2014/main" id="{C8887349-13FD-73FB-69E1-5E8C72882BBC}"/>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275" y="1201592"/>
                        <a:ext cx="3207734" cy="3941908"/>
                      </a:xfrm>
                      <a:prstGeom prst="rect">
                        <a:avLst/>
                      </a:prstGeom>
                      <a:noFill/>
                      <a:ln>
                        <a:noFill/>
                      </a:ln>
                    </p:spPr>
                  </p:pic>
                </p:oleObj>
              </mc:Fallback>
            </mc:AlternateContent>
          </a:graphicData>
        </a:graphic>
      </p:graphicFrame>
      <p:sp>
        <p:nvSpPr>
          <p:cNvPr id="2" name="Rectangle 2">
            <a:extLst>
              <a:ext uri="{FF2B5EF4-FFF2-40B4-BE49-F238E27FC236}">
                <a16:creationId xmlns="" xmlns:a16="http://schemas.microsoft.com/office/drawing/2014/main" id="{74ABB8DA-6F37-FDF0-229D-57D9E4D3C430}"/>
              </a:ext>
            </a:extLst>
          </p:cNvPr>
          <p:cNvSpPr>
            <a:spLocks noGrp="1" noChangeArrowheads="1"/>
          </p:cNvSpPr>
          <p:nvPr>
            <p:ph type="title" idx="4294967295"/>
          </p:nvPr>
        </p:nvSpPr>
        <p:spPr>
          <a:xfrm>
            <a:off x="2209626" y="1687116"/>
            <a:ext cx="5618559" cy="452438"/>
          </a:xfrm>
        </p:spPr>
        <p:txBody>
          <a:bodyPr>
            <a:normAutofit fontScale="90000"/>
          </a:bodyPr>
          <a:lstStyle/>
          <a:p>
            <a:pPr eaLnBrk="1" hangingPunct="1">
              <a:defRPr/>
            </a:pPr>
            <a:r>
              <a:rPr lang="ja-JP" altLang="en-US" sz="2025" dirty="0"/>
              <a:t>　</a:t>
            </a:r>
            <a:r>
              <a:rPr lang="ja-JP" altLang="en-US" sz="2700" dirty="0">
                <a:solidFill>
                  <a:srgbClr val="00B0F0"/>
                </a:solidFill>
              </a:rPr>
              <a:t>日本の</a:t>
            </a:r>
            <a:r>
              <a:rPr lang="ja-JP" altLang="en-US" sz="2700" dirty="0">
                <a:solidFill>
                  <a:srgbClr val="FF3399"/>
                </a:solidFill>
              </a:rPr>
              <a:t>人口は</a:t>
            </a:r>
            <a:r>
              <a:rPr lang="ja-JP" altLang="en-US" sz="2700" dirty="0">
                <a:solidFill>
                  <a:srgbClr val="00B0F0"/>
                </a:solidFill>
              </a:rPr>
              <a:t>世界の</a:t>
            </a:r>
            <a:r>
              <a:rPr lang="ja-JP" altLang="en-US" sz="2700" dirty="0">
                <a:solidFill>
                  <a:srgbClr val="FF0066"/>
                </a:solidFill>
              </a:rPr>
              <a:t>２％足らず</a:t>
            </a:r>
            <a:r>
              <a:rPr lang="ja-JP" altLang="en-US" sz="2700" dirty="0"/>
              <a:t/>
            </a:r>
            <a:br>
              <a:rPr lang="ja-JP" altLang="en-US" sz="2700" dirty="0"/>
            </a:br>
            <a:r>
              <a:rPr lang="ja-JP" altLang="en-US" sz="2700" dirty="0">
                <a:solidFill>
                  <a:srgbClr val="FF3399"/>
                </a:solidFill>
              </a:rPr>
              <a:t>精神科ベッドは</a:t>
            </a:r>
            <a:r>
              <a:rPr lang="ja-JP" altLang="en-US" sz="2700" dirty="0">
                <a:solidFill>
                  <a:srgbClr val="009EDE"/>
                </a:solidFill>
              </a:rPr>
              <a:t>ＯＥＣＤの</a:t>
            </a:r>
            <a:r>
              <a:rPr lang="ja-JP" altLang="en-US" sz="2700" dirty="0">
                <a:solidFill>
                  <a:srgbClr val="FF0066"/>
                </a:solidFill>
              </a:rPr>
              <a:t>３７％</a:t>
            </a:r>
            <a:r>
              <a:rPr lang="ja-JP" altLang="en-US" sz="1744" dirty="0"/>
              <a:t/>
            </a:r>
            <a:br>
              <a:rPr lang="ja-JP" altLang="en-US" sz="1744" dirty="0"/>
            </a:br>
            <a:r>
              <a:rPr lang="ja-JP" altLang="en-US" sz="2025" dirty="0">
                <a:solidFill>
                  <a:srgbClr val="009EDE"/>
                </a:solidFill>
              </a:rPr>
              <a:t>空きベッドに</a:t>
            </a:r>
            <a:r>
              <a:rPr lang="ja-JP" altLang="en-US" sz="2025" dirty="0">
                <a:solidFill>
                  <a:srgbClr val="FF3399"/>
                </a:solidFill>
              </a:rPr>
              <a:t>認知症</a:t>
            </a:r>
            <a:r>
              <a:rPr lang="ja-JP" altLang="en-US" sz="2025" dirty="0">
                <a:solidFill>
                  <a:srgbClr val="FF0066"/>
                </a:solidFill>
              </a:rPr>
              <a:t>の人を⇒</a:t>
            </a:r>
            <a:r>
              <a:rPr lang="ja-JP" altLang="en-US" sz="2025" dirty="0">
                <a:solidFill>
                  <a:srgbClr val="7030A0"/>
                </a:solidFill>
              </a:rPr>
              <a:t>国際常識の対極にあるもの</a:t>
            </a:r>
            <a:r>
              <a:rPr lang="ja-JP" altLang="en-US" sz="1519" dirty="0">
                <a:solidFill>
                  <a:srgbClr val="7030A0"/>
                </a:solidFill>
              </a:rPr>
              <a:t/>
            </a:r>
            <a:br>
              <a:rPr lang="ja-JP" altLang="en-US" sz="1519" dirty="0">
                <a:solidFill>
                  <a:srgbClr val="7030A0"/>
                </a:solidFill>
              </a:rPr>
            </a:br>
            <a:r>
              <a:rPr lang="ja-JP" altLang="en-US" sz="1519" dirty="0"/>
              <a:t/>
            </a:r>
            <a:br>
              <a:rPr lang="ja-JP" altLang="en-US" sz="1519" dirty="0"/>
            </a:br>
            <a:r>
              <a:rPr lang="ja-JP" altLang="en-US" sz="1519" dirty="0"/>
              <a:t/>
            </a:r>
            <a:br>
              <a:rPr lang="ja-JP" altLang="en-US" sz="1519" dirty="0"/>
            </a:br>
            <a:r>
              <a:rPr lang="ja-JP" altLang="en-US" sz="1519" dirty="0"/>
              <a:t>                                                       </a:t>
            </a:r>
            <a:r>
              <a:rPr lang="ja-JP" altLang="en-US" sz="1519" dirty="0">
                <a:solidFill>
                  <a:srgbClr val="009EDE"/>
                </a:solidFill>
              </a:rPr>
              <a:t>ＮＨＫ「クローズアップ現代」より</a:t>
            </a:r>
            <a:r>
              <a:rPr lang="ja-JP" altLang="en-US" sz="2250" dirty="0">
                <a:solidFill>
                  <a:srgbClr val="009EDE"/>
                </a:solidFill>
              </a:rPr>
              <a:t/>
            </a:r>
            <a:br>
              <a:rPr lang="ja-JP" altLang="en-US" sz="2250" dirty="0">
                <a:solidFill>
                  <a:srgbClr val="009EDE"/>
                </a:solidFill>
              </a:rPr>
            </a:br>
            <a:endParaRPr lang="ja-JP" altLang="en-US" sz="1744" dirty="0">
              <a:solidFill>
                <a:srgbClr val="009EDE"/>
              </a:solidFill>
            </a:endParaRPr>
          </a:p>
        </p:txBody>
      </p:sp>
      <p:pic>
        <p:nvPicPr>
          <p:cNvPr id="37892" name="Picture 5" descr="P1100618">
            <a:extLst>
              <a:ext uri="{FF2B5EF4-FFF2-40B4-BE49-F238E27FC236}">
                <a16:creationId xmlns="" xmlns:a16="http://schemas.microsoft.com/office/drawing/2014/main" id="{569BD957-D206-2D90-6934-F08E04FED68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427" t="11203" b="16360"/>
          <a:stretch>
            <a:fillRect/>
          </a:stretch>
        </p:blipFill>
        <p:spPr bwMode="auto">
          <a:xfrm>
            <a:off x="6156176" y="1837134"/>
            <a:ext cx="2667000" cy="146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2">
            <a:extLst>
              <a:ext uri="{FF2B5EF4-FFF2-40B4-BE49-F238E27FC236}">
                <a16:creationId xmlns="" xmlns:a16="http://schemas.microsoft.com/office/drawing/2014/main" id="{00EEFE2F-281A-97F7-C73B-C13D523515E7}"/>
              </a:ext>
            </a:extLst>
          </p:cNvPr>
          <p:cNvSpPr txBox="1">
            <a:spLocks noChangeArrowheads="1"/>
          </p:cNvSpPr>
          <p:nvPr/>
        </p:nvSpPr>
        <p:spPr bwMode="auto">
          <a:xfrm>
            <a:off x="4572000" y="3647168"/>
            <a:ext cx="3939245" cy="1323439"/>
          </a:xfrm>
          <a:prstGeom prst="rect">
            <a:avLst/>
          </a:prstGeom>
          <a:noFill/>
          <a:ln w="57150">
            <a:solidFill>
              <a:srgbClr val="7030A0"/>
            </a:solidFill>
            <a:miter lim="800000"/>
            <a:headEnd/>
            <a:tailEnd/>
          </a:ln>
          <a:effectLst/>
        </p:spPr>
        <p:txBody>
          <a:bodyPr wrap="square">
            <a:sp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eaLnBrk="1" hangingPunct="1">
              <a:spcBef>
                <a:spcPct val="0"/>
              </a:spcBef>
              <a:buFontTx/>
              <a:buNone/>
              <a:defRPr/>
            </a:pPr>
            <a:r>
              <a:rPr lang="ja-JP" altLang="en-US" sz="1600" b="1" kern="0" dirty="0">
                <a:solidFill>
                  <a:srgbClr val="6600CC"/>
                </a:solidFill>
              </a:rPr>
              <a:t>日本の精神病院の身体拘束</a:t>
            </a:r>
            <a:br>
              <a:rPr lang="ja-JP" altLang="en-US" sz="1600" b="1" kern="0" dirty="0">
                <a:solidFill>
                  <a:srgbClr val="6600CC"/>
                </a:solidFill>
              </a:rPr>
            </a:br>
            <a:r>
              <a:rPr lang="ja-JP" altLang="en-US" sz="1600" b="1" kern="0" dirty="0">
                <a:solidFill>
                  <a:srgbClr val="6600CC"/>
                </a:solidFill>
              </a:rPr>
              <a:t>人口あたり</a:t>
            </a:r>
            <a:br>
              <a:rPr lang="ja-JP" altLang="en-US" sz="1600" b="1" kern="0" dirty="0">
                <a:solidFill>
                  <a:srgbClr val="6600CC"/>
                </a:solidFill>
              </a:rPr>
            </a:br>
            <a:r>
              <a:rPr lang="ja-JP" altLang="en-US" sz="1600" b="1" kern="0" dirty="0">
                <a:solidFill>
                  <a:srgbClr val="6600CC"/>
                </a:solidFill>
              </a:rPr>
              <a:t>アメリカの</a:t>
            </a:r>
            <a:r>
              <a:rPr lang="en-US" altLang="ja-JP" sz="1600" b="1" kern="0" dirty="0">
                <a:solidFill>
                  <a:srgbClr val="6600CC"/>
                </a:solidFill>
              </a:rPr>
              <a:t>270</a:t>
            </a:r>
            <a:r>
              <a:rPr lang="ja-JP" altLang="en-US" sz="1600" b="1" kern="0" dirty="0">
                <a:solidFill>
                  <a:srgbClr val="6600CC"/>
                </a:solidFill>
              </a:rPr>
              <a:t>倍、</a:t>
            </a:r>
          </a:p>
          <a:p>
            <a:pPr eaLnBrk="1" hangingPunct="1">
              <a:spcBef>
                <a:spcPct val="0"/>
              </a:spcBef>
              <a:buFontTx/>
              <a:buNone/>
              <a:defRPr/>
            </a:pPr>
            <a:r>
              <a:rPr lang="ja-JP" altLang="en-US" sz="1600" b="1" kern="0" dirty="0">
                <a:solidFill>
                  <a:srgbClr val="6600CC"/>
                </a:solidFill>
              </a:rPr>
              <a:t>　　オーストラリアの</a:t>
            </a:r>
            <a:r>
              <a:rPr lang="en-US" altLang="ja-JP" sz="1600" b="1" kern="0" dirty="0">
                <a:solidFill>
                  <a:srgbClr val="6600CC"/>
                </a:solidFill>
              </a:rPr>
              <a:t>580</a:t>
            </a:r>
            <a:r>
              <a:rPr lang="ja-JP" altLang="en-US" sz="1600" b="1" kern="0" dirty="0">
                <a:solidFill>
                  <a:srgbClr val="6600CC"/>
                </a:solidFill>
              </a:rPr>
              <a:t>倍</a:t>
            </a:r>
            <a:br>
              <a:rPr lang="ja-JP" altLang="en-US" sz="1600" b="1" kern="0" dirty="0">
                <a:solidFill>
                  <a:srgbClr val="6600CC"/>
                </a:solidFill>
              </a:rPr>
            </a:br>
            <a:r>
              <a:rPr lang="ja-JP" altLang="en-US" sz="1600" b="1" kern="0" dirty="0">
                <a:solidFill>
                  <a:srgbClr val="6600CC"/>
                </a:solidFill>
              </a:rPr>
              <a:t>ニュージーランドの</a:t>
            </a:r>
            <a:r>
              <a:rPr lang="en-US" altLang="ja-JP" sz="1600" b="1" kern="0" dirty="0">
                <a:solidFill>
                  <a:srgbClr val="6600CC"/>
                </a:solidFill>
              </a:rPr>
              <a:t>2000</a:t>
            </a:r>
            <a:r>
              <a:rPr lang="ja-JP" altLang="en-US" sz="1600" b="1" kern="0" dirty="0">
                <a:solidFill>
                  <a:srgbClr val="6600CC"/>
                </a:solidFill>
              </a:rPr>
              <a:t>倍</a:t>
            </a:r>
            <a:endParaRPr lang="ja-JP" altLang="en-US" sz="1600" kern="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a:extLst>
              <a:ext uri="{FF2B5EF4-FFF2-40B4-BE49-F238E27FC236}">
                <a16:creationId xmlns="" xmlns:a16="http://schemas.microsoft.com/office/drawing/2014/main" id="{027A7945-CD00-A02A-929B-F61FE51482D1}"/>
              </a:ext>
            </a:extLst>
          </p:cNvPr>
          <p:cNvSpPr>
            <a:spLocks noGrp="1" noChangeArrowheads="1"/>
          </p:cNvSpPr>
          <p:nvPr>
            <p:ph type="title"/>
          </p:nvPr>
        </p:nvSpPr>
        <p:spPr/>
        <p:txBody>
          <a:bodyPr/>
          <a:lstStyle/>
          <a:p>
            <a:endParaRPr lang="ja-JP" altLang="en-US"/>
          </a:p>
        </p:txBody>
      </p:sp>
      <p:sp>
        <p:nvSpPr>
          <p:cNvPr id="36867" name="コンテンツ プレースホルダー 2">
            <a:extLst>
              <a:ext uri="{FF2B5EF4-FFF2-40B4-BE49-F238E27FC236}">
                <a16:creationId xmlns="" xmlns:a16="http://schemas.microsoft.com/office/drawing/2014/main" id="{2EB5E087-05C7-887E-A7E2-60D0C05E1754}"/>
              </a:ext>
            </a:extLst>
          </p:cNvPr>
          <p:cNvSpPr>
            <a:spLocks noGrp="1" noChangeArrowheads="1"/>
          </p:cNvSpPr>
          <p:nvPr>
            <p:ph idx="1"/>
          </p:nvPr>
        </p:nvSpPr>
        <p:spPr/>
        <p:txBody>
          <a:bodyPr/>
          <a:lstStyle/>
          <a:p>
            <a:endParaRPr lang="ja-JP" altLang="en-US"/>
          </a:p>
        </p:txBody>
      </p:sp>
      <p:pic>
        <p:nvPicPr>
          <p:cNvPr id="36868" name="図 4">
            <a:extLst>
              <a:ext uri="{FF2B5EF4-FFF2-40B4-BE49-F238E27FC236}">
                <a16:creationId xmlns="" xmlns:a16="http://schemas.microsoft.com/office/drawing/2014/main" id="{CB627C30-65F7-A542-6B32-568EFCD35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962" y="205979"/>
            <a:ext cx="8412478" cy="4731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正方形/長方形 1">
            <a:extLst>
              <a:ext uri="{FF2B5EF4-FFF2-40B4-BE49-F238E27FC236}">
                <a16:creationId xmlns="" xmlns:a16="http://schemas.microsoft.com/office/drawing/2014/main" id="{EFBA2C88-9E77-D2B9-4D7D-AA717A50D7CC}"/>
              </a:ext>
            </a:extLst>
          </p:cNvPr>
          <p:cNvSpPr>
            <a:spLocks noChangeArrowheads="1"/>
          </p:cNvSpPr>
          <p:nvPr/>
        </p:nvSpPr>
        <p:spPr bwMode="auto">
          <a:xfrm>
            <a:off x="1372195" y="78760"/>
            <a:ext cx="6399609" cy="4985980"/>
          </a:xfrm>
          <a:prstGeom prst="rect">
            <a:avLst/>
          </a:prstGeom>
          <a:noFill/>
          <a:ln w="38100">
            <a:solidFill>
              <a:srgbClr val="0033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dirty="0">
                <a:solidFill>
                  <a:srgbClr val="FF3399"/>
                </a:solidFill>
              </a:rPr>
              <a:t>丹野智文さん  </a:t>
            </a:r>
            <a:r>
              <a:rPr lang="en-US" altLang="ja-JP" sz="1800" b="1" dirty="0">
                <a:solidFill>
                  <a:srgbClr val="FF3399"/>
                </a:solidFill>
              </a:rPr>
              <a:t>(</a:t>
            </a:r>
            <a:r>
              <a:rPr lang="ja-JP" altLang="en-US" sz="1800" b="1" dirty="0">
                <a:solidFill>
                  <a:srgbClr val="FF3399"/>
                </a:solidFill>
              </a:rPr>
              <a:t>認知症当事者ネットワークみやぎ代表理事</a:t>
            </a:r>
            <a:r>
              <a:rPr lang="en-US" altLang="ja-JP" sz="1800" b="1" dirty="0">
                <a:solidFill>
                  <a:srgbClr val="FF3399"/>
                </a:solidFill>
              </a:rPr>
              <a:t>)</a:t>
            </a:r>
            <a:r>
              <a:rPr lang="ja-JP" altLang="en-US" sz="1800" b="1" dirty="0">
                <a:solidFill>
                  <a:srgbClr val="FF3399"/>
                </a:solidFill>
              </a:rPr>
              <a:t>　</a:t>
            </a:r>
            <a:br>
              <a:rPr lang="ja-JP" altLang="en-US" sz="1800" b="1" dirty="0">
                <a:solidFill>
                  <a:srgbClr val="FF3399"/>
                </a:solidFill>
              </a:rPr>
            </a:br>
            <a:r>
              <a:rPr lang="ja-JP" altLang="en-US" sz="1800" b="1" dirty="0">
                <a:solidFill>
                  <a:srgbClr val="FF3399"/>
                </a:solidFill>
              </a:rPr>
              <a:t>　　　　元気だった親友が精神病院で亡くなったことをきっかけに</a:t>
            </a:r>
            <a:br>
              <a:rPr lang="ja-JP" altLang="en-US" sz="1800" b="1" dirty="0">
                <a:solidFill>
                  <a:srgbClr val="FF3399"/>
                </a:solidFill>
              </a:rPr>
            </a:br>
            <a:r>
              <a:rPr lang="ja-JP" altLang="en-US" sz="1800" b="1" dirty="0">
                <a:solidFill>
                  <a:srgbClr val="FF3399"/>
                </a:solidFill>
              </a:rPr>
              <a:t>     </a:t>
            </a:r>
            <a:r>
              <a:rPr lang="ja-JP" altLang="en-US" sz="2400" b="1" dirty="0">
                <a:solidFill>
                  <a:srgbClr val="FF3399"/>
                </a:solidFill>
              </a:rPr>
              <a:t>国連へ    「パラレルレポート」で訴え</a:t>
            </a:r>
            <a:br>
              <a:rPr lang="ja-JP" altLang="en-US" sz="2400" b="1" dirty="0">
                <a:solidFill>
                  <a:srgbClr val="FF3399"/>
                </a:solidFill>
              </a:rPr>
            </a:br>
            <a:r>
              <a:rPr lang="ja-JP" altLang="en-US" sz="2400" b="1" dirty="0">
                <a:solidFill>
                  <a:srgbClr val="FF3399"/>
                </a:solidFill>
              </a:rPr>
              <a:t/>
            </a:r>
            <a:br>
              <a:rPr lang="ja-JP" altLang="en-US" sz="2400" b="1" dirty="0">
                <a:solidFill>
                  <a:srgbClr val="FF3399"/>
                </a:solidFill>
              </a:rPr>
            </a:br>
            <a:r>
              <a:rPr lang="ja-JP" altLang="en-US" sz="1800" dirty="0"/>
              <a:t>気がついた時には、仲間が精神病院に入れられていました。</a:t>
            </a:r>
          </a:p>
          <a:p>
            <a:pPr eaLnBrk="1" hangingPunct="1">
              <a:spcBef>
                <a:spcPct val="0"/>
              </a:spcBef>
              <a:buFontTx/>
              <a:buNone/>
            </a:pPr>
            <a:r>
              <a:rPr lang="ja-JP" altLang="en-US" sz="1800" dirty="0"/>
              <a:t>私は会いに行ってみました。</a:t>
            </a:r>
          </a:p>
          <a:p>
            <a:pPr eaLnBrk="1" hangingPunct="1">
              <a:spcBef>
                <a:spcPct val="0"/>
              </a:spcBef>
              <a:buFontTx/>
              <a:buNone/>
            </a:pPr>
            <a:r>
              <a:rPr lang="ja-JP" altLang="en-US" sz="1800" b="1" dirty="0">
                <a:solidFill>
                  <a:srgbClr val="3366FF"/>
                </a:solidFill>
              </a:rPr>
              <a:t>認知症の症状がよくなる為に入った</a:t>
            </a:r>
            <a:r>
              <a:rPr lang="ja-JP" altLang="en-US" sz="1800" dirty="0"/>
              <a:t>と思っていたのに、</a:t>
            </a:r>
          </a:p>
          <a:p>
            <a:pPr eaLnBrk="1" hangingPunct="1">
              <a:spcBef>
                <a:spcPct val="0"/>
              </a:spcBef>
              <a:buFontTx/>
              <a:buNone/>
            </a:pPr>
            <a:r>
              <a:rPr lang="ja-JP" altLang="en-US" sz="1800" dirty="0"/>
              <a:t>誰もよくなっておらず、反対に症状が悪化していたのです。</a:t>
            </a:r>
          </a:p>
          <a:p>
            <a:pPr eaLnBrk="1" hangingPunct="1">
              <a:spcBef>
                <a:spcPct val="0"/>
              </a:spcBef>
              <a:buFontTx/>
              <a:buNone/>
            </a:pPr>
            <a:r>
              <a:rPr lang="ja-JP" altLang="en-US" sz="1800" b="1" dirty="0">
                <a:solidFill>
                  <a:srgbClr val="3366FF"/>
                </a:solidFill>
              </a:rPr>
              <a:t>表情も無表情になり、すべてをあきらめているようでした。</a:t>
            </a:r>
          </a:p>
          <a:p>
            <a:pPr eaLnBrk="1" hangingPunct="1">
              <a:spcBef>
                <a:spcPct val="0"/>
              </a:spcBef>
              <a:buFontTx/>
              <a:buNone/>
            </a:pPr>
            <a:endParaRPr lang="ja-JP" altLang="en-US" sz="1800" b="1" dirty="0">
              <a:solidFill>
                <a:srgbClr val="3366FF"/>
              </a:solidFill>
            </a:endParaRPr>
          </a:p>
          <a:p>
            <a:pPr eaLnBrk="1" hangingPunct="1">
              <a:spcBef>
                <a:spcPct val="0"/>
              </a:spcBef>
              <a:buFontTx/>
              <a:buNone/>
            </a:pPr>
            <a:r>
              <a:rPr lang="ja-JP" altLang="en-US" sz="1800" dirty="0"/>
              <a:t>ここから出たい、家に帰りたい、とみんなが話をするのです。</a:t>
            </a:r>
          </a:p>
          <a:p>
            <a:pPr eaLnBrk="1" hangingPunct="1">
              <a:spcBef>
                <a:spcPct val="0"/>
              </a:spcBef>
              <a:buFontTx/>
              <a:buNone/>
            </a:pPr>
            <a:r>
              <a:rPr lang="ja-JP" altLang="en-US" sz="1800" dirty="0"/>
              <a:t>たくさんの当事者と話をしてきて気づいたことは、</a:t>
            </a:r>
          </a:p>
          <a:p>
            <a:pPr eaLnBrk="1" hangingPunct="1">
              <a:spcBef>
                <a:spcPct val="0"/>
              </a:spcBef>
              <a:buFontTx/>
              <a:buNone/>
            </a:pPr>
            <a:r>
              <a:rPr lang="ja-JP" altLang="en-US" sz="1800" dirty="0"/>
              <a:t>診断直後のサポートの仕方がおかしいのだと気づきました。</a:t>
            </a:r>
          </a:p>
          <a:p>
            <a:pPr eaLnBrk="1" hangingPunct="1">
              <a:spcBef>
                <a:spcPct val="0"/>
              </a:spcBef>
              <a:buFontTx/>
              <a:buNone/>
            </a:pPr>
            <a:endParaRPr lang="ja-JP" altLang="en-US" sz="1800" dirty="0"/>
          </a:p>
          <a:p>
            <a:pPr eaLnBrk="1" hangingPunct="1">
              <a:spcBef>
                <a:spcPct val="0"/>
              </a:spcBef>
              <a:buFontTx/>
              <a:buNone/>
            </a:pPr>
            <a:r>
              <a:rPr lang="ja-JP" altLang="en-US" sz="1800" dirty="0"/>
              <a:t>当事者への支援がぜんぜんなく、</a:t>
            </a:r>
            <a:r>
              <a:rPr lang="ja-JP" altLang="en-US" sz="1800" dirty="0">
                <a:solidFill>
                  <a:srgbClr val="3366FF"/>
                </a:solidFill>
              </a:rPr>
              <a:t>家族への</a:t>
            </a:r>
            <a:r>
              <a:rPr lang="ja-JP" altLang="en-US" sz="1800" b="1" dirty="0">
                <a:solidFill>
                  <a:srgbClr val="3366FF"/>
                </a:solidFill>
              </a:rPr>
              <a:t>「重度になってからの話」</a:t>
            </a:r>
            <a:r>
              <a:rPr lang="ja-JP" altLang="en-US" sz="1800" dirty="0"/>
              <a:t>だけなのです。だから、家族は混乱してしまい、当事者の行動を制限してしまうのです。</a:t>
            </a:r>
          </a:p>
        </p:txBody>
      </p:sp>
    </p:spTree>
  </p:cSld>
  <p:clrMapOvr>
    <a:masterClrMapping/>
  </p:clrMapOvr>
  <p:transition spd="slow" advTm="33413"/>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5">
            <a:extLst>
              <a:ext uri="{FF2B5EF4-FFF2-40B4-BE49-F238E27FC236}">
                <a16:creationId xmlns="" xmlns:a16="http://schemas.microsoft.com/office/drawing/2014/main" id="{348CC652-482B-8A43-25CA-D2FC774EB0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38" y="102393"/>
            <a:ext cx="8568373" cy="493871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0963" name="タイトル 1">
            <a:extLst>
              <a:ext uri="{FF2B5EF4-FFF2-40B4-BE49-F238E27FC236}">
                <a16:creationId xmlns="" xmlns:a16="http://schemas.microsoft.com/office/drawing/2014/main" id="{42DABD9B-4CC6-412D-F05A-EDFB3CC071D5}"/>
              </a:ext>
            </a:extLst>
          </p:cNvPr>
          <p:cNvSpPr>
            <a:spLocks noGrp="1" noChangeArrowheads="1"/>
          </p:cNvSpPr>
          <p:nvPr>
            <p:ph type="title"/>
          </p:nvPr>
        </p:nvSpPr>
        <p:spPr/>
        <p:txBody>
          <a:bodyPr/>
          <a:lstStyle/>
          <a:p>
            <a:endParaRPr lang="ja-JP" altLang="en-US"/>
          </a:p>
        </p:txBody>
      </p:sp>
      <p:sp>
        <p:nvSpPr>
          <p:cNvPr id="40964" name="コンテンツ プレースホルダー 2">
            <a:extLst>
              <a:ext uri="{FF2B5EF4-FFF2-40B4-BE49-F238E27FC236}">
                <a16:creationId xmlns="" xmlns:a16="http://schemas.microsoft.com/office/drawing/2014/main" id="{4CF79FF5-2D96-8150-DD97-99357B2C7FBE}"/>
              </a:ext>
            </a:extLst>
          </p:cNvPr>
          <p:cNvSpPr>
            <a:spLocks noGrp="1" noChangeArrowheads="1"/>
          </p:cNvSpPr>
          <p:nvPr>
            <p:ph idx="1"/>
          </p:nvPr>
        </p:nvSpPr>
        <p:spPr>
          <a:xfrm>
            <a:off x="2807804" y="4011910"/>
            <a:ext cx="5076564" cy="284560"/>
          </a:xfrm>
          <a:ln w="19050">
            <a:solidFill>
              <a:srgbClr val="FF3399"/>
            </a:solidFill>
            <a:miter lim="800000"/>
            <a:headEnd/>
            <a:tailEnd/>
          </a:ln>
        </p:spPr>
        <p:txBody>
          <a:bodyPr>
            <a:normAutofit fontScale="47500" lnSpcReduction="20000"/>
          </a:bodyPr>
          <a:lstStyle/>
          <a:p>
            <a:endParaRPr lang="ja-JP" altLang="en-US" dirty="0"/>
          </a:p>
        </p:txBody>
      </p:sp>
      <p:sp>
        <p:nvSpPr>
          <p:cNvPr id="40965" name="スライド番号プレースホルダー 3">
            <a:extLst>
              <a:ext uri="{FF2B5EF4-FFF2-40B4-BE49-F238E27FC236}">
                <a16:creationId xmlns="" xmlns:a16="http://schemas.microsoft.com/office/drawing/2014/main" id="{345442F7-5889-9281-E4E8-56769FB73386}"/>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1pPr>
            <a:lvl2pPr marL="557213" indent="-214313">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2pPr>
            <a:lvl3pPr marL="857250" indent="-171450">
              <a:spcBef>
                <a:spcPct val="20000"/>
              </a:spcBef>
              <a:buChar char="•"/>
              <a:defRPr kumimoji="1" sz="1800">
                <a:solidFill>
                  <a:schemeClr val="tx1"/>
                </a:solidFill>
                <a:latin typeface="Arial" panose="020B0604020202020204" pitchFamily="34" charset="0"/>
                <a:ea typeface="ＭＳ Ｐゴシック" panose="020B0600070205080204" pitchFamily="50" charset="-128"/>
              </a:defRPr>
            </a:lvl3pPr>
            <a:lvl4pPr marL="1200150" indent="-171450">
              <a:spcBef>
                <a:spcPct val="20000"/>
              </a:spcBef>
              <a:buChar char="–"/>
              <a:defRPr kumimoji="1" sz="1500">
                <a:solidFill>
                  <a:schemeClr val="tx1"/>
                </a:solidFill>
                <a:latin typeface="Arial" panose="020B0604020202020204" pitchFamily="34" charset="0"/>
                <a:ea typeface="ＭＳ Ｐゴシック" panose="020B0600070205080204" pitchFamily="50" charset="-128"/>
              </a:defRPr>
            </a:lvl4pPr>
            <a:lvl5pPr marL="1543050" indent="-171450">
              <a:spcBef>
                <a:spcPct val="20000"/>
              </a:spcBef>
              <a:buChar char="»"/>
              <a:defRPr kumimoji="1" sz="1500">
                <a:solidFill>
                  <a:schemeClr val="tx1"/>
                </a:solidFill>
                <a:latin typeface="Arial" panose="020B0604020202020204" pitchFamily="34" charset="0"/>
                <a:ea typeface="ＭＳ Ｐゴシック" panose="020B0600070205080204" pitchFamily="50" charset="-128"/>
              </a:defRPr>
            </a:lvl5pPr>
            <a:lvl6pPr marL="1885950" indent="-17145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50" charset="-128"/>
              </a:defRPr>
            </a:lvl6pPr>
            <a:lvl7pPr marL="2228850" indent="-17145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50" charset="-128"/>
              </a:defRPr>
            </a:lvl7pPr>
            <a:lvl8pPr marL="2571750" indent="-17145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50" charset="-128"/>
              </a:defRPr>
            </a:lvl8pPr>
            <a:lvl9pPr marL="2914650" indent="-171450"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07CF1283-8B79-4E76-81F5-1FE61AFA3489}" type="slidenum">
              <a:rPr lang="en-US" altLang="ja-JP" sz="1050">
                <a:solidFill>
                  <a:srgbClr val="000000"/>
                </a:solidFill>
              </a:rPr>
              <a:pPr>
                <a:spcBef>
                  <a:spcPct val="0"/>
                </a:spcBef>
                <a:buFontTx/>
                <a:buNone/>
              </a:pPr>
              <a:t>29</a:t>
            </a:fld>
            <a:endParaRPr lang="en-US" altLang="ja-JP" sz="1050">
              <a:solidFill>
                <a:srgbClr val="000000"/>
              </a:solidFill>
            </a:endParaRPr>
          </a:p>
        </p:txBody>
      </p:sp>
    </p:spTree>
    <p:extLst>
      <p:ext uri="{BB962C8B-B14F-4D97-AF65-F5344CB8AC3E}">
        <p14:creationId xmlns:p14="http://schemas.microsoft.com/office/powerpoint/2010/main" val="4138081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 xmlns:a16="http://schemas.microsoft.com/office/drawing/2014/main" id="{6C923C94-0342-785B-F198-5E4B3192FE96}"/>
              </a:ext>
            </a:extLst>
          </p:cNvPr>
          <p:cNvSpPr txBox="1"/>
          <p:nvPr/>
        </p:nvSpPr>
        <p:spPr>
          <a:xfrm>
            <a:off x="503547" y="303498"/>
            <a:ext cx="6350179" cy="4801314"/>
          </a:xfrm>
          <a:prstGeom prst="rect">
            <a:avLst/>
          </a:prstGeom>
          <a:noFill/>
        </p:spPr>
        <p:txBody>
          <a:bodyPr wrap="square">
            <a:spAutoFit/>
          </a:bodyPr>
          <a:lstStyle/>
          <a:p>
            <a:r>
              <a:rPr lang="ja-JP" altLang="en-US" dirty="0" smtClean="0">
                <a:solidFill>
                  <a:srgbClr val="FF0000"/>
                </a:solidFill>
              </a:rPr>
              <a:t>身体拘束ゼロの挑戦は、実は、精神病院から始まりました</a:t>
            </a:r>
            <a:r>
              <a:rPr lang="en-US" altLang="ja-JP" dirty="0" smtClean="0">
                <a:solidFill>
                  <a:srgbClr val="FF0000"/>
                </a:solidFill>
              </a:rPr>
              <a:t/>
            </a:r>
            <a:br>
              <a:rPr lang="en-US" altLang="ja-JP" dirty="0" smtClean="0">
                <a:solidFill>
                  <a:srgbClr val="FF0000"/>
                </a:solidFill>
              </a:rPr>
            </a:br>
            <a:endParaRPr lang="en-US" altLang="ja-JP" dirty="0" smtClean="0">
              <a:solidFill>
                <a:srgbClr val="FF0000"/>
              </a:solidFill>
            </a:endParaRPr>
          </a:p>
          <a:p>
            <a:r>
              <a:rPr lang="ja-JP" altLang="en-US" dirty="0" smtClean="0"/>
              <a:t>介護</a:t>
            </a:r>
            <a:r>
              <a:rPr lang="ja-JP" altLang="en-US" dirty="0"/>
              <a:t>保険が始まる前の年１９９９年１月の深夜。</a:t>
            </a:r>
            <a:br>
              <a:rPr lang="ja-JP" altLang="en-US" dirty="0"/>
            </a:br>
            <a:r>
              <a:rPr lang="ja-JP" altLang="en-US" dirty="0"/>
              <a:t>わが家に切羽詰まった声で電話がかかりました。</a:t>
            </a:r>
          </a:p>
          <a:p>
            <a:r>
              <a:rPr lang="ja-JP" altLang="en-US" dirty="0"/>
              <a:t>電話の主は、厚生省老人保健課の森山美知子専門官</a:t>
            </a:r>
            <a:br>
              <a:rPr lang="ja-JP" altLang="en-US" dirty="0"/>
            </a:br>
            <a:r>
              <a:rPr lang="ja-JP" altLang="en-US" dirty="0"/>
              <a:t>（のちに島根大学大学院教授）でした。</a:t>
            </a:r>
            <a:br>
              <a:rPr lang="ja-JP" altLang="en-US" dirty="0"/>
            </a:br>
            <a:r>
              <a:rPr lang="ja-JP" altLang="en-US" dirty="0"/>
              <a:t>「去年の秋のあの社説を、大急ぎでファックスしていただけないでしょうか？」</a:t>
            </a:r>
            <a:br>
              <a:rPr lang="ja-JP" altLang="en-US" dirty="0"/>
            </a:br>
            <a:r>
              <a:rPr lang="ja-JP" altLang="en-US" dirty="0"/>
              <a:t>介護保険の指定基準に「抑制禁止規定」を入れるかどうか、</a:t>
            </a:r>
            <a:br>
              <a:rPr lang="ja-JP" altLang="en-US" dirty="0"/>
            </a:br>
            <a:r>
              <a:rPr lang="ja-JP" altLang="en-US" dirty="0" smtClean="0"/>
              <a:t>とうか、老人</a:t>
            </a:r>
            <a:r>
              <a:rPr lang="ja-JP" altLang="en-US" dirty="0"/>
              <a:t>保健福祉局の審議官室で揉めている</a:t>
            </a:r>
            <a:br>
              <a:rPr lang="ja-JP" altLang="en-US" dirty="0"/>
            </a:br>
            <a:r>
              <a:rPr lang="ja-JP" altLang="en-US" dirty="0"/>
              <a:t>最中だというのです。</a:t>
            </a:r>
          </a:p>
          <a:p>
            <a:endParaRPr lang="ja-JP" altLang="en-US" dirty="0"/>
          </a:p>
          <a:p>
            <a:r>
              <a:rPr lang="ja-JP" altLang="en-US" dirty="0"/>
              <a:t>私は大急ぎでその社説、</a:t>
            </a:r>
            <a:br>
              <a:rPr lang="ja-JP" altLang="en-US" dirty="0"/>
            </a:br>
            <a:r>
              <a:rPr lang="en-US" altLang="ja-JP" dirty="0">
                <a:solidFill>
                  <a:srgbClr val="FF0000"/>
                </a:solidFill>
              </a:rPr>
              <a:t>『</a:t>
            </a:r>
            <a:r>
              <a:rPr lang="ja-JP" altLang="en-US" dirty="0">
                <a:solidFill>
                  <a:srgbClr val="FF0000"/>
                </a:solidFill>
              </a:rPr>
              <a:t>縛る医療－「福岡宣言」を全国に</a:t>
            </a:r>
            <a:r>
              <a:rPr lang="en-US" altLang="ja-JP" dirty="0">
                <a:solidFill>
                  <a:srgbClr val="FF0000"/>
                </a:solidFill>
              </a:rPr>
              <a:t>』</a:t>
            </a:r>
            <a:r>
              <a:rPr lang="ja-JP" altLang="en-US" dirty="0">
                <a:solidFill>
                  <a:srgbClr val="FF0000"/>
                </a:solidFill>
              </a:rPr>
              <a:t/>
            </a:r>
            <a:br>
              <a:rPr lang="ja-JP" altLang="en-US" dirty="0">
                <a:solidFill>
                  <a:srgbClr val="FF0000"/>
                </a:solidFill>
              </a:rPr>
            </a:br>
            <a:r>
              <a:rPr lang="ja-JP" altLang="en-US" dirty="0"/>
              <a:t>をファックスしました。</a:t>
            </a:r>
            <a:br>
              <a:rPr lang="ja-JP" altLang="en-US" dirty="0"/>
            </a:br>
            <a:endParaRPr lang="ja-JP" altLang="en-US" dirty="0"/>
          </a:p>
          <a:p>
            <a:endParaRPr lang="ja-JP" altLang="en-US" dirty="0"/>
          </a:p>
        </p:txBody>
      </p:sp>
      <p:pic>
        <p:nvPicPr>
          <p:cNvPr id="2" name="図 1">
            <a:extLst>
              <a:ext uri="{FF2B5EF4-FFF2-40B4-BE49-F238E27FC236}">
                <a16:creationId xmlns="" xmlns:a16="http://schemas.microsoft.com/office/drawing/2014/main" id="{C2355650-5BFA-5B18-B91C-E37DF34C9AD1}"/>
              </a:ext>
            </a:extLst>
          </p:cNvPr>
          <p:cNvPicPr>
            <a:picLocks noChangeAspect="1"/>
          </p:cNvPicPr>
          <p:nvPr/>
        </p:nvPicPr>
        <p:blipFill>
          <a:blip r:embed="rId2"/>
          <a:stretch>
            <a:fillRect/>
          </a:stretch>
        </p:blipFill>
        <p:spPr>
          <a:xfrm>
            <a:off x="5524216" y="2463738"/>
            <a:ext cx="3619783" cy="2641074"/>
          </a:xfrm>
          <a:prstGeom prst="rect">
            <a:avLst/>
          </a:prstGeom>
        </p:spPr>
      </p:pic>
    </p:spTree>
    <p:extLst>
      <p:ext uri="{BB962C8B-B14F-4D97-AF65-F5344CB8AC3E}">
        <p14:creationId xmlns:p14="http://schemas.microsoft.com/office/powerpoint/2010/main" val="3483344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1">
            <a:extLst>
              <a:ext uri="{FF2B5EF4-FFF2-40B4-BE49-F238E27FC236}">
                <a16:creationId xmlns="" xmlns:a16="http://schemas.microsoft.com/office/drawing/2014/main" id="{2E96EAAE-BC7D-9643-9570-B7A10C4A7F94}"/>
              </a:ext>
            </a:extLst>
          </p:cNvPr>
          <p:cNvSpPr>
            <a:spLocks noGrp="1" noChangeArrowheads="1"/>
          </p:cNvSpPr>
          <p:nvPr>
            <p:ph type="title"/>
          </p:nvPr>
        </p:nvSpPr>
        <p:spPr>
          <a:xfrm>
            <a:off x="1907704" y="4155926"/>
            <a:ext cx="4869656" cy="884635"/>
          </a:xfrm>
        </p:spPr>
        <p:txBody>
          <a:bodyPr>
            <a:normAutofit/>
          </a:bodyPr>
          <a:lstStyle/>
          <a:p>
            <a:r>
              <a:rPr lang="ja-JP" altLang="en-US" sz="2400" dirty="0">
                <a:solidFill>
                  <a:srgbClr val="FF0066"/>
                </a:solidFill>
              </a:rPr>
              <a:t>日本精神科病院協会山崎会長の</a:t>
            </a:r>
            <a:r>
              <a:rPr lang="en-US" altLang="ja-JP" sz="2400" dirty="0">
                <a:solidFill>
                  <a:srgbClr val="FF0066"/>
                </a:solidFill>
              </a:rPr>
              <a:t>Facebook</a:t>
            </a:r>
            <a:r>
              <a:rPr lang="ja-JP" altLang="en-US" sz="2400" dirty="0">
                <a:solidFill>
                  <a:srgbClr val="FF0066"/>
                </a:solidFill>
              </a:rPr>
              <a:t>より</a:t>
            </a:r>
          </a:p>
        </p:txBody>
      </p:sp>
      <p:sp>
        <p:nvSpPr>
          <p:cNvPr id="39939" name="コンテンツ プレースホルダー 2">
            <a:extLst>
              <a:ext uri="{FF2B5EF4-FFF2-40B4-BE49-F238E27FC236}">
                <a16:creationId xmlns="" xmlns:a16="http://schemas.microsoft.com/office/drawing/2014/main" id="{D3515ED2-52BC-4C99-BC78-9711A170FFB8}"/>
              </a:ext>
            </a:extLst>
          </p:cNvPr>
          <p:cNvSpPr>
            <a:spLocks noGrp="1" noChangeArrowheads="1"/>
          </p:cNvSpPr>
          <p:nvPr>
            <p:ph idx="1"/>
          </p:nvPr>
        </p:nvSpPr>
        <p:spPr>
          <a:xfrm>
            <a:off x="1494235" y="195263"/>
            <a:ext cx="6048375" cy="540544"/>
          </a:xfrm>
        </p:spPr>
        <p:txBody>
          <a:bodyPr>
            <a:normAutofit fontScale="55000" lnSpcReduction="20000"/>
          </a:bodyPr>
          <a:lstStyle/>
          <a:p>
            <a:pPr marL="0" indent="0">
              <a:buNone/>
            </a:pPr>
            <a:r>
              <a:rPr lang="ja-JP" altLang="en-US"/>
              <a:t>「認知症政策の司令塔は精神科病院」と</a:t>
            </a:r>
            <a:br>
              <a:rPr lang="ja-JP" altLang="en-US"/>
            </a:br>
            <a:r>
              <a:rPr lang="ja-JP" altLang="en-US"/>
              <a:t>             方向づけたのは。。。</a:t>
            </a:r>
          </a:p>
        </p:txBody>
      </p:sp>
      <p:pic>
        <p:nvPicPr>
          <p:cNvPr id="39940" name="Picture 2" descr="D:\YUKIKO\Desktop\山崎・安倍コンビ.jpg">
            <a:extLst>
              <a:ext uri="{FF2B5EF4-FFF2-40B4-BE49-F238E27FC236}">
                <a16:creationId xmlns="" xmlns:a16="http://schemas.microsoft.com/office/drawing/2014/main" id="{CE01A38D-9099-0ECA-1D2A-7A43DC0C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525" y="661602"/>
            <a:ext cx="8064896" cy="3498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タイトル 1">
            <a:extLst>
              <a:ext uri="{FF2B5EF4-FFF2-40B4-BE49-F238E27FC236}">
                <a16:creationId xmlns="" xmlns:a16="http://schemas.microsoft.com/office/drawing/2014/main" id="{F5728335-5526-8E97-7E32-D0B0DBF5F084}"/>
              </a:ext>
            </a:extLst>
          </p:cNvPr>
          <p:cNvSpPr>
            <a:spLocks noGrp="1" noChangeArrowheads="1"/>
          </p:cNvSpPr>
          <p:nvPr>
            <p:ph type="title"/>
          </p:nvPr>
        </p:nvSpPr>
        <p:spPr/>
        <p:txBody>
          <a:bodyPr/>
          <a:lstStyle/>
          <a:p>
            <a:endParaRPr lang="ja-JP" altLang="en-US"/>
          </a:p>
        </p:txBody>
      </p:sp>
      <p:sp>
        <p:nvSpPr>
          <p:cNvPr id="41987" name="コンテンツ プレースホルダー 2">
            <a:extLst>
              <a:ext uri="{FF2B5EF4-FFF2-40B4-BE49-F238E27FC236}">
                <a16:creationId xmlns="" xmlns:a16="http://schemas.microsoft.com/office/drawing/2014/main" id="{C7D0D75D-0BDE-6D60-72DD-E0B46F525463}"/>
              </a:ext>
            </a:extLst>
          </p:cNvPr>
          <p:cNvSpPr>
            <a:spLocks noGrp="1" noChangeArrowheads="1"/>
          </p:cNvSpPr>
          <p:nvPr>
            <p:ph idx="1"/>
          </p:nvPr>
        </p:nvSpPr>
        <p:spPr/>
        <p:txBody>
          <a:bodyPr/>
          <a:lstStyle/>
          <a:p>
            <a:endParaRPr lang="ja-JP" altLang="en-US" dirty="0"/>
          </a:p>
        </p:txBody>
      </p:sp>
      <p:sp>
        <p:nvSpPr>
          <p:cNvPr id="41989" name="テキスト ボックス 7">
            <a:extLst>
              <a:ext uri="{FF2B5EF4-FFF2-40B4-BE49-F238E27FC236}">
                <a16:creationId xmlns="" xmlns:a16="http://schemas.microsoft.com/office/drawing/2014/main" id="{14772AC6-93EA-7C6B-36D6-2D11543CD4F6}"/>
              </a:ext>
            </a:extLst>
          </p:cNvPr>
          <p:cNvSpPr txBox="1">
            <a:spLocks noChangeArrowheads="1"/>
          </p:cNvSpPr>
          <p:nvPr/>
        </p:nvSpPr>
        <p:spPr bwMode="auto">
          <a:xfrm>
            <a:off x="542353" y="225673"/>
            <a:ext cx="6588732" cy="181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dirty="0">
                <a:solidFill>
                  <a:srgbClr val="7030A0"/>
                </a:solidFill>
                <a:latin typeface="HG平成角ｺﾞｼｯｸ体W9" panose="020B0A09000000000000" pitchFamily="49" charset="-128"/>
                <a:ea typeface="HG平成角ｺﾞｼｯｸ体W9" panose="020B0A09000000000000" pitchFamily="49" charset="-128"/>
              </a:rPr>
              <a:t>ＮＨＫ</a:t>
            </a:r>
          </a:p>
          <a:p>
            <a:pPr>
              <a:spcBef>
                <a:spcPct val="0"/>
              </a:spcBef>
              <a:buFontTx/>
              <a:buNone/>
            </a:pPr>
            <a:r>
              <a:rPr lang="ja-JP" altLang="en-US" sz="2400" dirty="0">
                <a:solidFill>
                  <a:srgbClr val="7030A0"/>
                </a:solidFill>
                <a:latin typeface="HG平成角ｺﾞｼｯｸ体W9" panose="020B0A09000000000000" pitchFamily="49" charset="-128"/>
                <a:ea typeface="HG平成角ｺﾞｼｯｸ体W9" panose="020B0A09000000000000" pitchFamily="49" charset="-128"/>
              </a:rPr>
              <a:t>　　クローズアップ現代</a:t>
            </a:r>
            <a:endParaRPr lang="ja-JP" altLang="en-US" sz="2400" dirty="0">
              <a:solidFill>
                <a:srgbClr val="7030A0"/>
              </a:solidFill>
            </a:endParaRPr>
          </a:p>
          <a:p>
            <a:pPr>
              <a:spcBef>
                <a:spcPct val="0"/>
              </a:spcBef>
              <a:buFontTx/>
              <a:buNone/>
            </a:pPr>
            <a:r>
              <a:rPr lang="ja-JP" altLang="en-US" sz="2400" dirty="0">
                <a:solidFill>
                  <a:srgbClr val="7030A0"/>
                </a:solidFill>
                <a:latin typeface="HG平成角ｺﾞｼｯｸ体W9" panose="020B0A09000000000000" pitchFamily="49" charset="-128"/>
                <a:ea typeface="HG平成角ｺﾞｼｯｸ体W9" panose="020B0A09000000000000" pitchFamily="49" charset="-128"/>
              </a:rPr>
              <a:t>「認知症高齢者・急増する精神科入院」より</a:t>
            </a:r>
            <a:br>
              <a:rPr lang="ja-JP" altLang="en-US" sz="2400" dirty="0">
                <a:solidFill>
                  <a:srgbClr val="7030A0"/>
                </a:solidFill>
                <a:latin typeface="HG平成角ｺﾞｼｯｸ体W9" panose="020B0A09000000000000" pitchFamily="49" charset="-128"/>
                <a:ea typeface="HG平成角ｺﾞｼｯｸ体W9" panose="020B0A09000000000000" pitchFamily="49" charset="-128"/>
              </a:rPr>
            </a:br>
            <a:r>
              <a:rPr lang="en-US" altLang="ja-JP" sz="2400" dirty="0">
                <a:solidFill>
                  <a:srgbClr val="7030A0"/>
                </a:solidFill>
                <a:latin typeface="HG平成角ｺﾞｼｯｸ体W9" panose="020B0A09000000000000" pitchFamily="49" charset="-128"/>
                <a:ea typeface="HG平成角ｺﾞｼｯｸ体W9" panose="020B0A09000000000000" pitchFamily="49" charset="-128"/>
              </a:rPr>
              <a:t>(</a:t>
            </a:r>
            <a:r>
              <a:rPr lang="ja-JP" altLang="en-US" sz="2400" dirty="0">
                <a:solidFill>
                  <a:srgbClr val="7030A0"/>
                </a:solidFill>
                <a:latin typeface="HG平成角ｺﾞｼｯｸ体W9" panose="020B0A09000000000000" pitchFamily="49" charset="-128"/>
                <a:ea typeface="HG平成角ｺﾞｼｯｸ体W9" panose="020B0A09000000000000" pitchFamily="49" charset="-128"/>
              </a:rPr>
              <a:t>写真は、山崎会長の病院で</a:t>
            </a:r>
            <a:r>
              <a:rPr lang="en-US" altLang="ja-JP" sz="2400" dirty="0">
                <a:solidFill>
                  <a:srgbClr val="7030A0"/>
                </a:solidFill>
                <a:latin typeface="HG平成角ｺﾞｼｯｸ体W9" panose="020B0A09000000000000" pitchFamily="49" charset="-128"/>
                <a:ea typeface="HG平成角ｺﾞｼｯｸ体W9" panose="020B0A09000000000000" pitchFamily="49" charset="-128"/>
              </a:rPr>
              <a:t>)</a:t>
            </a:r>
            <a:endParaRPr lang="ja-JP" altLang="en-US" sz="2400" dirty="0">
              <a:solidFill>
                <a:srgbClr val="7030A0"/>
              </a:solidFill>
              <a:latin typeface="HG平成角ｺﾞｼｯｸ体W9" panose="020B0A09000000000000" pitchFamily="49" charset="-128"/>
              <a:ea typeface="HG平成角ｺﾞｼｯｸ体W9" panose="020B0A09000000000000" pitchFamily="49" charset="-128"/>
            </a:endParaRPr>
          </a:p>
          <a:p>
            <a:pPr>
              <a:spcBef>
                <a:spcPct val="0"/>
              </a:spcBef>
              <a:buFontTx/>
              <a:buNone/>
            </a:pPr>
            <a:endParaRPr lang="ja-JP" altLang="en-US" sz="1575" dirty="0">
              <a:solidFill>
                <a:srgbClr val="7030A0"/>
              </a:solidFill>
              <a:latin typeface="HG平成角ｺﾞｼｯｸ体W9" panose="020B0A09000000000000" pitchFamily="49" charset="-128"/>
              <a:ea typeface="HG平成角ｺﾞｼｯｸ体W9" panose="020B0A09000000000000" pitchFamily="49" charset="-128"/>
            </a:endParaRPr>
          </a:p>
        </p:txBody>
      </p:sp>
      <p:pic>
        <p:nvPicPr>
          <p:cNvPr id="41990" name="図 1">
            <a:extLst>
              <a:ext uri="{FF2B5EF4-FFF2-40B4-BE49-F238E27FC236}">
                <a16:creationId xmlns="" xmlns:a16="http://schemas.microsoft.com/office/drawing/2014/main" id="{67316A38-0237-9C90-E8D9-F07BEDB737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687" t="30927" r="33125" b="47963"/>
          <a:stretch>
            <a:fillRect/>
          </a:stretch>
        </p:blipFill>
        <p:spPr bwMode="auto">
          <a:xfrm>
            <a:off x="0" y="2231535"/>
            <a:ext cx="4973747" cy="277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2" descr="D:\YUKIKO\Desktop\乃木坂\ＮＨＫ認知症\P1100579.JPG">
            <a:extLst>
              <a:ext uri="{FF2B5EF4-FFF2-40B4-BE49-F238E27FC236}">
                <a16:creationId xmlns="" xmlns:a16="http://schemas.microsoft.com/office/drawing/2014/main" id="{38FA87CD-1534-2C41-552A-41B8B7BF8A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0423" t="1292" r="-1363" b="13245"/>
          <a:stretch>
            <a:fillRect/>
          </a:stretch>
        </p:blipFill>
        <p:spPr bwMode="auto">
          <a:xfrm>
            <a:off x="4680859" y="1579885"/>
            <a:ext cx="4326733" cy="3051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FCBB8EE1-0C4E-D0DC-B260-9510F1798C4C}"/>
              </a:ext>
            </a:extLst>
          </p:cNvPr>
          <p:cNvSpPr>
            <a:spLocks noGrp="1"/>
          </p:cNvSpPr>
          <p:nvPr>
            <p:ph type="title" orient="vert"/>
          </p:nvPr>
        </p:nvSpPr>
        <p:spPr/>
        <p:txBody>
          <a:bodyPr>
            <a:normAutofit/>
          </a:bodyPr>
          <a:lstStyle/>
          <a:p>
            <a:pPr>
              <a:defRPr/>
            </a:pPr>
            <a:r>
              <a:rPr lang="ja-JP" altLang="en-US" sz="2400" dirty="0">
                <a:solidFill>
                  <a:srgbClr val="FF0066"/>
                </a:solidFill>
              </a:rPr>
              <a:t>関西では</a:t>
            </a:r>
            <a:r>
              <a:rPr lang="ja-JP" altLang="en-US" sz="1575" dirty="0">
                <a:solidFill>
                  <a:schemeClr val="accent3"/>
                </a:solidFill>
              </a:rPr>
              <a:t/>
            </a:r>
            <a:br>
              <a:rPr lang="ja-JP" altLang="en-US" sz="1575" dirty="0">
                <a:solidFill>
                  <a:schemeClr val="accent3"/>
                </a:solidFill>
              </a:rPr>
            </a:br>
            <a:r>
              <a:rPr lang="ja-JP" altLang="en-US" sz="1575" dirty="0">
                <a:solidFill>
                  <a:schemeClr val="accent3"/>
                </a:solidFill>
              </a:rPr>
              <a:t/>
            </a:r>
            <a:br>
              <a:rPr lang="ja-JP" altLang="en-US" sz="1575" dirty="0">
                <a:solidFill>
                  <a:schemeClr val="accent3"/>
                </a:solidFill>
              </a:rPr>
            </a:br>
            <a:r>
              <a:rPr lang="ja-JP" altLang="en-US" sz="1575" dirty="0">
                <a:solidFill>
                  <a:srgbClr val="FF0000"/>
                </a:solidFill>
              </a:rPr>
              <a:t>神出病院理事長の藪本雅巳氏は安倍首相のお友達</a:t>
            </a:r>
          </a:p>
        </p:txBody>
      </p:sp>
      <p:sp>
        <p:nvSpPr>
          <p:cNvPr id="44035" name="縦書きテキスト プレースホルダー 2">
            <a:extLst>
              <a:ext uri="{FF2B5EF4-FFF2-40B4-BE49-F238E27FC236}">
                <a16:creationId xmlns="" xmlns:a16="http://schemas.microsoft.com/office/drawing/2014/main" id="{4AD8378E-AF53-827C-E271-F6ACC7E85598}"/>
              </a:ext>
            </a:extLst>
          </p:cNvPr>
          <p:cNvSpPr>
            <a:spLocks noGrp="1"/>
          </p:cNvSpPr>
          <p:nvPr>
            <p:ph type="body" orient="vert" idx="1"/>
          </p:nvPr>
        </p:nvSpPr>
        <p:spPr>
          <a:xfrm>
            <a:off x="6019862" y="721518"/>
            <a:ext cx="964406" cy="3967163"/>
          </a:xfrm>
          <a:ln w="28575">
            <a:solidFill>
              <a:srgbClr val="00B050"/>
            </a:solidFill>
            <a:miter lim="800000"/>
            <a:headEnd/>
            <a:tailEnd/>
          </a:ln>
        </p:spPr>
        <p:txBody>
          <a:bodyPr>
            <a:normAutofit fontScale="55000" lnSpcReduction="20000"/>
          </a:bodyPr>
          <a:lstStyle/>
          <a:p>
            <a:pPr marL="0" indent="0">
              <a:buNone/>
            </a:pPr>
            <a:r>
              <a:rPr lang="ja-JP" altLang="en-US" b="1" dirty="0">
                <a:solidFill>
                  <a:srgbClr val="FF0066"/>
                </a:solidFill>
              </a:rPr>
              <a:t>あべちゃん⇔やぶちゃん</a:t>
            </a:r>
          </a:p>
          <a:p>
            <a:pPr marL="0" indent="0">
              <a:buNone/>
            </a:pPr>
            <a:r>
              <a:rPr lang="ja-JP" altLang="en-US" b="1" dirty="0"/>
              <a:t>                    </a:t>
            </a:r>
            <a:r>
              <a:rPr lang="ja-JP" altLang="en-US" b="1" dirty="0">
                <a:solidFill>
                  <a:srgbClr val="FF0000"/>
                </a:solidFill>
              </a:rPr>
              <a:t>の間柄を</a:t>
            </a:r>
            <a:br>
              <a:rPr lang="ja-JP" altLang="en-US" b="1" dirty="0">
                <a:solidFill>
                  <a:srgbClr val="FF0000"/>
                </a:solidFill>
              </a:rPr>
            </a:br>
            <a:r>
              <a:rPr lang="ja-JP" altLang="en-US" b="1" dirty="0">
                <a:solidFill>
                  <a:srgbClr val="FF0000"/>
                </a:solidFill>
              </a:rPr>
              <a:t>                               県庁に自慢</a:t>
            </a:r>
            <a:r>
              <a:rPr lang="ja-JP" altLang="en-US" dirty="0">
                <a:solidFill>
                  <a:srgbClr val="FF0000"/>
                </a:solidFill>
              </a:rPr>
              <a:t>。</a:t>
            </a:r>
            <a:r>
              <a:rPr lang="ja-JP" altLang="en-US" dirty="0"/>
              <a:t>。</a:t>
            </a:r>
          </a:p>
          <a:p>
            <a:pPr marL="0" indent="0">
              <a:buNone/>
            </a:pPr>
            <a:endParaRPr lang="ja-JP" altLang="en-US" dirty="0"/>
          </a:p>
        </p:txBody>
      </p:sp>
      <p:pic>
        <p:nvPicPr>
          <p:cNvPr id="44036" name="コンテンツ プレースホルダー 4">
            <a:extLst>
              <a:ext uri="{FF2B5EF4-FFF2-40B4-BE49-F238E27FC236}">
                <a16:creationId xmlns="" xmlns:a16="http://schemas.microsoft.com/office/drawing/2014/main" id="{A923194F-7CE4-84AF-DAA1-2889B69411B9}"/>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2124641" y="0"/>
            <a:ext cx="3671888" cy="541020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C3F6A578-D5C2-728A-7D47-3628FC4454C7}"/>
              </a:ext>
            </a:extLst>
          </p:cNvPr>
          <p:cNvSpPr>
            <a:spLocks noGrp="1"/>
          </p:cNvSpPr>
          <p:nvPr>
            <p:ph type="title"/>
          </p:nvPr>
        </p:nvSpPr>
        <p:spPr/>
        <p:txBody>
          <a:bodyPr/>
          <a:lstStyle/>
          <a:p>
            <a:pPr>
              <a:defRPr/>
            </a:pPr>
            <a:r>
              <a:rPr lang="en-US" altLang="ja-JP" sz="1800" dirty="0">
                <a:solidFill>
                  <a:schemeClr val="accent3"/>
                </a:solidFill>
                <a:latin typeface="HGP創英角ｺﾞｼｯｸUB" panose="020B0900000000000000" pitchFamily="50" charset="-128"/>
                <a:ea typeface="HGP創英角ｺﾞｼｯｸUB" panose="020B0900000000000000" pitchFamily="50" charset="-128"/>
              </a:rPr>
              <a:t>2020</a:t>
            </a:r>
            <a:r>
              <a:rPr lang="ja-JP" altLang="en-US" sz="1800" dirty="0">
                <a:solidFill>
                  <a:schemeClr val="accent3"/>
                </a:solidFill>
                <a:latin typeface="HGP創英角ｺﾞｼｯｸUB" panose="020B0900000000000000" pitchFamily="50" charset="-128"/>
                <a:ea typeface="HGP創英角ｺﾞｼｯｸUB" panose="020B0900000000000000" pitchFamily="50" charset="-128"/>
              </a:rPr>
              <a:t>年（つい先日）起きた重大事件</a:t>
            </a:r>
          </a:p>
        </p:txBody>
      </p:sp>
      <p:sp>
        <p:nvSpPr>
          <p:cNvPr id="43011" name="テキスト プレースホルダー 4">
            <a:extLst>
              <a:ext uri="{FF2B5EF4-FFF2-40B4-BE49-F238E27FC236}">
                <a16:creationId xmlns="" xmlns:a16="http://schemas.microsoft.com/office/drawing/2014/main" id="{AC468B8F-0179-7B5A-8226-16FB0B7FFFA2}"/>
              </a:ext>
            </a:extLst>
          </p:cNvPr>
          <p:cNvSpPr>
            <a:spLocks noGrp="1" noChangeArrowheads="1"/>
          </p:cNvSpPr>
          <p:nvPr>
            <p:ph type="body" idx="1"/>
          </p:nvPr>
        </p:nvSpPr>
        <p:spPr/>
        <p:txBody>
          <a:bodyPr/>
          <a:lstStyle/>
          <a:p>
            <a:endParaRPr lang="ja-JP" altLang="en-US"/>
          </a:p>
        </p:txBody>
      </p:sp>
      <p:pic>
        <p:nvPicPr>
          <p:cNvPr id="43012" name="コンテンツ プレースホルダー 4">
            <a:extLst>
              <a:ext uri="{FF2B5EF4-FFF2-40B4-BE49-F238E27FC236}">
                <a16:creationId xmlns="" xmlns:a16="http://schemas.microsoft.com/office/drawing/2014/main" id="{83D988B4-E27F-B4A2-D4C1-17531D30D4A8}"/>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593111" y="195486"/>
            <a:ext cx="8230044" cy="4860540"/>
          </a:xfrm>
        </p:spPr>
      </p:pic>
    </p:spTree>
    <p:extLst>
      <p:ext uri="{BB962C8B-B14F-4D97-AF65-F5344CB8AC3E}">
        <p14:creationId xmlns:p14="http://schemas.microsoft.com/office/powerpoint/2010/main" val="1887640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 xmlns:a16="http://schemas.microsoft.com/office/drawing/2014/main" id="{AEAC6799-10A3-8E3C-9C17-C50109B1C3CD}"/>
              </a:ext>
            </a:extLst>
          </p:cNvPr>
          <p:cNvSpPr>
            <a:spLocks noChangeArrowheads="1"/>
          </p:cNvSpPr>
          <p:nvPr/>
        </p:nvSpPr>
        <p:spPr bwMode="auto">
          <a:xfrm>
            <a:off x="1425179" y="243760"/>
            <a:ext cx="6911578" cy="694135"/>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350"/>
          </a:p>
        </p:txBody>
      </p:sp>
      <p:sp>
        <p:nvSpPr>
          <p:cNvPr id="46083" name="Rectangle 3">
            <a:extLst>
              <a:ext uri="{FF2B5EF4-FFF2-40B4-BE49-F238E27FC236}">
                <a16:creationId xmlns="" xmlns:a16="http://schemas.microsoft.com/office/drawing/2014/main" id="{5CC49A93-0593-A7E3-34F6-A00416706DFC}"/>
              </a:ext>
            </a:extLst>
          </p:cNvPr>
          <p:cNvSpPr>
            <a:spLocks noGrp="1" noChangeArrowheads="1"/>
          </p:cNvSpPr>
          <p:nvPr>
            <p:ph type="title" idx="4294967295"/>
          </p:nvPr>
        </p:nvSpPr>
        <p:spPr>
          <a:xfrm>
            <a:off x="1425179" y="123478"/>
            <a:ext cx="6711217" cy="792709"/>
          </a:xfrm>
        </p:spPr>
        <p:txBody>
          <a:bodyPr>
            <a:normAutofit/>
          </a:bodyPr>
          <a:lstStyle/>
          <a:p>
            <a:pPr eaLnBrk="1" hangingPunct="1"/>
            <a:r>
              <a:rPr lang="ja-JP" altLang="en-US" sz="2100" dirty="0">
                <a:solidFill>
                  <a:srgbClr val="00A53F"/>
                </a:solidFill>
                <a:highlight>
                  <a:srgbClr val="FFFF00"/>
                </a:highlight>
                <a:ea typeface="ＤＦ平成ゴシック体W5"/>
                <a:cs typeface="ＤＦ平成ゴシック体W5"/>
              </a:rPr>
              <a:t>認知症の原因疾患の鑑別診断は大切。ただ、ほとんどの精神病院は、鑑別の場でなく、ケアにも不向き</a:t>
            </a:r>
          </a:p>
        </p:txBody>
      </p:sp>
      <p:sp>
        <p:nvSpPr>
          <p:cNvPr id="46084" name="Rectangle 4">
            <a:extLst>
              <a:ext uri="{FF2B5EF4-FFF2-40B4-BE49-F238E27FC236}">
                <a16:creationId xmlns="" xmlns:a16="http://schemas.microsoft.com/office/drawing/2014/main" id="{8C38AEB5-EFA5-7535-9884-B96B8FF0AC3E}"/>
              </a:ext>
            </a:extLst>
          </p:cNvPr>
          <p:cNvSpPr>
            <a:spLocks noGrp="1" noChangeArrowheads="1"/>
          </p:cNvSpPr>
          <p:nvPr>
            <p:ph type="body" idx="4294967295"/>
          </p:nvPr>
        </p:nvSpPr>
        <p:spPr>
          <a:xfrm>
            <a:off x="386935" y="937895"/>
            <a:ext cx="8784467" cy="4624388"/>
          </a:xfrm>
        </p:spPr>
        <p:txBody>
          <a:bodyPr/>
          <a:lstStyle/>
          <a:p>
            <a:pPr marL="145256" indent="-145256" algn="just">
              <a:buNone/>
            </a:pPr>
            <a:r>
              <a:rPr lang="ja-JP" altLang="en-US" sz="1050" b="1" dirty="0">
                <a:latin typeface="HG丸ｺﾞｼｯｸM-PRO" panose="020F0600000000000000" pitchFamily="50" charset="-128"/>
                <a:ea typeface="HG丸ｺﾞｼｯｸM-PRO" panose="020F0600000000000000" pitchFamily="50" charset="-128"/>
              </a:rPr>
              <a:t>脳血管障害に伴う</a:t>
            </a:r>
            <a:endParaRPr lang="ja-JP" altLang="en-US" sz="1050" dirty="0">
              <a:latin typeface="HG丸ｺﾞｼｯｸM-PRO" panose="020F0600000000000000" pitchFamily="50" charset="-128"/>
              <a:ea typeface="HG丸ｺﾞｼｯｸM-PRO" panose="020F0600000000000000" pitchFamily="50" charset="-128"/>
            </a:endParaRPr>
          </a:p>
          <a:p>
            <a:pPr marL="145256" indent="-145256" algn="just">
              <a:buNone/>
            </a:pPr>
            <a:r>
              <a:rPr lang="ja-JP" altLang="en-US" sz="1050" dirty="0">
                <a:latin typeface="HG丸ｺﾞｼｯｸM-PRO" panose="020F0600000000000000" pitchFamily="50" charset="-128"/>
                <a:ea typeface="HG丸ｺﾞｼｯｸM-PRO" panose="020F0600000000000000" pitchFamily="50" charset="-128"/>
              </a:rPr>
              <a:t>　 </a:t>
            </a:r>
            <a:r>
              <a:rPr lang="ja-JP" altLang="en-US" sz="1050" dirty="0">
                <a:solidFill>
                  <a:srgbClr val="FF0066"/>
                </a:solidFill>
                <a:latin typeface="HG丸ｺﾞｼｯｸM-PRO" panose="020F0600000000000000" pitchFamily="50" charset="-128"/>
                <a:ea typeface="HG丸ｺﾞｼｯｸM-PRO" panose="020F0600000000000000" pitchFamily="50" charset="-128"/>
              </a:rPr>
              <a:t>脳梗塞、多発性脳梗塞、脳出血</a:t>
            </a:r>
            <a:r>
              <a:rPr lang="ja-JP" altLang="en-US" sz="1050" dirty="0">
                <a:latin typeface="HG丸ｺﾞｼｯｸM-PRO" panose="020F0600000000000000" pitchFamily="50" charset="-128"/>
                <a:ea typeface="HG丸ｺﾞｼｯｸM-PRO" panose="020F0600000000000000" pitchFamily="50" charset="-128"/>
              </a:rPr>
              <a:t>、モヤモヤ病、脳動静脈奇形、ＳＬＥ、側頭動脈炎などによる血管炎</a:t>
            </a:r>
          </a:p>
          <a:p>
            <a:pPr marL="145256" indent="-145256" algn="just">
              <a:buNone/>
            </a:pPr>
            <a:r>
              <a:rPr lang="ja-JP" altLang="en-US" sz="1050" b="1" dirty="0">
                <a:latin typeface="HG丸ｺﾞｼｯｸM-PRO" panose="020F0600000000000000" pitchFamily="50" charset="-128"/>
                <a:ea typeface="HG丸ｺﾞｼｯｸM-PRO" panose="020F0600000000000000" pitchFamily="50" charset="-128"/>
              </a:rPr>
              <a:t>変性疾患に伴う</a:t>
            </a:r>
            <a:endParaRPr lang="ja-JP" altLang="en-US" sz="1050" dirty="0">
              <a:latin typeface="HG丸ｺﾞｼｯｸM-PRO" panose="020F0600000000000000" pitchFamily="50" charset="-128"/>
              <a:ea typeface="HG丸ｺﾞｼｯｸM-PRO" panose="020F0600000000000000" pitchFamily="50" charset="-128"/>
            </a:endParaRPr>
          </a:p>
          <a:p>
            <a:pPr marL="145256" indent="-145256" algn="just">
              <a:buNone/>
            </a:pPr>
            <a:r>
              <a:rPr lang="ja-JP" altLang="en-US" sz="1050" dirty="0">
                <a:latin typeface="HG丸ｺﾞｼｯｸM-PRO" panose="020F0600000000000000" pitchFamily="50" charset="-128"/>
                <a:ea typeface="HG丸ｺﾞｼｯｸM-PRO" panose="020F0600000000000000" pitchFamily="50" charset="-128"/>
              </a:rPr>
              <a:t>　</a:t>
            </a:r>
            <a:r>
              <a:rPr lang="ja-JP" altLang="en-US" sz="1050" dirty="0">
                <a:solidFill>
                  <a:srgbClr val="FF3399"/>
                </a:solidFill>
                <a:latin typeface="HG丸ｺﾞｼｯｸM-PRO" panose="020F0600000000000000" pitchFamily="50" charset="-128"/>
                <a:ea typeface="HG丸ｺﾞｼｯｸM-PRO" panose="020F0600000000000000" pitchFamily="50" charset="-128"/>
              </a:rPr>
              <a:t>アルツハイマー病、ピック病、レビー小体病、</a:t>
            </a:r>
            <a:r>
              <a:rPr lang="ja-JP" altLang="en-US" sz="1050" dirty="0">
                <a:latin typeface="HG丸ｺﾞｼｯｸM-PRO" panose="020F0600000000000000" pitchFamily="50" charset="-128"/>
                <a:ea typeface="HG丸ｺﾞｼｯｸM-PRO" panose="020F0600000000000000" pitchFamily="50" charset="-128"/>
              </a:rPr>
              <a:t>パーキンソン病、ハンチントン病、進行性核上麻痺、</a:t>
            </a:r>
            <a:br>
              <a:rPr lang="ja-JP" altLang="en-US" sz="1050" dirty="0">
                <a:latin typeface="HG丸ｺﾞｼｯｸM-PRO" panose="020F0600000000000000" pitchFamily="50" charset="-128"/>
                <a:ea typeface="HG丸ｺﾞｼｯｸM-PRO" panose="020F0600000000000000" pitchFamily="50" charset="-128"/>
              </a:rPr>
            </a:br>
            <a:r>
              <a:rPr lang="ja-JP" altLang="en-US" sz="1050" dirty="0">
                <a:latin typeface="HG丸ｺﾞｼｯｸM-PRO" panose="020F0600000000000000" pitchFamily="50" charset="-128"/>
                <a:ea typeface="HG丸ｺﾞｼｯｸM-PRO" panose="020F0600000000000000" pitchFamily="50" charset="-128"/>
              </a:rPr>
              <a:t>シャイ・ドレーガー症候群、ラムゼイ・ハント症候群、家族性大脳基底核石灰化症、</a:t>
            </a:r>
          </a:p>
          <a:p>
            <a:pPr marL="145256" indent="-145256" algn="just">
              <a:buNone/>
            </a:pPr>
            <a:r>
              <a:rPr lang="ja-JP" altLang="en-US" sz="1050" b="1" dirty="0">
                <a:latin typeface="HG丸ｺﾞｼｯｸM-PRO" panose="020F0600000000000000" pitchFamily="50" charset="-128"/>
                <a:ea typeface="HG丸ｺﾞｼｯｸM-PRO" panose="020F0600000000000000" pitchFamily="50" charset="-128"/>
              </a:rPr>
              <a:t>内分泌・代謝性中毒性疾患</a:t>
            </a:r>
            <a:endParaRPr lang="ja-JP" altLang="en-US" sz="1050" dirty="0">
              <a:latin typeface="HG丸ｺﾞｼｯｸM-PRO" panose="020F0600000000000000" pitchFamily="50" charset="-128"/>
              <a:ea typeface="HG丸ｺﾞｼｯｸM-PRO" panose="020F0600000000000000" pitchFamily="50" charset="-128"/>
            </a:endParaRPr>
          </a:p>
          <a:p>
            <a:pPr marL="145256" indent="-145256" algn="just">
              <a:buNone/>
            </a:pPr>
            <a:r>
              <a:rPr lang="ja-JP" altLang="en-US" sz="1050" dirty="0">
                <a:latin typeface="HG丸ｺﾞｼｯｸM-PRO" panose="020F0600000000000000" pitchFamily="50" charset="-128"/>
                <a:ea typeface="HG丸ｺﾞｼｯｸM-PRO" panose="020F0600000000000000" pitchFamily="50" charset="-128"/>
              </a:rPr>
              <a:t>　甲状腺機能低下症、副甲状腺機能低下症、下垂体機能低下症、クッシング病、アジソン病、反復する低血糖発作、ウェルニッケ脳症、ペラグラ脳症、ビタミンＢ</a:t>
            </a:r>
            <a:r>
              <a:rPr lang="en-US" altLang="ja-JP" sz="1050" dirty="0">
                <a:latin typeface="HG丸ｺﾞｼｯｸM-PRO" panose="020F0600000000000000" pitchFamily="50" charset="-128"/>
                <a:ea typeface="HG丸ｺﾞｼｯｸM-PRO" panose="020F0600000000000000" pitchFamily="50" charset="-128"/>
              </a:rPr>
              <a:t>12</a:t>
            </a:r>
            <a:r>
              <a:rPr lang="ja-JP" altLang="en-US" sz="1050" dirty="0">
                <a:latin typeface="HG丸ｺﾞｼｯｸM-PRO" panose="020F0600000000000000" pitchFamily="50" charset="-128"/>
                <a:ea typeface="HG丸ｺﾞｼｯｸM-PRO" panose="020F0600000000000000" pitchFamily="50" charset="-128"/>
              </a:rPr>
              <a:t>欠乏、ビタミンＢ１欠乏</a:t>
            </a:r>
          </a:p>
          <a:p>
            <a:pPr marL="145256" indent="-145256" algn="just">
              <a:buNone/>
            </a:pPr>
            <a:r>
              <a:rPr lang="ja-JP" altLang="en-US" sz="1050" dirty="0">
                <a:latin typeface="HG丸ｺﾞｼｯｸM-PRO" panose="020F0600000000000000" pitchFamily="50" charset="-128"/>
                <a:ea typeface="HG丸ｺﾞｼｯｸM-PRO" panose="020F0600000000000000" pitchFamily="50" charset="-128"/>
              </a:rPr>
              <a:t>　慢性代謝性疾患（肝不全）低</a:t>
            </a:r>
            <a:r>
              <a:rPr lang="en-US" altLang="ja-JP" sz="1050" dirty="0">
                <a:latin typeface="HG丸ｺﾞｼｯｸM-PRO" panose="020F0600000000000000" pitchFamily="50" charset="-128"/>
                <a:ea typeface="HG丸ｺﾞｼｯｸM-PRO" panose="020F0600000000000000" pitchFamily="50" charset="-128"/>
              </a:rPr>
              <a:t>Na</a:t>
            </a:r>
            <a:r>
              <a:rPr lang="ja-JP" altLang="en-US" sz="1050" dirty="0">
                <a:latin typeface="HG丸ｺﾞｼｯｸM-PRO" panose="020F0600000000000000" pitchFamily="50" charset="-128"/>
                <a:ea typeface="HG丸ｺﾞｼｯｸM-PRO" panose="020F0600000000000000" pitchFamily="50" charset="-128"/>
              </a:rPr>
              <a:t>血症</a:t>
            </a:r>
          </a:p>
          <a:p>
            <a:pPr marL="145256" indent="-145256" algn="just">
              <a:buNone/>
            </a:pPr>
            <a:r>
              <a:rPr lang="ja-JP" altLang="en-US" sz="1050" b="1" dirty="0">
                <a:latin typeface="HG丸ｺﾞｼｯｸM-PRO" panose="020F0600000000000000" pitchFamily="50" charset="-128"/>
                <a:ea typeface="HG丸ｺﾞｼｯｸM-PRO" panose="020F0600000000000000" pitchFamily="50" charset="-128"/>
              </a:rPr>
              <a:t>無酸素性脳症に伴う</a:t>
            </a:r>
            <a:endParaRPr lang="ja-JP" altLang="en-US" sz="1050" dirty="0">
              <a:latin typeface="HG丸ｺﾞｼｯｸM-PRO" panose="020F0600000000000000" pitchFamily="50" charset="-128"/>
              <a:ea typeface="HG丸ｺﾞｼｯｸM-PRO" panose="020F0600000000000000" pitchFamily="50" charset="-128"/>
            </a:endParaRPr>
          </a:p>
          <a:p>
            <a:pPr marL="145256" indent="-145256" algn="just">
              <a:buNone/>
            </a:pPr>
            <a:r>
              <a:rPr lang="ja-JP" altLang="en-US" sz="1050" dirty="0">
                <a:latin typeface="HG丸ｺﾞｼｯｸM-PRO" panose="020F0600000000000000" pitchFamily="50" charset="-128"/>
                <a:ea typeface="HG丸ｺﾞｼｯｸM-PRO" panose="020F0600000000000000" pitchFamily="50" charset="-128"/>
              </a:rPr>
              <a:t>　心・肺疾患、一酸化炭素中毒</a:t>
            </a:r>
          </a:p>
          <a:p>
            <a:pPr marL="145256" indent="-145256" algn="just">
              <a:buNone/>
            </a:pPr>
            <a:r>
              <a:rPr lang="ja-JP" altLang="en-US" sz="1050" b="1" dirty="0">
                <a:latin typeface="HG丸ｺﾞｼｯｸM-PRO" panose="020F0600000000000000" pitchFamily="50" charset="-128"/>
                <a:ea typeface="HG丸ｺﾞｼｯｸM-PRO" panose="020F0600000000000000" pitchFamily="50" charset="-128"/>
              </a:rPr>
              <a:t>腫瘍に伴う</a:t>
            </a:r>
            <a:endParaRPr lang="ja-JP" altLang="en-US" sz="1050" dirty="0">
              <a:latin typeface="HG丸ｺﾞｼｯｸM-PRO" panose="020F0600000000000000" pitchFamily="50" charset="-128"/>
              <a:ea typeface="HG丸ｺﾞｼｯｸM-PRO" panose="020F0600000000000000" pitchFamily="50" charset="-128"/>
            </a:endParaRPr>
          </a:p>
          <a:p>
            <a:pPr marL="145256" indent="-145256" algn="just">
              <a:buNone/>
            </a:pPr>
            <a:r>
              <a:rPr lang="ja-JP" altLang="en-US" sz="1050" dirty="0">
                <a:latin typeface="HG丸ｺﾞｼｯｸM-PRO" panose="020F0600000000000000" pitchFamily="50" charset="-128"/>
                <a:ea typeface="HG丸ｺﾞｼｯｸM-PRO" panose="020F0600000000000000" pitchFamily="50" charset="-128"/>
              </a:rPr>
              <a:t>　 脳腫瘍（原発性、転移性）、癌性髄膜炎、癌の遠隔効果</a:t>
            </a:r>
          </a:p>
          <a:p>
            <a:pPr marL="145256" indent="-145256" algn="just">
              <a:buNone/>
            </a:pPr>
            <a:r>
              <a:rPr lang="ja-JP" altLang="en-US" sz="1050" b="1" dirty="0">
                <a:latin typeface="HG丸ｺﾞｼｯｸM-PRO" panose="020F0600000000000000" pitchFamily="50" charset="-128"/>
                <a:ea typeface="HG丸ｺﾞｼｯｸM-PRO" panose="020F0600000000000000" pitchFamily="50" charset="-128"/>
              </a:rPr>
              <a:t>感染症に伴う</a:t>
            </a:r>
            <a:endParaRPr lang="ja-JP" altLang="en-US" sz="1050" dirty="0">
              <a:latin typeface="HG丸ｺﾞｼｯｸM-PRO" panose="020F0600000000000000" pitchFamily="50" charset="-128"/>
              <a:ea typeface="HG丸ｺﾞｼｯｸM-PRO" panose="020F0600000000000000" pitchFamily="50" charset="-128"/>
            </a:endParaRPr>
          </a:p>
          <a:p>
            <a:pPr marL="145256" indent="-145256" algn="just">
              <a:buNone/>
            </a:pPr>
            <a:r>
              <a:rPr lang="ja-JP" altLang="en-US" sz="1050" dirty="0">
                <a:latin typeface="HG丸ｺﾞｼｯｸM-PRO" panose="020F0600000000000000" pitchFamily="50" charset="-128"/>
                <a:ea typeface="HG丸ｺﾞｼｯｸM-PRO" panose="020F0600000000000000" pitchFamily="50" charset="-128"/>
              </a:rPr>
              <a:t>　髄膜炎、各種脳炎、スローウィルス感染症（クロイツフェルト・ヤコブ症、進行性多巣性白質脳症）、ＡＩＤＳ、神経梅毒</a:t>
            </a:r>
          </a:p>
          <a:p>
            <a:pPr marL="145256" indent="-145256" algn="just">
              <a:buNone/>
            </a:pPr>
            <a:r>
              <a:rPr lang="ja-JP" altLang="en-US" sz="1050" b="1" dirty="0">
                <a:latin typeface="HG丸ｺﾞｼｯｸM-PRO" panose="020F0600000000000000" pitchFamily="50" charset="-128"/>
                <a:ea typeface="HG丸ｺﾞｼｯｸM-PRO" panose="020F0600000000000000" pitchFamily="50" charset="-128"/>
              </a:rPr>
              <a:t>金属代謝異常に伴う</a:t>
            </a:r>
          </a:p>
          <a:p>
            <a:pPr marL="145256" indent="-145256" algn="just">
              <a:buNone/>
            </a:pPr>
            <a:r>
              <a:rPr lang="ja-JP" altLang="en-US" sz="1050" dirty="0">
                <a:latin typeface="HG丸ｺﾞｼｯｸM-PRO" panose="020F0600000000000000" pitchFamily="50" charset="-128"/>
                <a:ea typeface="HG丸ｺﾞｼｯｸM-PRO" panose="020F0600000000000000" pitchFamily="50" charset="-128"/>
              </a:rPr>
              <a:t>　アルミニウム（透析脳症）、鉛、水銀、マンガン、タリウム、砒素、錫、銅（ウィルソン病）</a:t>
            </a:r>
          </a:p>
          <a:p>
            <a:pPr marL="145256" indent="-145256" algn="just">
              <a:buNone/>
            </a:pPr>
            <a:r>
              <a:rPr lang="ja-JP" altLang="en-US" sz="1050" b="1" dirty="0">
                <a:latin typeface="HG丸ｺﾞｼｯｸM-PRO" panose="020F0600000000000000" pitchFamily="50" charset="-128"/>
                <a:ea typeface="HG丸ｺﾞｼｯｸM-PRO" panose="020F0600000000000000" pitchFamily="50" charset="-128"/>
              </a:rPr>
              <a:t>薬物中毒に伴う</a:t>
            </a:r>
            <a:endParaRPr lang="ja-JP" altLang="en-US" sz="1050" dirty="0">
              <a:latin typeface="HG丸ｺﾞｼｯｸM-PRO" panose="020F0600000000000000" pitchFamily="50" charset="-128"/>
              <a:ea typeface="HG丸ｺﾞｼｯｸM-PRO" panose="020F0600000000000000" pitchFamily="50" charset="-128"/>
            </a:endParaRPr>
          </a:p>
          <a:p>
            <a:pPr marL="145256" indent="-145256" algn="just">
              <a:buNone/>
            </a:pPr>
            <a:r>
              <a:rPr lang="ja-JP" altLang="en-US" sz="1050" dirty="0">
                <a:latin typeface="HG丸ｺﾞｼｯｸM-PRO" panose="020F0600000000000000" pitchFamily="50" charset="-128"/>
                <a:ea typeface="HG丸ｺﾞｼｯｸM-PRO" panose="020F0600000000000000" pitchFamily="50" charset="-128"/>
              </a:rPr>
              <a:t>　抗悪性腫瘍剤、向精神薬、睡眠剤、抗コリン薬、Ｌ－ＤＯＰＡ、シメチジン、ジギタリス製剤、経口避妊薬、ステロイドホルモン、</a:t>
            </a:r>
            <a:r>
              <a:rPr lang="en-US" altLang="ja-JP" sz="1050" dirty="0">
                <a:latin typeface="HG丸ｺﾞｼｯｸM-PRO" panose="020F0600000000000000" pitchFamily="50" charset="-128"/>
                <a:ea typeface="HG丸ｺﾞｼｯｸM-PRO" panose="020F0600000000000000" pitchFamily="50" charset="-128"/>
              </a:rPr>
              <a:t>β</a:t>
            </a:r>
            <a:r>
              <a:rPr lang="ja-JP" altLang="en-US" sz="1050" dirty="0">
                <a:latin typeface="HG丸ｺﾞｼｯｸM-PRO" panose="020F0600000000000000" pitchFamily="50" charset="-128"/>
                <a:ea typeface="HG丸ｺﾞｼｯｸM-PRO" panose="020F0600000000000000" pitchFamily="50" charset="-128"/>
              </a:rPr>
              <a:t>遮断薬、抗結核薬、経口糖尿病薬、アルコール</a:t>
            </a:r>
          </a:p>
          <a:p>
            <a:pPr marL="145256" indent="-145256" algn="just">
              <a:buNone/>
            </a:pPr>
            <a:r>
              <a:rPr lang="ja-JP" altLang="en-US" sz="1050" b="1" dirty="0">
                <a:latin typeface="HG丸ｺﾞｼｯｸM-PRO" panose="020F0600000000000000" pitchFamily="50" charset="-128"/>
                <a:ea typeface="HG丸ｺﾞｼｯｸM-PRO" panose="020F0600000000000000" pitchFamily="50" charset="-128"/>
              </a:rPr>
              <a:t>その他</a:t>
            </a:r>
            <a:endParaRPr lang="ja-JP" altLang="en-US" sz="1050" dirty="0">
              <a:latin typeface="HG丸ｺﾞｼｯｸM-PRO" panose="020F0600000000000000" pitchFamily="50" charset="-128"/>
              <a:ea typeface="HG丸ｺﾞｼｯｸM-PRO" panose="020F0600000000000000" pitchFamily="50" charset="-128"/>
            </a:endParaRPr>
          </a:p>
          <a:p>
            <a:pPr marL="145256" indent="-145256">
              <a:buNone/>
            </a:pPr>
            <a:r>
              <a:rPr lang="ja-JP" altLang="en-US" sz="1050" dirty="0">
                <a:latin typeface="HG丸ｺﾞｼｯｸM-PRO" panose="020F0600000000000000" pitchFamily="50" charset="-128"/>
                <a:ea typeface="HG丸ｺﾞｼｯｸM-PRO" panose="020F0600000000000000" pitchFamily="50" charset="-128"/>
              </a:rPr>
              <a:t>　</a:t>
            </a:r>
            <a:r>
              <a:rPr lang="ja-JP" altLang="en-US" sz="1050" b="1" dirty="0">
                <a:solidFill>
                  <a:srgbClr val="33CCFF"/>
                </a:solidFill>
                <a:latin typeface="HG丸ｺﾞｼｯｸM-PRO" panose="020F0600000000000000" pitchFamily="50" charset="-128"/>
                <a:ea typeface="HG丸ｺﾞｼｯｸM-PRO" panose="020F0600000000000000" pitchFamily="50" charset="-128"/>
              </a:rPr>
              <a:t>正常圧水頭症、慢性硬膜下血腫</a:t>
            </a:r>
            <a:r>
              <a:rPr lang="ja-JP" altLang="en-US" sz="1050" dirty="0">
                <a:latin typeface="HG丸ｺﾞｼｯｸM-PRO" panose="020F0600000000000000" pitchFamily="50" charset="-128"/>
                <a:ea typeface="HG丸ｺﾞｼｯｸM-PRO" panose="020F0600000000000000" pitchFamily="50" charset="-128"/>
              </a:rPr>
              <a:t>、脳挫傷、筋緊張性ジストロフィー症、ミトコンドリア・ミオパチー</a:t>
            </a:r>
            <a:br>
              <a:rPr lang="ja-JP" altLang="en-US" sz="1050" dirty="0">
                <a:latin typeface="HG丸ｺﾞｼｯｸM-PRO" panose="020F0600000000000000" pitchFamily="50" charset="-128"/>
                <a:ea typeface="HG丸ｺﾞｼｯｸM-PRO" panose="020F0600000000000000" pitchFamily="50" charset="-128"/>
              </a:rPr>
            </a:br>
            <a:r>
              <a:rPr lang="ja-JP" altLang="en-US" sz="1050" dirty="0">
                <a:latin typeface="HG丸ｺﾞｼｯｸM-PRO" panose="020F0600000000000000" pitchFamily="50" charset="-128"/>
                <a:ea typeface="HG丸ｺﾞｼｯｸM-PRO" panose="020F0600000000000000" pitchFamily="50" charset="-128"/>
              </a:rPr>
              <a:t>　　　　　　　　　</a:t>
            </a:r>
            <a:endParaRPr lang="ja-JP" altLang="en-US" sz="1200"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 xmlns:a16="http://schemas.microsoft.com/office/drawing/2014/main" id="{C5607BBF-6E94-35BF-9E6C-8F90882A3FED}"/>
              </a:ext>
            </a:extLst>
          </p:cNvPr>
          <p:cNvPicPr>
            <a:picLocks noChangeAspect="1"/>
          </p:cNvPicPr>
          <p:nvPr/>
        </p:nvPicPr>
        <p:blipFill>
          <a:blip r:embed="rId2"/>
          <a:stretch>
            <a:fillRect/>
          </a:stretch>
        </p:blipFill>
        <p:spPr>
          <a:xfrm>
            <a:off x="4837321" y="264073"/>
            <a:ext cx="2527472" cy="4782864"/>
          </a:xfrm>
          <a:prstGeom prst="rect">
            <a:avLst/>
          </a:prstGeom>
        </p:spPr>
      </p:pic>
      <p:pic>
        <p:nvPicPr>
          <p:cNvPr id="5" name="Picture 2">
            <a:extLst>
              <a:ext uri="{FF2B5EF4-FFF2-40B4-BE49-F238E27FC236}">
                <a16:creationId xmlns="" xmlns:a16="http://schemas.microsoft.com/office/drawing/2014/main" id="{2423C046-28B6-0A25-2272-0159EC6F5B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0433" y="17554"/>
            <a:ext cx="1733567" cy="5125946"/>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 xmlns:a16="http://schemas.microsoft.com/office/drawing/2014/main" id="{900AA1B2-AAB4-3585-495C-0A573E3A8748}"/>
              </a:ext>
            </a:extLst>
          </p:cNvPr>
          <p:cNvPicPr>
            <a:picLocks noChangeAspect="1"/>
          </p:cNvPicPr>
          <p:nvPr/>
        </p:nvPicPr>
        <p:blipFill>
          <a:blip r:embed="rId4"/>
          <a:stretch>
            <a:fillRect/>
          </a:stretch>
        </p:blipFill>
        <p:spPr>
          <a:xfrm>
            <a:off x="0" y="264073"/>
            <a:ext cx="2432119" cy="4532586"/>
          </a:xfrm>
          <a:prstGeom prst="rect">
            <a:avLst/>
          </a:prstGeom>
        </p:spPr>
      </p:pic>
      <p:sp>
        <p:nvSpPr>
          <p:cNvPr id="8" name="テキスト ボックス 7">
            <a:extLst>
              <a:ext uri="{FF2B5EF4-FFF2-40B4-BE49-F238E27FC236}">
                <a16:creationId xmlns="" xmlns:a16="http://schemas.microsoft.com/office/drawing/2014/main" id="{794757A5-053E-4A67-E7E9-0CB1A132A213}"/>
              </a:ext>
            </a:extLst>
          </p:cNvPr>
          <p:cNvSpPr txBox="1"/>
          <p:nvPr/>
        </p:nvSpPr>
        <p:spPr>
          <a:xfrm>
            <a:off x="2504025" y="4981904"/>
            <a:ext cx="3917731" cy="369332"/>
          </a:xfrm>
          <a:prstGeom prst="rect">
            <a:avLst/>
          </a:prstGeom>
          <a:noFill/>
        </p:spPr>
        <p:txBody>
          <a:bodyPr wrap="square">
            <a:spAutoFit/>
          </a:bodyPr>
          <a:lstStyle/>
          <a:p>
            <a:r>
              <a:rPr lang="ja-JP" altLang="en-US" sz="900"/>
              <a:t>https://www.nikkei.com/article/DGXZQOUA252YB0V20C23A7000000/</a:t>
            </a:r>
          </a:p>
        </p:txBody>
      </p:sp>
      <p:pic>
        <p:nvPicPr>
          <p:cNvPr id="9" name="図 8">
            <a:extLst>
              <a:ext uri="{FF2B5EF4-FFF2-40B4-BE49-F238E27FC236}">
                <a16:creationId xmlns="" xmlns:a16="http://schemas.microsoft.com/office/drawing/2014/main" id="{960B1805-5207-17C8-E3B3-5D2B22350325}"/>
              </a:ext>
            </a:extLst>
          </p:cNvPr>
          <p:cNvPicPr>
            <a:picLocks noChangeAspect="1"/>
          </p:cNvPicPr>
          <p:nvPr/>
        </p:nvPicPr>
        <p:blipFill>
          <a:blip r:embed="rId5"/>
          <a:stretch>
            <a:fillRect/>
          </a:stretch>
        </p:blipFill>
        <p:spPr>
          <a:xfrm>
            <a:off x="0" y="-6095"/>
            <a:ext cx="1233488" cy="219455"/>
          </a:xfrm>
          <a:prstGeom prst="rect">
            <a:avLst/>
          </a:prstGeom>
        </p:spPr>
      </p:pic>
      <p:pic>
        <p:nvPicPr>
          <p:cNvPr id="10" name="図 9">
            <a:extLst>
              <a:ext uri="{FF2B5EF4-FFF2-40B4-BE49-F238E27FC236}">
                <a16:creationId xmlns="" xmlns:a16="http://schemas.microsoft.com/office/drawing/2014/main" id="{1D3BCD28-E8A4-980E-A41B-3698B9663F78}"/>
              </a:ext>
            </a:extLst>
          </p:cNvPr>
          <p:cNvPicPr>
            <a:picLocks noChangeAspect="1"/>
          </p:cNvPicPr>
          <p:nvPr/>
        </p:nvPicPr>
        <p:blipFill>
          <a:blip r:embed="rId6"/>
          <a:stretch>
            <a:fillRect/>
          </a:stretch>
        </p:blipFill>
        <p:spPr>
          <a:xfrm>
            <a:off x="2477759" y="264073"/>
            <a:ext cx="2303460" cy="4639364"/>
          </a:xfrm>
          <a:prstGeom prst="rect">
            <a:avLst/>
          </a:prstGeom>
        </p:spPr>
      </p:pic>
    </p:spTree>
    <p:extLst>
      <p:ext uri="{BB962C8B-B14F-4D97-AF65-F5344CB8AC3E}">
        <p14:creationId xmlns:p14="http://schemas.microsoft.com/office/powerpoint/2010/main" val="20898209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 xmlns:a16="http://schemas.microsoft.com/office/drawing/2014/main" id="{C8A63E8D-CDFC-5959-EFF9-91CEF0CF6F7C}"/>
              </a:ext>
            </a:extLst>
          </p:cNvPr>
          <p:cNvPicPr>
            <a:picLocks noChangeAspect="1"/>
          </p:cNvPicPr>
          <p:nvPr/>
        </p:nvPicPr>
        <p:blipFill>
          <a:blip r:embed="rId2"/>
          <a:stretch>
            <a:fillRect/>
          </a:stretch>
        </p:blipFill>
        <p:spPr>
          <a:xfrm>
            <a:off x="323528" y="141480"/>
            <a:ext cx="7264681" cy="4860540"/>
          </a:xfrm>
          <a:prstGeom prst="rect">
            <a:avLst/>
          </a:prstGeom>
        </p:spPr>
      </p:pic>
      <p:sp>
        <p:nvSpPr>
          <p:cNvPr id="4" name="テキスト ボックス 3">
            <a:extLst>
              <a:ext uri="{FF2B5EF4-FFF2-40B4-BE49-F238E27FC236}">
                <a16:creationId xmlns="" xmlns:a16="http://schemas.microsoft.com/office/drawing/2014/main" id="{963E0683-8C19-2D9F-6079-C3DDD98D7C8A}"/>
              </a:ext>
            </a:extLst>
          </p:cNvPr>
          <p:cNvSpPr txBox="1"/>
          <p:nvPr/>
        </p:nvSpPr>
        <p:spPr>
          <a:xfrm>
            <a:off x="5724127" y="807554"/>
            <a:ext cx="3312369" cy="2585323"/>
          </a:xfrm>
          <a:prstGeom prst="rect">
            <a:avLst/>
          </a:prstGeom>
          <a:noFill/>
          <a:ln w="19050">
            <a:solidFill>
              <a:srgbClr val="00A53F"/>
            </a:solidFill>
          </a:ln>
        </p:spPr>
        <p:txBody>
          <a:bodyPr wrap="square">
            <a:spAutoFit/>
          </a:bodyPr>
          <a:lstStyle/>
          <a:p>
            <a:r>
              <a:rPr kumimoji="0" lang="ja-JP" altLang="ja-JP" sz="1800" b="0" i="0" u="none" strike="noStrike" cap="none" normalizeH="0" baseline="0" dirty="0">
                <a:ln>
                  <a:noFill/>
                </a:ln>
                <a:solidFill>
                  <a:srgbClr val="FF0000"/>
                </a:solidFill>
                <a:effectLst/>
                <a:latin typeface="Arial" panose="020B0604020202020204" pitchFamily="34" charset="0"/>
              </a:rPr>
              <a:t>切迫性、非代替性</a:t>
            </a:r>
            <a:r>
              <a:rPr kumimoji="0" lang="ja-JP" altLang="en-US" sz="1800" b="0" i="0" u="none" strike="noStrike" cap="none" normalizeH="0" baseline="0" dirty="0">
                <a:ln>
                  <a:noFill/>
                </a:ln>
                <a:solidFill>
                  <a:srgbClr val="FF0000"/>
                </a:solidFill>
                <a:effectLst/>
                <a:latin typeface="Arial" panose="020B0604020202020204" pitchFamily="34" charset="0"/>
              </a:rPr>
              <a:t>が</a:t>
            </a:r>
            <a:r>
              <a:rPr kumimoji="0" lang="ja-JP" altLang="en-US" sz="1800" b="0" i="0" u="none" strike="noStrike" cap="none" normalizeH="0" baseline="0" dirty="0" smtClean="0">
                <a:ln>
                  <a:noFill/>
                </a:ln>
                <a:solidFill>
                  <a:srgbClr val="FF0000"/>
                </a:solidFill>
                <a:effectLst/>
                <a:latin typeface="Arial" panose="020B0604020202020204" pitchFamily="34" charset="0"/>
              </a:rPr>
              <a:t>あり</a:t>
            </a:r>
            <a:r>
              <a:rPr kumimoji="0" lang="ja-JP" altLang="en-US" sz="1800" b="0" i="0" u="none" strike="noStrike" kern="1200" cap="none" spc="0" normalizeH="0" baseline="0" noProof="0" dirty="0" smtClean="0">
                <a:ln>
                  <a:noFill/>
                </a:ln>
                <a:solidFill>
                  <a:srgbClr val="FF0000"/>
                </a:solidFill>
                <a:effectLst/>
                <a:uLnTx/>
                <a:uFillTx/>
                <a:latin typeface="Arial" panose="020B0604020202020204" pitchFamily="34" charset="0"/>
                <a:ea typeface="ＭＳ Ｐゴシック" panose="020B0600070205080204" pitchFamily="50" charset="-128"/>
                <a:cs typeface="+mn-cs"/>
              </a:rPr>
              <a:t>縛る</a:t>
            </a:r>
            <a:r>
              <a:rPr kumimoji="0" lang="ja-JP"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
            </a:r>
            <a:br>
              <a:rPr kumimoji="0" lang="ja-JP"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br>
            <a:r>
              <a:rPr kumimoji="0" lang="ja-JP" alt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必要がある</a:t>
            </a:r>
            <a:r>
              <a:rPr kumimoji="0" lang="ja-JP" altLang="en-US" sz="1800" b="0" i="0" u="none" strike="noStrike" cap="none" normalizeH="0" baseline="0" dirty="0">
                <a:ln>
                  <a:noFill/>
                </a:ln>
                <a:solidFill>
                  <a:srgbClr val="FF0000"/>
                </a:solidFill>
                <a:effectLst/>
                <a:latin typeface="Arial" panose="020B0604020202020204" pitchFamily="34" charset="0"/>
              </a:rPr>
              <a:t>入院者が、県によって、こんなに違うのでしょうか？</a:t>
            </a:r>
          </a:p>
          <a:p>
            <a:endParaRPr kumimoji="0" lang="ja-JP" altLang="en-US" dirty="0">
              <a:solidFill>
                <a:srgbClr val="FF0000"/>
              </a:solidFill>
              <a:latin typeface="Arial" panose="020B0604020202020204" pitchFamily="34" charset="0"/>
            </a:endParaRPr>
          </a:p>
          <a:p>
            <a:r>
              <a:rPr kumimoji="0" lang="ja-JP" altLang="en-US" dirty="0">
                <a:solidFill>
                  <a:srgbClr val="FF0000"/>
                </a:solidFill>
                <a:latin typeface="Arial" panose="020B0604020202020204" pitchFamily="34" charset="0"/>
              </a:rPr>
              <a:t>　</a:t>
            </a:r>
            <a:r>
              <a:rPr kumimoji="0" lang="ja-JP" altLang="en-US" dirty="0">
                <a:solidFill>
                  <a:srgbClr val="00A53F"/>
                </a:solidFill>
                <a:latin typeface="Arial" panose="020B0604020202020204" pitchFamily="34" charset="0"/>
              </a:rPr>
              <a:t>同じ神奈川県も、病院によって</a:t>
            </a:r>
          </a:p>
          <a:p>
            <a:r>
              <a:rPr kumimoji="0" lang="ja-JP" altLang="en-US" dirty="0">
                <a:solidFill>
                  <a:srgbClr val="00A53F"/>
                </a:solidFill>
                <a:latin typeface="Arial" panose="020B0604020202020204" pitchFamily="34" charset="0"/>
              </a:rPr>
              <a:t>　大きな差。ニュージーランドの</a:t>
            </a:r>
          </a:p>
          <a:p>
            <a:r>
              <a:rPr kumimoji="0" lang="ja-JP" altLang="en-US" dirty="0">
                <a:solidFill>
                  <a:srgbClr val="00A53F"/>
                </a:solidFill>
                <a:latin typeface="Arial" panose="020B0604020202020204" pitchFamily="34" charset="0"/>
              </a:rPr>
              <a:t>　青年が縛られ死んだ大和病院</a:t>
            </a:r>
          </a:p>
          <a:p>
            <a:r>
              <a:rPr kumimoji="0" lang="ja-JP" altLang="en-US" dirty="0">
                <a:solidFill>
                  <a:srgbClr val="00A53F"/>
                </a:solidFill>
                <a:latin typeface="Arial" panose="020B0604020202020204" pitchFamily="34" charset="0"/>
              </a:rPr>
              <a:t>　　は、とても少ない数字を報告</a:t>
            </a:r>
          </a:p>
          <a:p>
            <a:endParaRPr lang="ja-JP" altLang="en-US" dirty="0"/>
          </a:p>
        </p:txBody>
      </p:sp>
    </p:spTree>
    <p:extLst>
      <p:ext uri="{BB962C8B-B14F-4D97-AF65-F5344CB8AC3E}">
        <p14:creationId xmlns:p14="http://schemas.microsoft.com/office/powerpoint/2010/main" val="38777955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 xmlns:a16="http://schemas.microsoft.com/office/drawing/2014/main" id="{DD2E14A6-2547-5BC0-FD5A-36E767DC2B66}"/>
              </a:ext>
            </a:extLst>
          </p:cNvPr>
          <p:cNvSpPr>
            <a:spLocks noGrp="1"/>
          </p:cNvSpPr>
          <p:nvPr>
            <p:ph type="sldNum" sz="quarter" idx="12"/>
          </p:nvPr>
        </p:nvSpPr>
        <p:spPr>
          <a:xfrm>
            <a:off x="7086600" y="4921106"/>
            <a:ext cx="2057400" cy="273844"/>
          </a:xfrm>
        </p:spPr>
        <p:txBody>
          <a:bodyPr/>
          <a:lstStyle/>
          <a:p>
            <a:fld id="{A99D720A-4AD5-4DCF-885F-DE5297996123}" type="slidenum">
              <a:rPr kumimoji="1" lang="ja-JP" altLang="en-US" smtClean="0"/>
              <a:t>37</a:t>
            </a:fld>
            <a:endParaRPr kumimoji="1" lang="ja-JP" altLang="en-US"/>
          </a:p>
        </p:txBody>
      </p:sp>
      <p:sp>
        <p:nvSpPr>
          <p:cNvPr id="4" name="正方形/長方形 3">
            <a:extLst>
              <a:ext uri="{FF2B5EF4-FFF2-40B4-BE49-F238E27FC236}">
                <a16:creationId xmlns="" xmlns:a16="http://schemas.microsoft.com/office/drawing/2014/main" id="{70E89927-2078-E1D7-1C74-E4C030267B95}"/>
              </a:ext>
            </a:extLst>
          </p:cNvPr>
          <p:cNvSpPr/>
          <p:nvPr/>
        </p:nvSpPr>
        <p:spPr>
          <a:xfrm>
            <a:off x="7428674" y="734621"/>
            <a:ext cx="1705082" cy="3867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630</a:t>
            </a:r>
            <a:r>
              <a:rPr lang="ja-JP" altLang="en-US" dirty="0">
                <a:solidFill>
                  <a:schemeClr val="tx1"/>
                </a:solidFill>
              </a:rPr>
              <a:t>調査</a:t>
            </a:r>
          </a:p>
        </p:txBody>
      </p:sp>
      <p:sp>
        <p:nvSpPr>
          <p:cNvPr id="15" name="コンテンツ プレースホルダー 5">
            <a:extLst>
              <a:ext uri="{FF2B5EF4-FFF2-40B4-BE49-F238E27FC236}">
                <a16:creationId xmlns="" xmlns:a16="http://schemas.microsoft.com/office/drawing/2014/main" id="{C17D2412-6D15-00D4-B9A4-45AD511F025A}"/>
              </a:ext>
            </a:extLst>
          </p:cNvPr>
          <p:cNvSpPr txBox="1">
            <a:spLocks/>
          </p:cNvSpPr>
          <p:nvPr/>
        </p:nvSpPr>
        <p:spPr>
          <a:xfrm>
            <a:off x="683568" y="4529"/>
            <a:ext cx="7936494" cy="435990"/>
          </a:xfrm>
          <a:prstGeom prst="rect">
            <a:avLst/>
          </a:prstGeom>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1800" dirty="0">
              <a:latin typeface="+mn-ea"/>
            </a:endParaRPr>
          </a:p>
          <a:p>
            <a:pPr marL="0" indent="0">
              <a:buNone/>
            </a:pPr>
            <a:r>
              <a:rPr lang="ja-JP" altLang="en-US" sz="6400" dirty="0">
                <a:latin typeface="+mn-ea"/>
              </a:rPr>
              <a:t>国際医療福祉大学大学院・松田清人さんの修士論文の資料から</a:t>
            </a:r>
            <a:br>
              <a:rPr lang="ja-JP" altLang="en-US" sz="6400" dirty="0">
                <a:latin typeface="+mn-ea"/>
              </a:rPr>
            </a:br>
            <a:r>
              <a:rPr lang="ja-JP" altLang="en-US" sz="6400" dirty="0">
                <a:latin typeface="+mn-ea"/>
              </a:rPr>
              <a:t/>
            </a:r>
            <a:br>
              <a:rPr lang="ja-JP" altLang="en-US" sz="6400" dirty="0">
                <a:latin typeface="+mn-ea"/>
              </a:rPr>
            </a:br>
            <a:r>
              <a:rPr lang="ja-JP" altLang="en-US" sz="6400" dirty="0">
                <a:latin typeface="+mn-ea"/>
              </a:rPr>
              <a:t>身体拘束率（対認知症の人数）　都道府県別に大きな差（</a:t>
            </a:r>
            <a:r>
              <a:rPr lang="en-US" altLang="ja-JP" sz="6400" dirty="0">
                <a:latin typeface="+mn-ea"/>
              </a:rPr>
              <a:t>2017</a:t>
            </a:r>
            <a:r>
              <a:rPr lang="ja-JP" altLang="en-US" sz="6400" dirty="0">
                <a:latin typeface="+mn-ea"/>
              </a:rPr>
              <a:t>年～</a:t>
            </a:r>
            <a:r>
              <a:rPr lang="en-US" altLang="ja-JP" sz="6400" dirty="0">
                <a:latin typeface="+mn-ea"/>
              </a:rPr>
              <a:t>2021</a:t>
            </a:r>
            <a:r>
              <a:rPr lang="ja-JP" altLang="en-US" sz="6400" dirty="0">
                <a:latin typeface="+mn-ea"/>
              </a:rPr>
              <a:t>年）　</a:t>
            </a:r>
          </a:p>
        </p:txBody>
      </p:sp>
      <p:sp>
        <p:nvSpPr>
          <p:cNvPr id="7" name="テキスト ボックス 6">
            <a:extLst>
              <a:ext uri="{FF2B5EF4-FFF2-40B4-BE49-F238E27FC236}">
                <a16:creationId xmlns="" xmlns:a16="http://schemas.microsoft.com/office/drawing/2014/main" id="{196BAC7A-A20F-3AC0-4F11-EA5E8A7CBAB1}"/>
              </a:ext>
            </a:extLst>
          </p:cNvPr>
          <p:cNvSpPr txBox="1"/>
          <p:nvPr/>
        </p:nvSpPr>
        <p:spPr>
          <a:xfrm>
            <a:off x="276958" y="4904184"/>
            <a:ext cx="7278566" cy="253916"/>
          </a:xfrm>
          <a:prstGeom prst="rect">
            <a:avLst/>
          </a:prstGeom>
          <a:noFill/>
        </p:spPr>
        <p:txBody>
          <a:bodyPr wrap="square">
            <a:spAutoFit/>
          </a:bodyPr>
          <a:lstStyle/>
          <a:p>
            <a:r>
              <a:rPr lang="en-US" altLang="ja-JP" sz="1050" dirty="0">
                <a:latin typeface="+mn-ea"/>
              </a:rPr>
              <a:t>630</a:t>
            </a:r>
            <a:r>
              <a:rPr lang="ja-JP" altLang="en-US" sz="1050" dirty="0">
                <a:latin typeface="+mn-ea"/>
              </a:rPr>
              <a:t>調査）毎年</a:t>
            </a:r>
            <a:r>
              <a:rPr lang="en-US" altLang="ja-JP" sz="1050" dirty="0">
                <a:latin typeface="+mn-ea"/>
              </a:rPr>
              <a:t>6</a:t>
            </a:r>
            <a:r>
              <a:rPr lang="ja-JP" altLang="en-US" sz="1050" dirty="0">
                <a:latin typeface="+mn-ea"/>
              </a:rPr>
              <a:t>月</a:t>
            </a:r>
            <a:r>
              <a:rPr lang="en-US" altLang="ja-JP" sz="1050" dirty="0">
                <a:latin typeface="+mn-ea"/>
              </a:rPr>
              <a:t>30</a:t>
            </a:r>
            <a:r>
              <a:rPr lang="ja-JP" altLang="en-US" sz="1050" dirty="0">
                <a:latin typeface="+mn-ea"/>
              </a:rPr>
              <a:t>日時点において厚労省により調査されている精神保健福祉資料（通称ロクサンマル調査）</a:t>
            </a:r>
          </a:p>
        </p:txBody>
      </p:sp>
      <p:pic>
        <p:nvPicPr>
          <p:cNvPr id="2" name="図 1">
            <a:extLst>
              <a:ext uri="{FF2B5EF4-FFF2-40B4-BE49-F238E27FC236}">
                <a16:creationId xmlns="" xmlns:a16="http://schemas.microsoft.com/office/drawing/2014/main" id="{5621D54A-5C23-2AFC-8D5F-C0EA30398801}"/>
              </a:ext>
            </a:extLst>
          </p:cNvPr>
          <p:cNvPicPr>
            <a:picLocks noChangeAspect="1"/>
          </p:cNvPicPr>
          <p:nvPr/>
        </p:nvPicPr>
        <p:blipFill>
          <a:blip r:embed="rId3"/>
          <a:stretch>
            <a:fillRect/>
          </a:stretch>
        </p:blipFill>
        <p:spPr>
          <a:xfrm>
            <a:off x="155332" y="1121066"/>
            <a:ext cx="7540450" cy="3783118"/>
          </a:xfrm>
          <a:prstGeom prst="rect">
            <a:avLst/>
          </a:prstGeom>
        </p:spPr>
      </p:pic>
      <p:sp>
        <p:nvSpPr>
          <p:cNvPr id="5" name="吹き出し: 円形 4">
            <a:extLst>
              <a:ext uri="{FF2B5EF4-FFF2-40B4-BE49-F238E27FC236}">
                <a16:creationId xmlns="" xmlns:a16="http://schemas.microsoft.com/office/drawing/2014/main" id="{03E84EF6-E9B8-8FE1-D554-F20015DE6811}"/>
              </a:ext>
            </a:extLst>
          </p:cNvPr>
          <p:cNvSpPr/>
          <p:nvPr/>
        </p:nvSpPr>
        <p:spPr>
          <a:xfrm flipH="1">
            <a:off x="1851761" y="3996001"/>
            <a:ext cx="922611" cy="925105"/>
          </a:xfrm>
          <a:prstGeom prst="wedgeEllipseCallout">
            <a:avLst>
              <a:gd name="adj1" fmla="val 35093"/>
              <a:gd name="adj2" fmla="val -945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50" dirty="0">
                <a:solidFill>
                  <a:schemeClr val="tx1"/>
                </a:solidFill>
                <a:highlight>
                  <a:srgbClr val="FFFF00"/>
                </a:highlight>
              </a:rPr>
              <a:t>21</a:t>
            </a:r>
            <a:r>
              <a:rPr lang="ja-JP" altLang="en-US" sz="1350" dirty="0">
                <a:solidFill>
                  <a:schemeClr val="tx1"/>
                </a:solidFill>
                <a:highlight>
                  <a:srgbClr val="FFFF00"/>
                </a:highlight>
              </a:rPr>
              <a:t>年山形</a:t>
            </a:r>
            <a:endParaRPr lang="en-US" altLang="ja-JP" sz="1350" dirty="0">
              <a:solidFill>
                <a:schemeClr val="tx1"/>
              </a:solidFill>
              <a:highlight>
                <a:srgbClr val="FFFF00"/>
              </a:highlight>
            </a:endParaRPr>
          </a:p>
          <a:p>
            <a:pPr algn="ctr"/>
            <a:r>
              <a:rPr lang="en-US" altLang="ja-JP" sz="1350" dirty="0">
                <a:solidFill>
                  <a:schemeClr val="tx1"/>
                </a:solidFill>
                <a:highlight>
                  <a:srgbClr val="FFFF00"/>
                </a:highlight>
              </a:rPr>
              <a:t>21.6%</a:t>
            </a:r>
            <a:endParaRPr lang="ja-JP" altLang="en-US" sz="1350" dirty="0">
              <a:solidFill>
                <a:schemeClr val="tx1"/>
              </a:solidFill>
              <a:highlight>
                <a:srgbClr val="FFFF00"/>
              </a:highlight>
            </a:endParaRPr>
          </a:p>
        </p:txBody>
      </p:sp>
      <p:sp>
        <p:nvSpPr>
          <p:cNvPr id="6" name="吹き出し: 円形 5">
            <a:extLst>
              <a:ext uri="{FF2B5EF4-FFF2-40B4-BE49-F238E27FC236}">
                <a16:creationId xmlns="" xmlns:a16="http://schemas.microsoft.com/office/drawing/2014/main" id="{AA5EBEDA-5592-BB70-27A4-EA0FF9D9678D}"/>
              </a:ext>
            </a:extLst>
          </p:cNvPr>
          <p:cNvSpPr/>
          <p:nvPr/>
        </p:nvSpPr>
        <p:spPr>
          <a:xfrm flipH="1">
            <a:off x="5393851" y="3979080"/>
            <a:ext cx="922611" cy="925105"/>
          </a:xfrm>
          <a:prstGeom prst="wedgeEllipseCallout">
            <a:avLst>
              <a:gd name="adj1" fmla="val 35093"/>
              <a:gd name="adj2" fmla="val -945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50" dirty="0">
                <a:solidFill>
                  <a:schemeClr val="tx1"/>
                </a:solidFill>
                <a:highlight>
                  <a:srgbClr val="FFFF00"/>
                </a:highlight>
              </a:rPr>
              <a:t>21</a:t>
            </a:r>
            <a:r>
              <a:rPr lang="ja-JP" altLang="en-US" sz="1350" dirty="0">
                <a:solidFill>
                  <a:schemeClr val="tx1"/>
                </a:solidFill>
                <a:highlight>
                  <a:srgbClr val="FFFF00"/>
                </a:highlight>
              </a:rPr>
              <a:t>年和歌山</a:t>
            </a:r>
            <a:r>
              <a:rPr lang="en-US" altLang="ja-JP" sz="1350" dirty="0">
                <a:solidFill>
                  <a:schemeClr val="tx1"/>
                </a:solidFill>
                <a:highlight>
                  <a:srgbClr val="FFFF00"/>
                </a:highlight>
              </a:rPr>
              <a:t>0.0%</a:t>
            </a:r>
            <a:endParaRPr lang="ja-JP" altLang="en-US" sz="1350" dirty="0">
              <a:solidFill>
                <a:schemeClr val="tx1"/>
              </a:solidFill>
              <a:highlight>
                <a:srgbClr val="FFFF00"/>
              </a:highlight>
            </a:endParaRPr>
          </a:p>
        </p:txBody>
      </p:sp>
      <p:sp>
        <p:nvSpPr>
          <p:cNvPr id="8" name="吹き出し: 円形 7">
            <a:extLst>
              <a:ext uri="{FF2B5EF4-FFF2-40B4-BE49-F238E27FC236}">
                <a16:creationId xmlns="" xmlns:a16="http://schemas.microsoft.com/office/drawing/2014/main" id="{C0B21EFF-B67C-70C4-A27E-2930DE672ED2}"/>
              </a:ext>
            </a:extLst>
          </p:cNvPr>
          <p:cNvSpPr/>
          <p:nvPr/>
        </p:nvSpPr>
        <p:spPr>
          <a:xfrm flipH="1">
            <a:off x="489752" y="3979079"/>
            <a:ext cx="914399" cy="925105"/>
          </a:xfrm>
          <a:prstGeom prst="wedgeEllipseCallout">
            <a:avLst>
              <a:gd name="adj1" fmla="val -7747"/>
              <a:gd name="adj2" fmla="val -8742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50" dirty="0">
                <a:solidFill>
                  <a:schemeClr val="tx1"/>
                </a:solidFill>
                <a:highlight>
                  <a:srgbClr val="FFFF00"/>
                </a:highlight>
              </a:rPr>
              <a:t>21</a:t>
            </a:r>
            <a:r>
              <a:rPr lang="ja-JP" altLang="en-US" sz="1350" dirty="0">
                <a:solidFill>
                  <a:schemeClr val="tx1"/>
                </a:solidFill>
                <a:highlight>
                  <a:srgbClr val="FFFF00"/>
                </a:highlight>
              </a:rPr>
              <a:t>年全国</a:t>
            </a:r>
            <a:endParaRPr lang="en-US" altLang="ja-JP" sz="1350" dirty="0">
              <a:solidFill>
                <a:schemeClr val="tx1"/>
              </a:solidFill>
              <a:highlight>
                <a:srgbClr val="FFFF00"/>
              </a:highlight>
            </a:endParaRPr>
          </a:p>
          <a:p>
            <a:pPr algn="ctr"/>
            <a:r>
              <a:rPr lang="en-US" altLang="ja-JP" sz="1350" dirty="0">
                <a:solidFill>
                  <a:schemeClr val="tx1"/>
                </a:solidFill>
                <a:highlight>
                  <a:srgbClr val="FFFF00"/>
                </a:highlight>
              </a:rPr>
              <a:t>6.4%</a:t>
            </a:r>
            <a:endParaRPr lang="ja-JP" altLang="en-US" sz="1350" dirty="0">
              <a:solidFill>
                <a:schemeClr val="tx1"/>
              </a:solidFill>
              <a:highlight>
                <a:srgbClr val="FFFF00"/>
              </a:highlight>
            </a:endParaRPr>
          </a:p>
        </p:txBody>
      </p:sp>
    </p:spTree>
    <p:extLst>
      <p:ext uri="{BB962C8B-B14F-4D97-AF65-F5344CB8AC3E}">
        <p14:creationId xmlns:p14="http://schemas.microsoft.com/office/powerpoint/2010/main" val="34537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 xmlns:a16="http://schemas.microsoft.com/office/drawing/2014/main" id="{6601C04A-15E0-A91F-9E84-FAA190BB57E7}"/>
              </a:ext>
            </a:extLst>
          </p:cNvPr>
          <p:cNvPicPr>
            <a:picLocks noChangeAspect="1"/>
          </p:cNvPicPr>
          <p:nvPr/>
        </p:nvPicPr>
        <p:blipFill>
          <a:blip r:embed="rId2"/>
          <a:stretch>
            <a:fillRect/>
          </a:stretch>
        </p:blipFill>
        <p:spPr>
          <a:xfrm>
            <a:off x="1223628" y="781224"/>
            <a:ext cx="7811852" cy="4362276"/>
          </a:xfrm>
          <a:prstGeom prst="rect">
            <a:avLst/>
          </a:prstGeom>
        </p:spPr>
      </p:pic>
      <p:sp>
        <p:nvSpPr>
          <p:cNvPr id="2" name="テキスト ボックス 1"/>
          <p:cNvSpPr txBox="1"/>
          <p:nvPr/>
        </p:nvSpPr>
        <p:spPr>
          <a:xfrm>
            <a:off x="899592" y="339502"/>
            <a:ext cx="7920758" cy="646331"/>
          </a:xfrm>
          <a:prstGeom prst="rect">
            <a:avLst/>
          </a:prstGeom>
          <a:noFill/>
        </p:spPr>
        <p:txBody>
          <a:bodyPr wrap="none" rtlCol="0">
            <a:spAutoFit/>
          </a:bodyPr>
          <a:lstStyle/>
          <a:p>
            <a:r>
              <a:rPr kumimoji="1" lang="ja-JP" altLang="en-US" dirty="0" smtClean="0"/>
              <a:t>ニュージーランドの青年が身体拘束ののちに死去・外人記者クラブで家族が訴え</a:t>
            </a:r>
          </a:p>
          <a:p>
            <a:r>
              <a:rPr lang="ja-JP" altLang="en-US" dirty="0"/>
              <a:t> </a:t>
            </a:r>
            <a:r>
              <a:rPr lang="ja-JP" altLang="en-US" dirty="0" smtClean="0"/>
              <a:t> 隠れていた身体拘束死が、日本のマスメディアで報じられるように</a:t>
            </a:r>
            <a:endParaRPr kumimoji="1" lang="ja-JP" altLang="en-US" dirty="0"/>
          </a:p>
        </p:txBody>
      </p:sp>
    </p:spTree>
    <p:extLst>
      <p:ext uri="{BB962C8B-B14F-4D97-AF65-F5344CB8AC3E}">
        <p14:creationId xmlns:p14="http://schemas.microsoft.com/office/powerpoint/2010/main" val="2482417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 xmlns:a16="http://schemas.microsoft.com/office/drawing/2014/main" id="{EA7558B9-9107-40C2-D3EA-17EA756BBF46}"/>
              </a:ext>
            </a:extLst>
          </p:cNvPr>
          <p:cNvPicPr>
            <a:picLocks noChangeAspect="1"/>
          </p:cNvPicPr>
          <p:nvPr/>
        </p:nvPicPr>
        <p:blipFill>
          <a:blip r:embed="rId2"/>
          <a:stretch>
            <a:fillRect/>
          </a:stretch>
        </p:blipFill>
        <p:spPr>
          <a:xfrm>
            <a:off x="6908" y="31814"/>
            <a:ext cx="9144000" cy="5050205"/>
          </a:xfrm>
          <a:prstGeom prst="rect">
            <a:avLst/>
          </a:prstGeom>
        </p:spPr>
      </p:pic>
      <p:pic>
        <p:nvPicPr>
          <p:cNvPr id="5" name="図 4">
            <a:extLst>
              <a:ext uri="{FF2B5EF4-FFF2-40B4-BE49-F238E27FC236}">
                <a16:creationId xmlns="" xmlns:a16="http://schemas.microsoft.com/office/drawing/2014/main" id="{C79B2AC6-3C72-435B-6DB0-C90C1451A333}"/>
              </a:ext>
            </a:extLst>
          </p:cNvPr>
          <p:cNvPicPr>
            <a:picLocks noChangeAspect="1"/>
          </p:cNvPicPr>
          <p:nvPr/>
        </p:nvPicPr>
        <p:blipFill>
          <a:blip r:embed="rId3"/>
          <a:stretch>
            <a:fillRect/>
          </a:stretch>
        </p:blipFill>
        <p:spPr>
          <a:xfrm>
            <a:off x="4067087" y="1095586"/>
            <a:ext cx="4697619" cy="4001266"/>
          </a:xfrm>
          <a:prstGeom prst="rect">
            <a:avLst/>
          </a:prstGeom>
        </p:spPr>
      </p:pic>
    </p:spTree>
    <p:extLst>
      <p:ext uri="{BB962C8B-B14F-4D97-AF65-F5344CB8AC3E}">
        <p14:creationId xmlns:p14="http://schemas.microsoft.com/office/powerpoint/2010/main" val="2438035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 xmlns:a16="http://schemas.microsoft.com/office/drawing/2014/main" id="{229B772E-E5F7-2AE7-D940-FC44E519805F}"/>
              </a:ext>
            </a:extLst>
          </p:cNvPr>
          <p:cNvSpPr txBox="1"/>
          <p:nvPr/>
        </p:nvSpPr>
        <p:spPr>
          <a:xfrm>
            <a:off x="287524" y="171627"/>
            <a:ext cx="6732748" cy="4524315"/>
          </a:xfrm>
          <a:prstGeom prst="rect">
            <a:avLst/>
          </a:prstGeom>
          <a:noFill/>
        </p:spPr>
        <p:txBody>
          <a:bodyPr wrap="square">
            <a:spAutoFit/>
          </a:bodyPr>
          <a:lstStyle/>
          <a:p>
            <a:r>
              <a:rPr lang="ja-JP" altLang="en-US" dirty="0"/>
              <a:t>田中とも江さん 東京・八王子の精神病院上川病院総婦長。</a:t>
            </a:r>
            <a:br>
              <a:rPr lang="ja-JP" altLang="en-US" dirty="0"/>
            </a:br>
            <a:r>
              <a:rPr lang="ja-JP" altLang="en-US" dirty="0"/>
              <a:t>院内の紐という紐を捨てました。</a:t>
            </a:r>
          </a:p>
          <a:p>
            <a:r>
              <a:rPr lang="ja-JP" altLang="en-US" dirty="0">
                <a:solidFill>
                  <a:srgbClr val="009EDE"/>
                </a:solidFill>
              </a:rPr>
              <a:t>ベッドから落ちるという理由で縛られていた人は、床にマットレスを敷いて横に</a:t>
            </a:r>
            <a:r>
              <a:rPr lang="ja-JP" altLang="en-US" dirty="0" smtClean="0">
                <a:solidFill>
                  <a:srgbClr val="009EDE"/>
                </a:solidFill>
              </a:rPr>
              <a:t>なっていただきました。</a:t>
            </a:r>
            <a:r>
              <a:rPr lang="ja-JP" altLang="en-US" dirty="0">
                <a:solidFill>
                  <a:srgbClr val="009EDE"/>
                </a:solidFill>
              </a:rPr>
              <a:t>点滴の管を抜いてしまう人には、管が気にならないやり方を考えました。</a:t>
            </a:r>
            <a:br>
              <a:rPr lang="ja-JP" altLang="en-US" dirty="0">
                <a:solidFill>
                  <a:srgbClr val="009EDE"/>
                </a:solidFill>
              </a:rPr>
            </a:br>
            <a:r>
              <a:rPr lang="ja-JP" altLang="en-US" dirty="0"/>
              <a:t>噂をきいて、親思いの家族がお年寄りを次々に転院させてくるようになりました。</a:t>
            </a:r>
            <a:br>
              <a:rPr lang="ja-JP" altLang="en-US" dirty="0"/>
            </a:br>
            <a:r>
              <a:rPr lang="en-US" altLang="ja-JP" dirty="0"/>
              <a:t>98</a:t>
            </a:r>
            <a:r>
              <a:rPr lang="ja-JP" altLang="en-US" dirty="0"/>
              <a:t>年に調べてみたら、</a:t>
            </a:r>
            <a:r>
              <a:rPr lang="ja-JP" altLang="en-US" dirty="0">
                <a:solidFill>
                  <a:srgbClr val="FF0066"/>
                </a:solidFill>
              </a:rPr>
              <a:t>１１７人のうち</a:t>
            </a:r>
            <a:r>
              <a:rPr lang="en-US" altLang="ja-JP" dirty="0">
                <a:solidFill>
                  <a:srgbClr val="FF0066"/>
                </a:solidFill>
              </a:rPr>
              <a:t>65</a:t>
            </a:r>
            <a:r>
              <a:rPr lang="ja-JP" altLang="en-US" dirty="0">
                <a:solidFill>
                  <a:srgbClr val="FF0066"/>
                </a:solidFill>
              </a:rPr>
              <a:t>％が、その前に入院していた病院で縛られていた</a:t>
            </a:r>
            <a:r>
              <a:rPr lang="ja-JP" altLang="en-US" dirty="0"/>
              <a:t>ことがわかりました。</a:t>
            </a:r>
            <a:r>
              <a:rPr lang="en-US" altLang="ja-JP" dirty="0"/>
              <a:t> </a:t>
            </a:r>
            <a:r>
              <a:rPr lang="ja-JP" altLang="en-US" dirty="0"/>
              <a:t/>
            </a:r>
            <a:br>
              <a:rPr lang="ja-JP" altLang="en-US" dirty="0"/>
            </a:br>
            <a:r>
              <a:rPr lang="ja-JP" altLang="en-US" dirty="0"/>
              <a:t>とも江さんたちの実践に感動した人々が</a:t>
            </a:r>
          </a:p>
          <a:p>
            <a:r>
              <a:rPr lang="en-US" altLang="ja-JP" dirty="0"/>
              <a:t>98</a:t>
            </a:r>
            <a:r>
              <a:rPr lang="ja-JP" altLang="en-US" dirty="0"/>
              <a:t>年秋、福岡市で開かれた介護療養型</a:t>
            </a:r>
            <a:br>
              <a:rPr lang="ja-JP" altLang="en-US" dirty="0"/>
            </a:br>
            <a:r>
              <a:rPr lang="ja-JP" altLang="en-US" dirty="0"/>
              <a:t>医療施設全国研究会の席で</a:t>
            </a:r>
            <a:br>
              <a:rPr lang="ja-JP" altLang="en-US" dirty="0"/>
            </a:br>
            <a:r>
              <a:rPr lang="ja-JP" altLang="en-US" dirty="0"/>
              <a:t>「抑制廃止福岡宣言」を発表。</a:t>
            </a:r>
            <a:br>
              <a:rPr lang="ja-JP" altLang="en-US" dirty="0"/>
            </a:br>
            <a:r>
              <a:rPr lang="ja-JP" altLang="en-US" dirty="0"/>
              <a:t/>
            </a:r>
            <a:br>
              <a:rPr lang="ja-JP" altLang="en-US" dirty="0"/>
            </a:br>
            <a:r>
              <a:rPr lang="ja-JP" altLang="en-US" dirty="0"/>
              <a:t>それを紹介したのが、</a:t>
            </a:r>
            <a:br>
              <a:rPr lang="ja-JP" altLang="en-US" dirty="0"/>
            </a:br>
            <a:r>
              <a:rPr lang="ja-JP" altLang="en-US" dirty="0"/>
              <a:t>去年の秋の「あの社説」でした。</a:t>
            </a:r>
          </a:p>
        </p:txBody>
      </p:sp>
      <p:pic>
        <p:nvPicPr>
          <p:cNvPr id="5" name="図 4">
            <a:extLst>
              <a:ext uri="{FF2B5EF4-FFF2-40B4-BE49-F238E27FC236}">
                <a16:creationId xmlns="" xmlns:a16="http://schemas.microsoft.com/office/drawing/2014/main" id="{02846FD2-D18A-B5B1-CA80-DBB8E36054FE}"/>
              </a:ext>
            </a:extLst>
          </p:cNvPr>
          <p:cNvPicPr>
            <a:picLocks noChangeAspect="1"/>
          </p:cNvPicPr>
          <p:nvPr/>
        </p:nvPicPr>
        <p:blipFill>
          <a:blip r:embed="rId2"/>
          <a:stretch>
            <a:fillRect/>
          </a:stretch>
        </p:blipFill>
        <p:spPr>
          <a:xfrm>
            <a:off x="4228414" y="2590849"/>
            <a:ext cx="4915586" cy="2381024"/>
          </a:xfrm>
          <a:prstGeom prst="rect">
            <a:avLst/>
          </a:prstGeom>
        </p:spPr>
      </p:pic>
    </p:spTree>
    <p:extLst>
      <p:ext uri="{BB962C8B-B14F-4D97-AF65-F5344CB8AC3E}">
        <p14:creationId xmlns:p14="http://schemas.microsoft.com/office/powerpoint/2010/main" val="1864463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 xmlns:a16="http://schemas.microsoft.com/office/drawing/2014/main" id="{03F0F9C7-C29C-D5B5-3BAB-BABF2B87E644}"/>
              </a:ext>
            </a:extLst>
          </p:cNvPr>
          <p:cNvPicPr>
            <a:picLocks noChangeAspect="1"/>
          </p:cNvPicPr>
          <p:nvPr/>
        </p:nvPicPr>
        <p:blipFill>
          <a:blip r:embed="rId2"/>
          <a:stretch>
            <a:fillRect/>
          </a:stretch>
        </p:blipFill>
        <p:spPr>
          <a:xfrm>
            <a:off x="1475656" y="1053720"/>
            <a:ext cx="5796645" cy="4089780"/>
          </a:xfrm>
          <a:prstGeom prst="rect">
            <a:avLst/>
          </a:prstGeom>
        </p:spPr>
      </p:pic>
      <p:sp>
        <p:nvSpPr>
          <p:cNvPr id="2" name="正方形/長方形 1">
            <a:extLst>
              <a:ext uri="{FF2B5EF4-FFF2-40B4-BE49-F238E27FC236}">
                <a16:creationId xmlns="" xmlns:a16="http://schemas.microsoft.com/office/drawing/2014/main" id="{94E3CDC9-5F16-CBF2-08F4-46CA28212ACE}"/>
              </a:ext>
            </a:extLst>
          </p:cNvPr>
          <p:cNvSpPr/>
          <p:nvPr/>
        </p:nvSpPr>
        <p:spPr>
          <a:xfrm>
            <a:off x="719572" y="0"/>
            <a:ext cx="7542838" cy="958119"/>
          </a:xfrm>
          <a:prstGeom prst="rect">
            <a:avLst/>
          </a:prstGeom>
          <a:no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19050">
                <a:solidFill>
                  <a:srgbClr val="FF0000"/>
                </a:solidFill>
              </a:ln>
              <a:noFill/>
            </a:endParaRPr>
          </a:p>
        </p:txBody>
      </p:sp>
      <p:sp>
        <p:nvSpPr>
          <p:cNvPr id="5" name="字幕 4">
            <a:extLst>
              <a:ext uri="{FF2B5EF4-FFF2-40B4-BE49-F238E27FC236}">
                <a16:creationId xmlns="" xmlns:a16="http://schemas.microsoft.com/office/drawing/2014/main" id="{868D922D-8124-1655-6B9C-AC059F313208}"/>
              </a:ext>
            </a:extLst>
          </p:cNvPr>
          <p:cNvSpPr>
            <a:spLocks noGrp="1"/>
          </p:cNvSpPr>
          <p:nvPr>
            <p:ph type="subTitle" idx="1"/>
          </p:nvPr>
        </p:nvSpPr>
        <p:spPr/>
        <p:txBody>
          <a:bodyPr/>
          <a:lstStyle/>
          <a:p>
            <a:endParaRPr lang="ja-JP" altLang="en-US"/>
          </a:p>
        </p:txBody>
      </p:sp>
      <p:sp>
        <p:nvSpPr>
          <p:cNvPr id="4" name="タイトル 3">
            <a:extLst>
              <a:ext uri="{FF2B5EF4-FFF2-40B4-BE49-F238E27FC236}">
                <a16:creationId xmlns="" xmlns:a16="http://schemas.microsoft.com/office/drawing/2014/main" id="{2202ADC9-F8B9-922C-1C0C-E0CE78318A23}"/>
              </a:ext>
            </a:extLst>
          </p:cNvPr>
          <p:cNvSpPr>
            <a:spLocks noGrp="1"/>
          </p:cNvSpPr>
          <p:nvPr>
            <p:ph type="title"/>
          </p:nvPr>
        </p:nvSpPr>
        <p:spPr>
          <a:xfrm>
            <a:off x="251520" y="151242"/>
            <a:ext cx="8781495" cy="900000"/>
          </a:xfrm>
        </p:spPr>
        <p:txBody>
          <a:bodyPr>
            <a:normAutofit/>
          </a:bodyPr>
          <a:lstStyle/>
          <a:p>
            <a:r>
              <a:rPr lang="ja-JP" altLang="en-US" sz="2400" dirty="0">
                <a:solidFill>
                  <a:srgbClr val="FF0066"/>
                </a:solidFill>
              </a:rPr>
              <a:t>介護施設に続いて、一般病院も身体拘束原則禁止。</a:t>
            </a:r>
            <a:br>
              <a:rPr lang="ja-JP" altLang="en-US" sz="2400" dirty="0">
                <a:solidFill>
                  <a:srgbClr val="FF0066"/>
                </a:solidFill>
              </a:rPr>
            </a:br>
            <a:r>
              <a:rPr lang="ja-JP" altLang="en-US" sz="2400" dirty="0" smtClean="0">
                <a:solidFill>
                  <a:srgbClr val="FF0066"/>
                </a:solidFill>
              </a:rPr>
              <a:t>ところが、精神病院では、縛りやすくする改悪が</a:t>
            </a:r>
            <a:r>
              <a:rPr lang="en-US" altLang="ja-JP" sz="2400" dirty="0" smtClean="0">
                <a:solidFill>
                  <a:srgbClr val="FF0066"/>
                </a:solidFill>
              </a:rPr>
              <a:t>w</a:t>
            </a:r>
            <a:r>
              <a:rPr lang="en-US" altLang="ja-JP" sz="2400" dirty="0">
                <a:solidFill>
                  <a:srgbClr val="FF0066"/>
                </a:solidFill>
              </a:rPr>
              <a:t>(</a:t>
            </a:r>
            <a:r>
              <a:rPr lang="ja-JP" altLang="en-US" sz="2400" dirty="0">
                <a:solidFill>
                  <a:srgbClr val="FF0066"/>
                </a:solidFill>
              </a:rPr>
              <a:t>゜</a:t>
            </a:r>
            <a:r>
              <a:rPr lang="en-US" altLang="ja-JP" sz="2400" dirty="0">
                <a:solidFill>
                  <a:srgbClr val="FF0066"/>
                </a:solidFill>
              </a:rPr>
              <a:t>o</a:t>
            </a:r>
            <a:r>
              <a:rPr lang="ja-JP" altLang="en-US" sz="2400" dirty="0">
                <a:solidFill>
                  <a:srgbClr val="FF0066"/>
                </a:solidFill>
              </a:rPr>
              <a:t>゜</a:t>
            </a:r>
            <a:r>
              <a:rPr lang="en-US" altLang="ja-JP" sz="2400" dirty="0">
                <a:solidFill>
                  <a:srgbClr val="FF0066"/>
                </a:solidFill>
              </a:rPr>
              <a:t>)w </a:t>
            </a:r>
            <a:endParaRPr lang="ja-JP" altLang="en-US" sz="2400" dirty="0">
              <a:solidFill>
                <a:srgbClr val="FF0066"/>
              </a:solidFill>
            </a:endParaRPr>
          </a:p>
        </p:txBody>
      </p:sp>
    </p:spTree>
    <p:extLst>
      <p:ext uri="{BB962C8B-B14F-4D97-AF65-F5344CB8AC3E}">
        <p14:creationId xmlns:p14="http://schemas.microsoft.com/office/powerpoint/2010/main" val="3653954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 xmlns:a16="http://schemas.microsoft.com/office/drawing/2014/main" id="{F9D95F08-E8B8-4A04-5B0B-091B77FCA89E}"/>
              </a:ext>
            </a:extLst>
          </p:cNvPr>
          <p:cNvPicPr>
            <a:picLocks noChangeAspect="1"/>
          </p:cNvPicPr>
          <p:nvPr/>
        </p:nvPicPr>
        <p:blipFill>
          <a:blip r:embed="rId2"/>
          <a:stretch>
            <a:fillRect/>
          </a:stretch>
        </p:blipFill>
        <p:spPr>
          <a:xfrm>
            <a:off x="859578" y="0"/>
            <a:ext cx="7424843" cy="5143500"/>
          </a:xfrm>
          <a:prstGeom prst="rect">
            <a:avLst/>
          </a:prstGeom>
        </p:spPr>
      </p:pic>
    </p:spTree>
    <p:extLst>
      <p:ext uri="{BB962C8B-B14F-4D97-AF65-F5344CB8AC3E}">
        <p14:creationId xmlns:p14="http://schemas.microsoft.com/office/powerpoint/2010/main" val="2481112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 xmlns:a16="http://schemas.microsoft.com/office/drawing/2014/main" id="{1C260C6D-4ED9-233E-DB63-3CAEBE6A409C}"/>
              </a:ext>
            </a:extLst>
          </p:cNvPr>
          <p:cNvPicPr>
            <a:picLocks noChangeAspect="1"/>
          </p:cNvPicPr>
          <p:nvPr/>
        </p:nvPicPr>
        <p:blipFill>
          <a:blip r:embed="rId2"/>
          <a:stretch>
            <a:fillRect/>
          </a:stretch>
        </p:blipFill>
        <p:spPr>
          <a:xfrm>
            <a:off x="653143" y="0"/>
            <a:ext cx="7837714" cy="5143500"/>
          </a:xfrm>
          <a:prstGeom prst="rect">
            <a:avLst/>
          </a:prstGeom>
        </p:spPr>
      </p:pic>
    </p:spTree>
    <p:extLst>
      <p:ext uri="{BB962C8B-B14F-4D97-AF65-F5344CB8AC3E}">
        <p14:creationId xmlns:p14="http://schemas.microsoft.com/office/powerpoint/2010/main" val="24842102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 xmlns:a16="http://schemas.microsoft.com/office/drawing/2014/main" id="{AD801685-5E04-813E-2963-536C42DFBBAE}"/>
              </a:ext>
            </a:extLst>
          </p:cNvPr>
          <p:cNvPicPr>
            <a:picLocks noChangeAspect="1"/>
          </p:cNvPicPr>
          <p:nvPr/>
        </p:nvPicPr>
        <p:blipFill>
          <a:blip r:embed="rId2"/>
          <a:stretch>
            <a:fillRect/>
          </a:stretch>
        </p:blipFill>
        <p:spPr>
          <a:xfrm>
            <a:off x="0" y="1959682"/>
            <a:ext cx="5822574" cy="3236179"/>
          </a:xfrm>
          <a:prstGeom prst="rect">
            <a:avLst/>
          </a:prstGeom>
        </p:spPr>
      </p:pic>
      <p:sp>
        <p:nvSpPr>
          <p:cNvPr id="7" name="テキスト ボックス 6">
            <a:extLst>
              <a:ext uri="{FF2B5EF4-FFF2-40B4-BE49-F238E27FC236}">
                <a16:creationId xmlns="" xmlns:a16="http://schemas.microsoft.com/office/drawing/2014/main" id="{DD58B223-0B7F-EBAE-3ABE-1C8B868E02E2}"/>
              </a:ext>
            </a:extLst>
          </p:cNvPr>
          <p:cNvSpPr txBox="1"/>
          <p:nvPr/>
        </p:nvSpPr>
        <p:spPr>
          <a:xfrm>
            <a:off x="6084168" y="4308745"/>
            <a:ext cx="2988332" cy="646331"/>
          </a:xfrm>
          <a:prstGeom prst="rect">
            <a:avLst/>
          </a:prstGeom>
          <a:noFill/>
          <a:ln w="12700">
            <a:solidFill>
              <a:srgbClr val="FF0066"/>
            </a:solidFill>
          </a:ln>
        </p:spPr>
        <p:txBody>
          <a:bodyPr wrap="square">
            <a:spAutoFit/>
          </a:bodyPr>
          <a:lstStyle/>
          <a:p>
            <a:r>
              <a:rPr kumimoji="1" lang="ja-JP" altLang="en-US" sz="36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Lucida Sans Unicode"/>
                <a:ea typeface="ＭＳ Ｐゴシック" panose="020B0600070205080204" pitchFamily="50" charset="-128"/>
                <a:cs typeface="+mj-cs"/>
              </a:rPr>
              <a:t>想像力と度胸</a:t>
            </a:r>
            <a:endParaRPr lang="ja-JP" altLang="en-US" sz="3600" dirty="0"/>
          </a:p>
        </p:txBody>
      </p:sp>
      <p:sp>
        <p:nvSpPr>
          <p:cNvPr id="2" name="四角形: 角を丸くする 1">
            <a:extLst>
              <a:ext uri="{FF2B5EF4-FFF2-40B4-BE49-F238E27FC236}">
                <a16:creationId xmlns="" xmlns:a16="http://schemas.microsoft.com/office/drawing/2014/main" id="{CEFF479D-035B-5128-32D2-6A6F7E32A12A}"/>
              </a:ext>
            </a:extLst>
          </p:cNvPr>
          <p:cNvSpPr/>
          <p:nvPr/>
        </p:nvSpPr>
        <p:spPr>
          <a:xfrm>
            <a:off x="239130" y="154333"/>
            <a:ext cx="3756805"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臨床倫理学会での、</a:t>
            </a:r>
            <a:br>
              <a:rPr kumimoji="1" lang="ja-JP" altLang="en-US" dirty="0"/>
            </a:br>
            <a:r>
              <a:rPr kumimoji="1" lang="ja-JP" altLang="en-US" dirty="0"/>
              <a:t>調布東山病院の報告から</a:t>
            </a:r>
          </a:p>
        </p:txBody>
      </p:sp>
      <p:sp>
        <p:nvSpPr>
          <p:cNvPr id="5" name="テキスト ボックス 4">
            <a:extLst>
              <a:ext uri="{FF2B5EF4-FFF2-40B4-BE49-F238E27FC236}">
                <a16:creationId xmlns="" xmlns:a16="http://schemas.microsoft.com/office/drawing/2014/main" id="{F4E33680-39A6-AD51-C960-4F1559383BF1}"/>
              </a:ext>
            </a:extLst>
          </p:cNvPr>
          <p:cNvSpPr txBox="1"/>
          <p:nvPr/>
        </p:nvSpPr>
        <p:spPr>
          <a:xfrm>
            <a:off x="4355976" y="188424"/>
            <a:ext cx="4548893" cy="3139321"/>
          </a:xfrm>
          <a:prstGeom prst="rect">
            <a:avLst/>
          </a:prstGeom>
          <a:noFill/>
          <a:ln>
            <a:solidFill>
              <a:srgbClr val="FF0000"/>
            </a:solidFill>
          </a:ln>
        </p:spPr>
        <p:txBody>
          <a:bodyPr wrap="square">
            <a:spAutoFit/>
          </a:bodyPr>
          <a:lstStyle/>
          <a:p>
            <a:r>
              <a:rPr lang="ja-JP" altLang="en-US" dirty="0"/>
              <a:t>「病院職員みんなに身体拘束を患者さんの身になった体験してもらう」ために、となりあって坐ったどうしが相手を１５分づつイスに紐で縛るという方法</a:t>
            </a:r>
            <a:r>
              <a:rPr lang="ja-JP" altLang="en-US" dirty="0" smtClean="0"/>
              <a:t>を考案。</a:t>
            </a:r>
            <a:endParaRPr lang="ja-JP" altLang="en-US" dirty="0"/>
          </a:p>
          <a:p>
            <a:r>
              <a:rPr lang="ja-JP" altLang="en-US" dirty="0"/>
              <a:t>縛る前には「必要であれば仕方がない」「安全対策としてどうしても必要」と大半の人がこたえていたのが、</a:t>
            </a:r>
            <a:br>
              <a:rPr lang="ja-JP" altLang="en-US" dirty="0"/>
            </a:br>
            <a:r>
              <a:rPr lang="ja-JP" altLang="en-US" dirty="0"/>
              <a:t>わずか１５分縛られただけで</a:t>
            </a:r>
          </a:p>
          <a:p>
            <a:r>
              <a:rPr lang="ja-JP" altLang="en-US" dirty="0"/>
              <a:t>「いままで一番長い１５分だった」「怖かった」</a:t>
            </a:r>
          </a:p>
          <a:p>
            <a:r>
              <a:rPr lang="ja-JP" altLang="en-US" dirty="0"/>
              <a:t>「すごく悲しく辛いことを患者さんにしている感じた」に変わったのだそうです。</a:t>
            </a:r>
          </a:p>
        </p:txBody>
      </p:sp>
    </p:spTree>
    <p:extLst>
      <p:ext uri="{BB962C8B-B14F-4D97-AF65-F5344CB8AC3E}">
        <p14:creationId xmlns:p14="http://schemas.microsoft.com/office/powerpoint/2010/main" val="6742885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 xmlns:a16="http://schemas.microsoft.com/office/drawing/2014/main" id="{96CF1D45-3F87-BE4A-1B76-4E25B66CE325}"/>
              </a:ext>
            </a:extLst>
          </p:cNvPr>
          <p:cNvPicPr>
            <a:picLocks noChangeAspect="1"/>
          </p:cNvPicPr>
          <p:nvPr/>
        </p:nvPicPr>
        <p:blipFill>
          <a:blip r:embed="rId2"/>
          <a:stretch>
            <a:fillRect/>
          </a:stretch>
        </p:blipFill>
        <p:spPr>
          <a:xfrm>
            <a:off x="158321" y="0"/>
            <a:ext cx="8827358" cy="5143500"/>
          </a:xfrm>
          <a:prstGeom prst="rect">
            <a:avLst/>
          </a:prstGeom>
        </p:spPr>
      </p:pic>
      <p:sp>
        <p:nvSpPr>
          <p:cNvPr id="2" name="楕円 1">
            <a:extLst>
              <a:ext uri="{FF2B5EF4-FFF2-40B4-BE49-F238E27FC236}">
                <a16:creationId xmlns="" xmlns:a16="http://schemas.microsoft.com/office/drawing/2014/main" id="{158D24FA-BE30-53E6-E674-72B475EDFE81}"/>
              </a:ext>
            </a:extLst>
          </p:cNvPr>
          <p:cNvSpPr/>
          <p:nvPr/>
        </p:nvSpPr>
        <p:spPr>
          <a:xfrm>
            <a:off x="5400092" y="3435846"/>
            <a:ext cx="1944216" cy="1404156"/>
          </a:xfrm>
          <a:prstGeom prst="ellipse">
            <a:avLst/>
          </a:prstGeom>
          <a:no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7242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 xmlns:a16="http://schemas.microsoft.com/office/drawing/2014/main" id="{2E28CC51-E8C5-248A-F848-4FFD7521BC4D}"/>
              </a:ext>
            </a:extLst>
          </p:cNvPr>
          <p:cNvPicPr>
            <a:picLocks noChangeAspect="1"/>
          </p:cNvPicPr>
          <p:nvPr/>
        </p:nvPicPr>
        <p:blipFill>
          <a:blip r:embed="rId2"/>
          <a:stretch>
            <a:fillRect/>
          </a:stretch>
        </p:blipFill>
        <p:spPr>
          <a:xfrm>
            <a:off x="0" y="5147"/>
            <a:ext cx="7785116" cy="5143500"/>
          </a:xfrm>
          <a:prstGeom prst="rect">
            <a:avLst/>
          </a:prstGeom>
        </p:spPr>
      </p:pic>
      <p:sp>
        <p:nvSpPr>
          <p:cNvPr id="2" name="楕円 1">
            <a:extLst>
              <a:ext uri="{FF2B5EF4-FFF2-40B4-BE49-F238E27FC236}">
                <a16:creationId xmlns="" xmlns:a16="http://schemas.microsoft.com/office/drawing/2014/main" id="{14EA194F-85FC-143F-4D8D-BAEAFC4A73A4}"/>
              </a:ext>
            </a:extLst>
          </p:cNvPr>
          <p:cNvSpPr/>
          <p:nvPr/>
        </p:nvSpPr>
        <p:spPr>
          <a:xfrm>
            <a:off x="3743908" y="1095586"/>
            <a:ext cx="4140460" cy="1670484"/>
          </a:xfrm>
          <a:prstGeom prst="ellipse">
            <a:avLst/>
          </a:prstGeom>
          <a:no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693031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 xmlns:a16="http://schemas.microsoft.com/office/drawing/2014/main" id="{3E2DD302-051D-A7E9-19FD-2D3A8E629E88}"/>
              </a:ext>
            </a:extLst>
          </p:cNvPr>
          <p:cNvPicPr>
            <a:picLocks noChangeAspect="1"/>
          </p:cNvPicPr>
          <p:nvPr/>
        </p:nvPicPr>
        <p:blipFill>
          <a:blip r:embed="rId2"/>
          <a:stretch>
            <a:fillRect/>
          </a:stretch>
        </p:blipFill>
        <p:spPr>
          <a:xfrm>
            <a:off x="827739" y="0"/>
            <a:ext cx="7488521" cy="5143500"/>
          </a:xfrm>
          <a:prstGeom prst="rect">
            <a:avLst/>
          </a:prstGeom>
        </p:spPr>
      </p:pic>
      <p:sp>
        <p:nvSpPr>
          <p:cNvPr id="2" name="四角形: 角を丸くする 1">
            <a:extLst>
              <a:ext uri="{FF2B5EF4-FFF2-40B4-BE49-F238E27FC236}">
                <a16:creationId xmlns="" xmlns:a16="http://schemas.microsoft.com/office/drawing/2014/main" id="{4FA21CB3-5BC2-AA5E-9521-267346678790}"/>
              </a:ext>
            </a:extLst>
          </p:cNvPr>
          <p:cNvSpPr/>
          <p:nvPr/>
        </p:nvSpPr>
        <p:spPr>
          <a:xfrm>
            <a:off x="1223628" y="1203598"/>
            <a:ext cx="5040560" cy="288032"/>
          </a:xfrm>
          <a:prstGeom prst="roundRect">
            <a:avLst/>
          </a:prstGeom>
          <a:no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19050">
                <a:solidFill>
                  <a:srgbClr val="FF0066"/>
                </a:solidFill>
              </a:ln>
            </a:endParaRPr>
          </a:p>
        </p:txBody>
      </p:sp>
    </p:spTree>
    <p:extLst>
      <p:ext uri="{BB962C8B-B14F-4D97-AF65-F5344CB8AC3E}">
        <p14:creationId xmlns:p14="http://schemas.microsoft.com/office/powerpoint/2010/main" val="2006865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C4CC69E5-A4A2-8003-FFEC-E6A44E1A4561}"/>
              </a:ext>
            </a:extLst>
          </p:cNvPr>
          <p:cNvSpPr>
            <a:spLocks noGrp="1"/>
          </p:cNvSpPr>
          <p:nvPr>
            <p:ph type="title"/>
          </p:nvPr>
        </p:nvSpPr>
        <p:spPr/>
        <p:txBody>
          <a:bodyPr>
            <a:normAutofit/>
          </a:bodyPr>
          <a:lstStyle/>
          <a:p>
            <a:r>
              <a:rPr kumimoji="1" lang="ja-JP" altLang="en-US" sz="2800" dirty="0">
                <a:solidFill>
                  <a:srgbClr val="FF0066"/>
                </a:solidFill>
              </a:rPr>
              <a:t>言葉をつくる・</a:t>
            </a:r>
            <a:r>
              <a:rPr lang="ja-JP" altLang="en-US" sz="2800" dirty="0">
                <a:solidFill>
                  <a:srgbClr val="7030A0"/>
                </a:solidFill>
              </a:rPr>
              <a:t>言葉を退治する</a:t>
            </a:r>
            <a:endParaRPr kumimoji="1" lang="ja-JP" altLang="en-US" sz="2800" dirty="0">
              <a:solidFill>
                <a:srgbClr val="7030A0"/>
              </a:solidFill>
            </a:endParaRPr>
          </a:p>
        </p:txBody>
      </p:sp>
      <p:sp>
        <p:nvSpPr>
          <p:cNvPr id="3" name="コンテンツ プレースホルダー 2">
            <a:extLst>
              <a:ext uri="{FF2B5EF4-FFF2-40B4-BE49-F238E27FC236}">
                <a16:creationId xmlns="" xmlns:a16="http://schemas.microsoft.com/office/drawing/2014/main" id="{FAAA6852-655B-6CA2-C7AD-325764C026DE}"/>
              </a:ext>
            </a:extLst>
          </p:cNvPr>
          <p:cNvSpPr>
            <a:spLocks noGrp="1"/>
          </p:cNvSpPr>
          <p:nvPr>
            <p:ph idx="1"/>
          </p:nvPr>
        </p:nvSpPr>
        <p:spPr>
          <a:ln w="19050">
            <a:solidFill>
              <a:srgbClr val="009EDE"/>
            </a:solidFill>
          </a:ln>
        </p:spPr>
        <p:txBody>
          <a:bodyPr>
            <a:normAutofit fontScale="77500" lnSpcReduction="20000"/>
          </a:bodyPr>
          <a:lstStyle/>
          <a:p>
            <a:pPr marL="0" indent="0">
              <a:buNone/>
            </a:pPr>
            <a:r>
              <a:rPr kumimoji="1" lang="ja-JP" altLang="en-US" dirty="0" smtClean="0">
                <a:solidFill>
                  <a:srgbClr val="00A53F"/>
                </a:solidFill>
              </a:rPr>
              <a:t>つくることができた言葉</a:t>
            </a:r>
            <a:r>
              <a:rPr kumimoji="1" lang="ja-JP" altLang="en-US" dirty="0">
                <a:solidFill>
                  <a:srgbClr val="00A53F"/>
                </a:solidFill>
              </a:rPr>
              <a:t>。。。</a:t>
            </a:r>
          </a:p>
          <a:p>
            <a:pPr marL="0" indent="0">
              <a:buNone/>
            </a:pPr>
            <a:r>
              <a:rPr lang="ja-JP" altLang="en-US" dirty="0">
                <a:solidFill>
                  <a:srgbClr val="00A53F"/>
                </a:solidFill>
              </a:rPr>
              <a:t>     寝たきり老人⇒寢かせきりにされた犠牲者</a:t>
            </a:r>
            <a:r>
              <a:rPr lang="ja-JP" altLang="en-US" dirty="0"/>
              <a:t/>
            </a:r>
            <a:br>
              <a:rPr lang="ja-JP" altLang="en-US" dirty="0"/>
            </a:br>
            <a:r>
              <a:rPr lang="ja-JP" altLang="en-US" dirty="0"/>
              <a:t>           </a:t>
            </a:r>
            <a:r>
              <a:rPr kumimoji="1" lang="ja-JP" altLang="en-US" dirty="0">
                <a:solidFill>
                  <a:srgbClr val="FF0066"/>
                </a:solidFill>
              </a:rPr>
              <a:t>善玉</a:t>
            </a:r>
            <a:r>
              <a:rPr kumimoji="1" lang="ja-JP" altLang="en-US" dirty="0"/>
              <a:t>コレステロール</a:t>
            </a:r>
            <a:r>
              <a:rPr kumimoji="1" lang="en-US" altLang="ja-JP" dirty="0"/>
              <a:t>/</a:t>
            </a:r>
            <a:r>
              <a:rPr lang="ja-JP" altLang="en-US" dirty="0">
                <a:solidFill>
                  <a:srgbClr val="00B0F0"/>
                </a:solidFill>
              </a:rPr>
              <a:t>かかりつけ薬局</a:t>
            </a:r>
          </a:p>
          <a:p>
            <a:pPr marL="0" indent="0">
              <a:buNone/>
            </a:pPr>
            <a:r>
              <a:rPr lang="ja-JP" altLang="en-US" dirty="0">
                <a:solidFill>
                  <a:srgbClr val="00A53F"/>
                </a:solidFill>
              </a:rPr>
              <a:t>     終末期医療⇒</a:t>
            </a:r>
            <a:r>
              <a:rPr lang="ja-JP" altLang="en-US" dirty="0"/>
              <a:t>人生最終段階の医療と福祉</a:t>
            </a:r>
            <a:br>
              <a:rPr lang="ja-JP" altLang="en-US" dirty="0"/>
            </a:br>
            <a:r>
              <a:rPr lang="ja-JP" altLang="en-US" dirty="0"/>
              <a:t>　　　　　　　　　　　　　　　　　　　　　　　⇒</a:t>
            </a:r>
            <a:r>
              <a:rPr lang="ja-JP" altLang="en-US" dirty="0">
                <a:solidFill>
                  <a:srgbClr val="00B050"/>
                </a:solidFill>
              </a:rPr>
              <a:t>人生の最終章</a:t>
            </a:r>
          </a:p>
          <a:p>
            <a:pPr marL="0" indent="0">
              <a:buNone/>
            </a:pPr>
            <a:r>
              <a:rPr lang="ja-JP" altLang="en-US" dirty="0">
                <a:solidFill>
                  <a:srgbClr val="7030A0"/>
                </a:solidFill>
              </a:rPr>
              <a:t>退治できていない言葉</a:t>
            </a:r>
          </a:p>
          <a:p>
            <a:pPr marL="0" indent="0">
              <a:buNone/>
            </a:pPr>
            <a:r>
              <a:rPr lang="ja-JP" altLang="en-US" dirty="0">
                <a:solidFill>
                  <a:srgbClr val="FF0066"/>
                </a:solidFill>
              </a:rPr>
              <a:t>   </a:t>
            </a:r>
            <a:r>
              <a:rPr lang="ja-JP" altLang="en-US" dirty="0" smtClean="0">
                <a:solidFill>
                  <a:srgbClr val="FF0066"/>
                </a:solidFill>
              </a:rPr>
              <a:t>抑制</a:t>
            </a:r>
            <a:r>
              <a:rPr lang="en-US" altLang="ja-JP" dirty="0" smtClean="0">
                <a:solidFill>
                  <a:srgbClr val="FF0066"/>
                </a:solidFill>
              </a:rPr>
              <a:t>(</a:t>
            </a:r>
            <a:r>
              <a:rPr lang="ja-JP" altLang="en-US" dirty="0" smtClean="0">
                <a:solidFill>
                  <a:srgbClr val="FF0066"/>
                </a:solidFill>
              </a:rPr>
              <a:t>⇒縛る</a:t>
            </a:r>
            <a:r>
              <a:rPr lang="en-US" altLang="ja-JP" dirty="0" smtClean="0">
                <a:solidFill>
                  <a:srgbClr val="FF0066"/>
                </a:solidFill>
              </a:rPr>
              <a:t>)</a:t>
            </a:r>
            <a:r>
              <a:rPr lang="ja-JP" altLang="en-US" dirty="0">
                <a:solidFill>
                  <a:srgbClr val="FF0066"/>
                </a:solidFill>
              </a:rPr>
              <a:t/>
            </a:r>
            <a:br>
              <a:rPr lang="ja-JP" altLang="en-US" dirty="0">
                <a:solidFill>
                  <a:srgbClr val="FF0066"/>
                </a:solidFill>
              </a:rPr>
            </a:br>
            <a:r>
              <a:rPr lang="ja-JP" altLang="en-US" dirty="0">
                <a:solidFill>
                  <a:srgbClr val="FF0066"/>
                </a:solidFill>
              </a:rPr>
              <a:t>   </a:t>
            </a:r>
            <a:r>
              <a:rPr lang="ja-JP" altLang="en-US" dirty="0">
                <a:solidFill>
                  <a:srgbClr val="7030A0"/>
                </a:solidFill>
              </a:rPr>
              <a:t>特養待機者</a:t>
            </a:r>
            <a:r>
              <a:rPr lang="en-US" altLang="ja-JP" dirty="0">
                <a:solidFill>
                  <a:srgbClr val="7030A0"/>
                </a:solidFill>
              </a:rPr>
              <a:t>/</a:t>
            </a:r>
            <a:r>
              <a:rPr lang="ja-JP" altLang="en-US" dirty="0">
                <a:solidFill>
                  <a:srgbClr val="7030A0"/>
                </a:solidFill>
              </a:rPr>
              <a:t>認知症患者</a:t>
            </a:r>
            <a:r>
              <a:rPr lang="en-US" altLang="ja-JP" dirty="0">
                <a:solidFill>
                  <a:srgbClr val="7030A0"/>
                </a:solidFill>
              </a:rPr>
              <a:t>/</a:t>
            </a:r>
            <a:r>
              <a:rPr lang="ja-JP" altLang="en-US" dirty="0">
                <a:solidFill>
                  <a:srgbClr val="7030A0"/>
                </a:solidFill>
              </a:rPr>
              <a:t>健常者</a:t>
            </a:r>
            <a:r>
              <a:rPr lang="en-US" altLang="ja-JP" dirty="0">
                <a:solidFill>
                  <a:srgbClr val="7030A0"/>
                </a:solidFill>
              </a:rPr>
              <a:t>/</a:t>
            </a:r>
            <a:r>
              <a:rPr lang="ja-JP" altLang="en-US" dirty="0">
                <a:solidFill>
                  <a:srgbClr val="7030A0"/>
                </a:solidFill>
              </a:rPr>
              <a:t>国民負担率</a:t>
            </a:r>
            <a:endParaRPr kumimoji="1" lang="ja-JP" altLang="en-US" dirty="0"/>
          </a:p>
          <a:p>
            <a:pPr marL="0" indent="0">
              <a:buNone/>
            </a:pPr>
            <a:r>
              <a:rPr lang="ja-JP" altLang="en-US" dirty="0">
                <a:solidFill>
                  <a:srgbClr val="7030A0"/>
                </a:solidFill>
              </a:rPr>
              <a:t>   給付と負担　</a:t>
            </a:r>
            <a:r>
              <a:rPr lang="en-US" altLang="ja-JP" dirty="0" smtClean="0">
                <a:solidFill>
                  <a:srgbClr val="7030A0"/>
                </a:solidFill>
              </a:rPr>
              <a:t>(</a:t>
            </a:r>
            <a:r>
              <a:rPr lang="ja-JP" altLang="en-US" dirty="0" smtClean="0"/>
              <a:t>⇒</a:t>
            </a:r>
            <a:r>
              <a:rPr lang="ja-JP" altLang="en-US" dirty="0"/>
              <a:t>給付と</a:t>
            </a:r>
            <a:r>
              <a:rPr lang="ja-JP" altLang="en-US" dirty="0" smtClean="0">
                <a:solidFill>
                  <a:srgbClr val="FF0066"/>
                </a:solidFill>
              </a:rPr>
              <a:t>連帯・支えあい</a:t>
            </a:r>
            <a:r>
              <a:rPr lang="ja-JP" altLang="en-US" dirty="0">
                <a:solidFill>
                  <a:srgbClr val="FF0066"/>
                </a:solidFill>
              </a:rPr>
              <a:t>）</a:t>
            </a:r>
            <a:endParaRPr kumimoji="1" lang="ja-JP" altLang="en-US" dirty="0">
              <a:solidFill>
                <a:srgbClr val="FF0066"/>
              </a:solidFill>
            </a:endParaRPr>
          </a:p>
        </p:txBody>
      </p:sp>
    </p:spTree>
    <p:extLst>
      <p:ext uri="{BB962C8B-B14F-4D97-AF65-F5344CB8AC3E}">
        <p14:creationId xmlns:p14="http://schemas.microsoft.com/office/powerpoint/2010/main" val="31262236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 xmlns:a16="http://schemas.microsoft.com/office/drawing/2014/main" id="{0916532F-B688-3EBA-1934-9E0DACE2DD4B}"/>
              </a:ext>
            </a:extLst>
          </p:cNvPr>
          <p:cNvSpPr/>
          <p:nvPr/>
        </p:nvSpPr>
        <p:spPr>
          <a:xfrm>
            <a:off x="1090613" y="314547"/>
            <a:ext cx="6858000" cy="22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13"/>
          </a:p>
        </p:txBody>
      </p:sp>
      <p:sp>
        <p:nvSpPr>
          <p:cNvPr id="2" name="タイトル 1">
            <a:extLst>
              <a:ext uri="{FF2B5EF4-FFF2-40B4-BE49-F238E27FC236}">
                <a16:creationId xmlns="" xmlns:a16="http://schemas.microsoft.com/office/drawing/2014/main" id="{269851EE-0541-5DC6-02F8-0843211A58FB}"/>
              </a:ext>
            </a:extLst>
          </p:cNvPr>
          <p:cNvSpPr>
            <a:spLocks noGrp="1"/>
          </p:cNvSpPr>
          <p:nvPr>
            <p:ph type="title"/>
          </p:nvPr>
        </p:nvSpPr>
        <p:spPr>
          <a:xfrm>
            <a:off x="2497085" y="169892"/>
            <a:ext cx="3698082" cy="442913"/>
          </a:xfrm>
        </p:spPr>
        <p:txBody>
          <a:bodyPr>
            <a:normAutofit fontScale="90000"/>
          </a:bodyPr>
          <a:lstStyle/>
          <a:p>
            <a:pPr>
              <a:defRPr/>
            </a:pPr>
            <a:r>
              <a:rPr lang="ja-JP" altLang="en-US" sz="2025" dirty="0">
                <a:solidFill>
                  <a:srgbClr val="FF0066"/>
                </a:solidFill>
                <a:latin typeface="Hiragino Kaku Gothic StdN W8" panose="020B0800000000000000" pitchFamily="34" charset="-128"/>
                <a:ea typeface="Hiragino Kaku Gothic StdN W8" panose="020B0800000000000000" pitchFamily="34" charset="-128"/>
              </a:rPr>
              <a:t>なぜ暴力？　　　なぜＢＰＳＤ</a:t>
            </a:r>
            <a:r>
              <a:rPr lang="en-US" altLang="ja-JP" sz="2025" dirty="0">
                <a:solidFill>
                  <a:srgbClr val="FF0066"/>
                </a:solidFill>
                <a:latin typeface="Hiragino Kaku Gothic StdN W8" panose="020B0800000000000000" pitchFamily="34" charset="-128"/>
                <a:ea typeface="Hiragino Kaku Gothic StdN W8" panose="020B0800000000000000" pitchFamily="34" charset="-128"/>
              </a:rPr>
              <a:t>?</a:t>
            </a:r>
            <a:endParaRPr lang="ja-JP" altLang="en-US" sz="2025" dirty="0">
              <a:solidFill>
                <a:srgbClr val="FF0066"/>
              </a:solidFill>
              <a:latin typeface="Hiragino Kaku Gothic StdN W8" panose="020B0800000000000000" pitchFamily="34" charset="-128"/>
              <a:ea typeface="Hiragino Kaku Gothic StdN W8" panose="020B0800000000000000" pitchFamily="34" charset="-128"/>
            </a:endParaRPr>
          </a:p>
        </p:txBody>
      </p:sp>
      <p:sp>
        <p:nvSpPr>
          <p:cNvPr id="5" name="角丸四角形 4">
            <a:extLst>
              <a:ext uri="{FF2B5EF4-FFF2-40B4-BE49-F238E27FC236}">
                <a16:creationId xmlns="" xmlns:a16="http://schemas.microsoft.com/office/drawing/2014/main" id="{E20BD114-82DC-2680-BA95-EDEA79372A70}"/>
              </a:ext>
            </a:extLst>
          </p:cNvPr>
          <p:cNvSpPr/>
          <p:nvPr/>
        </p:nvSpPr>
        <p:spPr>
          <a:xfrm flipH="1">
            <a:off x="3207437" y="1119096"/>
            <a:ext cx="2835000" cy="2835000"/>
          </a:xfrm>
          <a:prstGeom prst="roundRect">
            <a:avLst/>
          </a:prstGeom>
          <a:gradFill>
            <a:gsLst>
              <a:gs pos="0">
                <a:schemeClr val="accent1">
                  <a:lumMod val="0"/>
                  <a:lumOff val="100000"/>
                  <a:alpha val="50000"/>
                </a:schemeClr>
              </a:gs>
              <a:gs pos="77000">
                <a:srgbClr val="DEA4EE">
                  <a:alpha val="75000"/>
                  <a:lumMod val="77000"/>
                  <a:lumOff val="23000"/>
                </a:srgbClr>
              </a:gs>
              <a:gs pos="89000">
                <a:srgbClr val="DEA4EE">
                  <a:lumMod val="81000"/>
                  <a:lumOff val="19000"/>
                  <a:alpha val="79000"/>
                </a:srgbClr>
              </a:gs>
              <a:gs pos="100000">
                <a:srgbClr val="DEA4EE">
                  <a:lumMod val="89000"/>
                  <a:lumOff val="11000"/>
                  <a:alpha val="78000"/>
                </a:srgbClr>
              </a:gs>
            </a:gsLst>
            <a:lin ang="1620000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13"/>
          </a:p>
        </p:txBody>
      </p:sp>
      <p:sp>
        <p:nvSpPr>
          <p:cNvPr id="4" name="角丸四角形 3">
            <a:extLst>
              <a:ext uri="{FF2B5EF4-FFF2-40B4-BE49-F238E27FC236}">
                <a16:creationId xmlns="" xmlns:a16="http://schemas.microsoft.com/office/drawing/2014/main" id="{7112B5B0-A8F9-A872-907E-61E4A86F7FC6}"/>
              </a:ext>
            </a:extLst>
          </p:cNvPr>
          <p:cNvSpPr/>
          <p:nvPr/>
        </p:nvSpPr>
        <p:spPr>
          <a:xfrm flipH="1">
            <a:off x="3199982" y="1201974"/>
            <a:ext cx="2835000" cy="2835000"/>
          </a:xfrm>
          <a:prstGeom prst="roundRect">
            <a:avLst/>
          </a:prstGeom>
          <a:gradFill>
            <a:gsLst>
              <a:gs pos="0">
                <a:schemeClr val="bg1">
                  <a:alpha val="40000"/>
                </a:schemeClr>
              </a:gs>
              <a:gs pos="76000">
                <a:srgbClr val="DEA4EE">
                  <a:alpha val="55000"/>
                  <a:lumMod val="70000"/>
                  <a:lumOff val="30000"/>
                </a:srgbClr>
              </a:gs>
              <a:gs pos="88000">
                <a:srgbClr val="DEA4EE">
                  <a:alpha val="59000"/>
                  <a:lumMod val="75000"/>
                  <a:lumOff val="25000"/>
                </a:srgbClr>
              </a:gs>
              <a:gs pos="99000">
                <a:srgbClr val="DEA4EE">
                  <a:alpha val="58000"/>
                  <a:lumMod val="82000"/>
                  <a:lumOff val="18000"/>
                </a:srgbClr>
              </a:gs>
            </a:gsLst>
            <a:lin ang="10800000" scaled="0"/>
          </a:gra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13"/>
          </a:p>
        </p:txBody>
      </p:sp>
      <p:sp>
        <p:nvSpPr>
          <p:cNvPr id="6" name="右矢印 5">
            <a:extLst>
              <a:ext uri="{FF2B5EF4-FFF2-40B4-BE49-F238E27FC236}">
                <a16:creationId xmlns="" xmlns:a16="http://schemas.microsoft.com/office/drawing/2014/main" id="{0BAF7C21-2F6D-E6C2-D8E3-E136EA282EE2}"/>
              </a:ext>
            </a:extLst>
          </p:cNvPr>
          <p:cNvSpPr/>
          <p:nvPr/>
        </p:nvSpPr>
        <p:spPr>
          <a:xfrm>
            <a:off x="2555776" y="2429559"/>
            <a:ext cx="4752528" cy="344091"/>
          </a:xfrm>
          <a:prstGeom prst="rightArrow">
            <a:avLst/>
          </a:prstGeom>
          <a:solidFill>
            <a:srgbClr val="1285E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13" dirty="0">
                <a:latin typeface="HGPSoeiKakugothicUB" panose="020B0900000000000000" pitchFamily="34" charset="-128"/>
                <a:ea typeface="HGPSoeiKakugothicUB" panose="020B0900000000000000" pitchFamily="34" charset="-128"/>
              </a:rPr>
              <a:t>　　居場所・味方・誇り　　　　　　　　　　　　居場所と思えない・味方がいない・誇りも　</a:t>
            </a:r>
          </a:p>
        </p:txBody>
      </p:sp>
      <p:sp>
        <p:nvSpPr>
          <p:cNvPr id="7" name="右矢印 6">
            <a:extLst>
              <a:ext uri="{FF2B5EF4-FFF2-40B4-BE49-F238E27FC236}">
                <a16:creationId xmlns="" xmlns:a16="http://schemas.microsoft.com/office/drawing/2014/main" id="{386FAB8D-7258-8C09-BDDF-244F5AF5B414}"/>
              </a:ext>
            </a:extLst>
          </p:cNvPr>
          <p:cNvSpPr/>
          <p:nvPr/>
        </p:nvSpPr>
        <p:spPr>
          <a:xfrm rot="16200000">
            <a:off x="3258146" y="2409230"/>
            <a:ext cx="2733675" cy="344091"/>
          </a:xfrm>
          <a:prstGeom prst="rightArrow">
            <a:avLst>
              <a:gd name="adj1" fmla="val 50000"/>
              <a:gd name="adj2"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defRPr/>
            </a:pPr>
            <a:r>
              <a:rPr lang="ja-JP" altLang="en-US" sz="1013" b="1" dirty="0">
                <a:latin typeface="HGPSoeiKakugothicUB" panose="020B0900000000000000" pitchFamily="34" charset="-128"/>
                <a:ea typeface="HGPSoeiKakugothicUB" panose="020B0900000000000000" pitchFamily="34" charset="-128"/>
              </a:rPr>
              <a:t>　　　　　　ご本人の人柄　　　　</a:t>
            </a:r>
          </a:p>
        </p:txBody>
      </p:sp>
      <p:sp>
        <p:nvSpPr>
          <p:cNvPr id="15" name="テキスト ボックス 14">
            <a:extLst>
              <a:ext uri="{FF2B5EF4-FFF2-40B4-BE49-F238E27FC236}">
                <a16:creationId xmlns="" xmlns:a16="http://schemas.microsoft.com/office/drawing/2014/main" id="{E10AFB00-EE31-9454-A1D9-77B5BCD6B9AD}"/>
              </a:ext>
            </a:extLst>
          </p:cNvPr>
          <p:cNvSpPr txBox="1">
            <a:spLocks noChangeArrowheads="1"/>
          </p:cNvSpPr>
          <p:nvPr/>
        </p:nvSpPr>
        <p:spPr bwMode="auto">
          <a:xfrm>
            <a:off x="1549233" y="1798723"/>
            <a:ext cx="807913" cy="1921669"/>
          </a:xfrm>
          <a:prstGeom prst="rect">
            <a:avLst/>
          </a:prstGeom>
          <a:noFill/>
          <a:ln w="19050">
            <a:solidFill>
              <a:srgbClr val="FF6699"/>
            </a:solidFill>
            <a:miter lim="800000"/>
            <a:headEnd/>
            <a:tailEnd/>
          </a:ln>
          <a:extLst>
            <a:ext uri="{909E8E84-426E-40DD-AFC4-6F175D3DCCD1}">
              <a14:hiddenFill xmlns:a14="http://schemas.microsoft.com/office/drawing/2010/main">
                <a:solidFill>
                  <a:srgbClr val="FFFFFF"/>
                </a:solidFill>
              </a14:hiddenFill>
            </a:ext>
          </a:extLst>
        </p:spPr>
        <p:txBody>
          <a:bodyPr vert="eaVert">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350" b="1" dirty="0">
                <a:solidFill>
                  <a:srgbClr val="EE78A8"/>
                </a:solidFill>
              </a:rPr>
              <a:t>ここは居場所</a:t>
            </a:r>
            <a:br>
              <a:rPr lang="ja-JP" altLang="en-US" sz="1350" b="1" dirty="0">
                <a:solidFill>
                  <a:srgbClr val="EE78A8"/>
                </a:solidFill>
              </a:rPr>
            </a:br>
            <a:r>
              <a:rPr lang="ja-JP" altLang="en-US" sz="1350" b="1" dirty="0">
                <a:solidFill>
                  <a:srgbClr val="EE78A8"/>
                </a:solidFill>
              </a:rPr>
              <a:t>   まわりは味方</a:t>
            </a:r>
            <a:br>
              <a:rPr lang="ja-JP" altLang="en-US" sz="1350" b="1" dirty="0">
                <a:solidFill>
                  <a:srgbClr val="EE78A8"/>
                </a:solidFill>
              </a:rPr>
            </a:br>
            <a:r>
              <a:rPr lang="ja-JP" altLang="en-US" sz="1350" b="1" dirty="0">
                <a:solidFill>
                  <a:srgbClr val="EE78A8"/>
                </a:solidFill>
              </a:rPr>
              <a:t>          誇りをもてて</a:t>
            </a:r>
          </a:p>
        </p:txBody>
      </p:sp>
      <p:sp>
        <p:nvSpPr>
          <p:cNvPr id="16" name="テキスト ボックス 15">
            <a:extLst>
              <a:ext uri="{FF2B5EF4-FFF2-40B4-BE49-F238E27FC236}">
                <a16:creationId xmlns="" xmlns:a16="http://schemas.microsoft.com/office/drawing/2014/main" id="{22AAB821-8F16-B95D-2C91-7C6FD710EC0D}"/>
              </a:ext>
            </a:extLst>
          </p:cNvPr>
          <p:cNvSpPr txBox="1">
            <a:spLocks noChangeArrowheads="1"/>
          </p:cNvSpPr>
          <p:nvPr/>
        </p:nvSpPr>
        <p:spPr bwMode="auto">
          <a:xfrm>
            <a:off x="7502985" y="1468041"/>
            <a:ext cx="807913" cy="2272888"/>
          </a:xfrm>
          <a:prstGeom prst="rect">
            <a:avLst/>
          </a:prstGeom>
          <a:noFill/>
          <a:ln w="19050">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vert="eaVert"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350" b="1">
                <a:solidFill>
                  <a:srgbClr val="FF0056"/>
                </a:solidFill>
              </a:rPr>
              <a:t>居場所と思えない</a:t>
            </a:r>
            <a:br>
              <a:rPr lang="ja-JP" altLang="en-US" sz="1350" b="1">
                <a:solidFill>
                  <a:srgbClr val="FF0056"/>
                </a:solidFill>
              </a:rPr>
            </a:br>
            <a:r>
              <a:rPr lang="ja-JP" altLang="en-US" sz="1350" b="1">
                <a:solidFill>
                  <a:srgbClr val="FF0056"/>
                </a:solidFill>
              </a:rPr>
              <a:t>味方がいない </a:t>
            </a:r>
            <a:br>
              <a:rPr lang="ja-JP" altLang="en-US" sz="1350" b="1">
                <a:solidFill>
                  <a:srgbClr val="FF0056"/>
                </a:solidFill>
              </a:rPr>
            </a:br>
            <a:r>
              <a:rPr lang="ja-JP" altLang="en-US" sz="1350" b="1">
                <a:solidFill>
                  <a:srgbClr val="FF0056"/>
                </a:solidFill>
              </a:rPr>
              <a:t>誇りを剥ぎ取られる</a:t>
            </a:r>
            <a:endParaRPr lang="en-US" altLang="ja-JP" sz="1350" b="1">
              <a:solidFill>
                <a:srgbClr val="FF0056"/>
              </a:solidFill>
            </a:endParaRPr>
          </a:p>
        </p:txBody>
      </p:sp>
      <p:sp>
        <p:nvSpPr>
          <p:cNvPr id="17" name="テキスト ボックス 16">
            <a:extLst>
              <a:ext uri="{FF2B5EF4-FFF2-40B4-BE49-F238E27FC236}">
                <a16:creationId xmlns="" xmlns:a16="http://schemas.microsoft.com/office/drawing/2014/main" id="{91A6355D-046C-E91C-4075-9CC0CD5FE733}"/>
              </a:ext>
            </a:extLst>
          </p:cNvPr>
          <p:cNvSpPr txBox="1"/>
          <p:nvPr/>
        </p:nvSpPr>
        <p:spPr>
          <a:xfrm>
            <a:off x="4301729" y="4144566"/>
            <a:ext cx="669131" cy="461665"/>
          </a:xfrm>
          <a:prstGeom prst="rect">
            <a:avLst/>
          </a:prstGeom>
          <a:noFill/>
        </p:spPr>
        <p:txBody>
          <a:bodyPr>
            <a:spAutoFit/>
          </a:bodyPr>
          <a:lstStyle/>
          <a:p>
            <a:pPr algn="ctr">
              <a:defRPr/>
            </a:pPr>
            <a:r>
              <a:rPr lang="ja-JP" altLang="en-US" sz="1200" b="1" dirty="0">
                <a:solidFill>
                  <a:srgbClr val="EE78A8"/>
                </a:solidFill>
              </a:rPr>
              <a:t>控えめ</a:t>
            </a:r>
            <a:endParaRPr lang="en-US" altLang="ja-JP" sz="1200" b="1" dirty="0">
              <a:solidFill>
                <a:srgbClr val="EE78A8"/>
              </a:solidFill>
            </a:endParaRPr>
          </a:p>
          <a:p>
            <a:pPr algn="ctr">
              <a:defRPr/>
            </a:pPr>
            <a:r>
              <a:rPr lang="ja-JP" altLang="en-US" sz="1200" b="1" dirty="0">
                <a:solidFill>
                  <a:srgbClr val="EE78A8"/>
                </a:solidFill>
              </a:rPr>
              <a:t>穏やか</a:t>
            </a:r>
          </a:p>
        </p:txBody>
      </p:sp>
      <p:sp>
        <p:nvSpPr>
          <p:cNvPr id="18" name="テキスト ボックス 17">
            <a:extLst>
              <a:ext uri="{FF2B5EF4-FFF2-40B4-BE49-F238E27FC236}">
                <a16:creationId xmlns="" xmlns:a16="http://schemas.microsoft.com/office/drawing/2014/main" id="{EF5FE220-2A70-9CC7-B2B0-76AB4180EED1}"/>
              </a:ext>
            </a:extLst>
          </p:cNvPr>
          <p:cNvSpPr txBox="1"/>
          <p:nvPr/>
        </p:nvSpPr>
        <p:spPr>
          <a:xfrm>
            <a:off x="4131469" y="673894"/>
            <a:ext cx="987029" cy="432875"/>
          </a:xfrm>
          <a:prstGeom prst="rect">
            <a:avLst/>
          </a:prstGeom>
          <a:noFill/>
        </p:spPr>
        <p:txBody>
          <a:bodyPr>
            <a:spAutoFit/>
          </a:bodyPr>
          <a:lstStyle/>
          <a:p>
            <a:pPr algn="ctr">
              <a:defRPr/>
            </a:pPr>
            <a:endParaRPr lang="en-US" altLang="ja-JP" sz="1013" b="1" dirty="0">
              <a:solidFill>
                <a:srgbClr val="FF0056"/>
              </a:solidFill>
            </a:endParaRPr>
          </a:p>
          <a:p>
            <a:pPr algn="ctr">
              <a:defRPr/>
            </a:pPr>
            <a:r>
              <a:rPr lang="ja-JP" altLang="en-US" sz="1200" b="1" dirty="0">
                <a:solidFill>
                  <a:srgbClr val="FF0056"/>
                </a:solidFill>
              </a:rPr>
              <a:t>プライド高</a:t>
            </a:r>
            <a:r>
              <a:rPr lang="ja-JP" altLang="en-US" sz="1013" b="1" dirty="0">
                <a:solidFill>
                  <a:srgbClr val="FF0056"/>
                </a:solidFill>
              </a:rPr>
              <a:t>い</a:t>
            </a:r>
          </a:p>
        </p:txBody>
      </p:sp>
      <p:sp>
        <p:nvSpPr>
          <p:cNvPr id="19" name="円/楕円 18">
            <a:extLst>
              <a:ext uri="{FF2B5EF4-FFF2-40B4-BE49-F238E27FC236}">
                <a16:creationId xmlns="" xmlns:a16="http://schemas.microsoft.com/office/drawing/2014/main" id="{83B2B607-ECC7-A0B8-9237-3E642AD1A4B3}"/>
              </a:ext>
            </a:extLst>
          </p:cNvPr>
          <p:cNvSpPr/>
          <p:nvPr/>
        </p:nvSpPr>
        <p:spPr>
          <a:xfrm>
            <a:off x="4529137" y="1001316"/>
            <a:ext cx="215504" cy="215503"/>
          </a:xfrm>
          <a:prstGeom prst="ellipse">
            <a:avLst/>
          </a:prstGeom>
          <a:solidFill>
            <a:srgbClr val="FF0056">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13" b="1"/>
              <a:t>強</a:t>
            </a:r>
          </a:p>
        </p:txBody>
      </p:sp>
      <p:sp>
        <p:nvSpPr>
          <p:cNvPr id="20" name="円/楕円 19">
            <a:extLst>
              <a:ext uri="{FF2B5EF4-FFF2-40B4-BE49-F238E27FC236}">
                <a16:creationId xmlns="" xmlns:a16="http://schemas.microsoft.com/office/drawing/2014/main" id="{2919EAF7-F0CD-36A8-D17E-9D1B0AEB0C22}"/>
              </a:ext>
            </a:extLst>
          </p:cNvPr>
          <p:cNvSpPr/>
          <p:nvPr/>
        </p:nvSpPr>
        <p:spPr>
          <a:xfrm>
            <a:off x="4519613" y="3952875"/>
            <a:ext cx="216694" cy="215504"/>
          </a:xfrm>
          <a:prstGeom prst="ellipse">
            <a:avLst/>
          </a:prstGeom>
          <a:solidFill>
            <a:srgbClr val="EE78A8">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13" b="1" dirty="0"/>
              <a:t>弱</a:t>
            </a:r>
          </a:p>
        </p:txBody>
      </p:sp>
      <p:sp>
        <p:nvSpPr>
          <p:cNvPr id="23" name="角丸四角形 22">
            <a:extLst>
              <a:ext uri="{FF2B5EF4-FFF2-40B4-BE49-F238E27FC236}">
                <a16:creationId xmlns="" xmlns:a16="http://schemas.microsoft.com/office/drawing/2014/main" id="{21B619CF-B1E9-18E6-6EAE-6A18D4A6F344}"/>
              </a:ext>
            </a:extLst>
          </p:cNvPr>
          <p:cNvSpPr/>
          <p:nvPr/>
        </p:nvSpPr>
        <p:spPr>
          <a:xfrm>
            <a:off x="4593922" y="2628951"/>
            <a:ext cx="1401627" cy="1401627"/>
          </a:xfrm>
          <a:prstGeom prst="roundRect">
            <a:avLst/>
          </a:prstGeom>
          <a:solidFill>
            <a:srgbClr val="FF0000">
              <a:alpha val="61000"/>
            </a:srgbClr>
          </a:solidFill>
          <a:ln>
            <a:noFill/>
          </a:ln>
          <a:effectLst>
            <a:softEdge rad="4699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13" b="1"/>
          </a:p>
        </p:txBody>
      </p:sp>
      <p:sp>
        <p:nvSpPr>
          <p:cNvPr id="22" name="角丸四角形 21">
            <a:extLst>
              <a:ext uri="{FF2B5EF4-FFF2-40B4-BE49-F238E27FC236}">
                <a16:creationId xmlns="" xmlns:a16="http://schemas.microsoft.com/office/drawing/2014/main" id="{C96F8350-B2C1-2E12-358B-8D2BCDC6A7C2}"/>
              </a:ext>
            </a:extLst>
          </p:cNvPr>
          <p:cNvSpPr/>
          <p:nvPr/>
        </p:nvSpPr>
        <p:spPr>
          <a:xfrm>
            <a:off x="4618807" y="1226598"/>
            <a:ext cx="1392876" cy="1392876"/>
          </a:xfrm>
          <a:prstGeom prst="roundRect">
            <a:avLst/>
          </a:prstGeom>
          <a:solidFill>
            <a:srgbClr val="FF0000">
              <a:alpha val="59000"/>
            </a:srgbClr>
          </a:solidFill>
          <a:ln>
            <a:noFill/>
          </a:ln>
          <a:effectLst>
            <a:softEdge rad="279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575" b="1"/>
          </a:p>
        </p:txBody>
      </p:sp>
      <p:sp>
        <p:nvSpPr>
          <p:cNvPr id="27" name="角丸四角形 26">
            <a:extLst>
              <a:ext uri="{FF2B5EF4-FFF2-40B4-BE49-F238E27FC236}">
                <a16:creationId xmlns="" xmlns:a16="http://schemas.microsoft.com/office/drawing/2014/main" id="{5A065D5D-570C-7810-6B0E-B1154C23B38F}"/>
              </a:ext>
            </a:extLst>
          </p:cNvPr>
          <p:cNvSpPr/>
          <p:nvPr/>
        </p:nvSpPr>
        <p:spPr>
          <a:xfrm>
            <a:off x="3276253" y="2591898"/>
            <a:ext cx="1323118" cy="1323118"/>
          </a:xfrm>
          <a:prstGeom prst="roundRect">
            <a:avLst/>
          </a:prstGeom>
          <a:solidFill>
            <a:srgbClr val="EE78A8">
              <a:alpha val="65000"/>
            </a:srgbClr>
          </a:solidFill>
          <a:ln>
            <a:noFill/>
          </a:ln>
          <a:effectLst>
            <a:softEdge rad="2794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575" b="1" dirty="0"/>
              <a:t>おがやかな日々</a:t>
            </a:r>
          </a:p>
        </p:txBody>
      </p:sp>
      <p:sp>
        <p:nvSpPr>
          <p:cNvPr id="28" name="角丸四角形 27">
            <a:extLst>
              <a:ext uri="{FF2B5EF4-FFF2-40B4-BE49-F238E27FC236}">
                <a16:creationId xmlns="" xmlns:a16="http://schemas.microsoft.com/office/drawing/2014/main" id="{3249C4F9-FD49-9E5D-435F-0AE58585C120}"/>
              </a:ext>
            </a:extLst>
          </p:cNvPr>
          <p:cNvSpPr/>
          <p:nvPr/>
        </p:nvSpPr>
        <p:spPr>
          <a:xfrm>
            <a:off x="3276916" y="1254740"/>
            <a:ext cx="1274219" cy="1274219"/>
          </a:xfrm>
          <a:prstGeom prst="roundRect">
            <a:avLst/>
          </a:prstGeom>
          <a:solidFill>
            <a:srgbClr val="EE78A8">
              <a:alpha val="69000"/>
            </a:srgbClr>
          </a:solidFill>
          <a:ln>
            <a:noFill/>
          </a:ln>
          <a:effectLst>
            <a:softEdge rad="4699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350" b="1" dirty="0"/>
              <a:t>おだやかな日々</a:t>
            </a:r>
          </a:p>
        </p:txBody>
      </p:sp>
      <p:sp>
        <p:nvSpPr>
          <p:cNvPr id="62494" name="テキスト ボックス 7">
            <a:extLst>
              <a:ext uri="{FF2B5EF4-FFF2-40B4-BE49-F238E27FC236}">
                <a16:creationId xmlns="" xmlns:a16="http://schemas.microsoft.com/office/drawing/2014/main" id="{ED2161B6-64A9-ECC8-B822-5F5DCE8A26DF}"/>
              </a:ext>
            </a:extLst>
          </p:cNvPr>
          <p:cNvSpPr txBox="1">
            <a:spLocks noChangeArrowheads="1"/>
          </p:cNvSpPr>
          <p:nvPr/>
        </p:nvSpPr>
        <p:spPr bwMode="auto">
          <a:xfrm>
            <a:off x="5663804" y="4180285"/>
            <a:ext cx="2321719"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350" b="1">
                <a:latin typeface="HGep011" panose="04010800010101010101" pitchFamily="82" charset="0"/>
              </a:rPr>
              <a:t>島根大学医学部臨床教授　</a:t>
            </a:r>
            <a:endParaRPr lang="en-US" altLang="ja-JP" sz="1350" b="1">
              <a:latin typeface="HGep011" panose="04010800010101010101" pitchFamily="82" charset="0"/>
            </a:endParaRPr>
          </a:p>
          <a:p>
            <a:pPr>
              <a:spcBef>
                <a:spcPct val="0"/>
              </a:spcBef>
              <a:buFontTx/>
              <a:buNone/>
            </a:pPr>
            <a:r>
              <a:rPr lang="ja-JP" altLang="en-US" sz="1350" b="1">
                <a:latin typeface="HGep011" panose="04010800010101010101" pitchFamily="82" charset="0"/>
              </a:rPr>
              <a:t>高橋幸男</a:t>
            </a:r>
            <a:r>
              <a:rPr lang="en-US" altLang="ja-JP" sz="1350" b="1">
                <a:latin typeface="HGep011" panose="04010800010101010101" pitchFamily="82" charset="0"/>
              </a:rPr>
              <a:t>doctor</a:t>
            </a:r>
            <a:r>
              <a:rPr lang="ja-JP" altLang="en-US" sz="1350" b="1">
                <a:latin typeface="HGep011" panose="04010800010101010101" pitchFamily="82" charset="0"/>
              </a:rPr>
              <a:t>の</a:t>
            </a:r>
            <a:br>
              <a:rPr lang="ja-JP" altLang="en-US" sz="1350" b="1">
                <a:latin typeface="HGep011" panose="04010800010101010101" pitchFamily="82" charset="0"/>
              </a:rPr>
            </a:br>
            <a:r>
              <a:rPr lang="ja-JP" altLang="en-US" sz="1350" b="1">
                <a:latin typeface="HGep011" panose="04010800010101010101" pitchFamily="82" charset="0"/>
              </a:rPr>
              <a:t>論文にプラスして、ゆき作成</a:t>
            </a:r>
          </a:p>
        </p:txBody>
      </p:sp>
      <p:sp>
        <p:nvSpPr>
          <p:cNvPr id="8" name="爆発 2 7">
            <a:extLst>
              <a:ext uri="{FF2B5EF4-FFF2-40B4-BE49-F238E27FC236}">
                <a16:creationId xmlns="" xmlns:a16="http://schemas.microsoft.com/office/drawing/2014/main" id="{2E6C7E6F-D79D-DFAC-D7EC-61E6E8BD2EFC}"/>
              </a:ext>
            </a:extLst>
          </p:cNvPr>
          <p:cNvSpPr/>
          <p:nvPr/>
        </p:nvSpPr>
        <p:spPr>
          <a:xfrm rot="2758727">
            <a:off x="4703608" y="1177565"/>
            <a:ext cx="1279778" cy="1537224"/>
          </a:xfrm>
          <a:prstGeom prst="irregularSeal2">
            <a:avLst/>
          </a:prstGeom>
          <a:gradFill flip="none" rotWithShape="1">
            <a:gsLst>
              <a:gs pos="0">
                <a:schemeClr val="accent2">
                  <a:lumMod val="5000"/>
                  <a:lumOff val="95000"/>
                </a:schemeClr>
              </a:gs>
              <a:gs pos="74000">
                <a:srgbClr val="FF0000">
                  <a:lumMod val="83000"/>
                  <a:lumOff val="17000"/>
                </a:srgbClr>
              </a:gs>
              <a:gs pos="82000">
                <a:srgbClr val="FF0000"/>
              </a:gs>
              <a:gs pos="100000">
                <a:srgbClr val="FF0000"/>
              </a:gs>
            </a:gsLst>
            <a:path path="circle">
              <a:fillToRect l="50000" t="50000" r="50000" b="50000"/>
            </a:path>
            <a:tileRect/>
          </a:gra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13"/>
          </a:p>
        </p:txBody>
      </p:sp>
      <p:sp>
        <p:nvSpPr>
          <p:cNvPr id="10" name="爆発 1 9">
            <a:extLst>
              <a:ext uri="{FF2B5EF4-FFF2-40B4-BE49-F238E27FC236}">
                <a16:creationId xmlns="" xmlns:a16="http://schemas.microsoft.com/office/drawing/2014/main" id="{4E752A7D-A155-7ABB-4A56-5BD9E3BB2C1F}"/>
              </a:ext>
            </a:extLst>
          </p:cNvPr>
          <p:cNvSpPr/>
          <p:nvPr/>
        </p:nvSpPr>
        <p:spPr>
          <a:xfrm>
            <a:off x="4771377" y="2679839"/>
            <a:ext cx="1177037" cy="1125740"/>
          </a:xfrm>
          <a:prstGeom prst="irregularSeal1">
            <a:avLst/>
          </a:prstGeom>
          <a:gradFill>
            <a:gsLst>
              <a:gs pos="0">
                <a:schemeClr val="accent2">
                  <a:lumMod val="5000"/>
                  <a:lumOff val="95000"/>
                  <a:alpha val="64000"/>
                </a:schemeClr>
              </a:gs>
              <a:gs pos="74000">
                <a:srgbClr val="FFFF00">
                  <a:alpha val="64000"/>
                </a:srgbClr>
              </a:gs>
              <a:gs pos="82000">
                <a:srgbClr val="FFFF00">
                  <a:alpha val="64000"/>
                </a:srgbClr>
              </a:gs>
              <a:gs pos="100000">
                <a:srgbClr val="FFFF00">
                  <a:alpha val="20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13"/>
          </a:p>
        </p:txBody>
      </p:sp>
      <p:sp>
        <p:nvSpPr>
          <p:cNvPr id="24" name="テキスト ボックス 23">
            <a:extLst>
              <a:ext uri="{FF2B5EF4-FFF2-40B4-BE49-F238E27FC236}">
                <a16:creationId xmlns="" xmlns:a16="http://schemas.microsoft.com/office/drawing/2014/main" id="{2952E611-AEDA-E223-8004-012F4733620E}"/>
              </a:ext>
            </a:extLst>
          </p:cNvPr>
          <p:cNvSpPr txBox="1">
            <a:spLocks noChangeArrowheads="1"/>
          </p:cNvSpPr>
          <p:nvPr/>
        </p:nvSpPr>
        <p:spPr bwMode="auto">
          <a:xfrm>
            <a:off x="4768453" y="2957512"/>
            <a:ext cx="1070372"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125" b="1">
                <a:solidFill>
                  <a:srgbClr val="0070C0"/>
                </a:solidFill>
              </a:rPr>
              <a:t>被害妄想</a:t>
            </a:r>
            <a:endParaRPr lang="en-US" altLang="ja-JP" sz="1125" b="1">
              <a:solidFill>
                <a:srgbClr val="0070C0"/>
              </a:solidFill>
            </a:endParaRPr>
          </a:p>
          <a:p>
            <a:pPr algn="ctr">
              <a:spcBef>
                <a:spcPct val="0"/>
              </a:spcBef>
              <a:buFontTx/>
              <a:buNone/>
            </a:pPr>
            <a:r>
              <a:rPr lang="ja-JP" altLang="en-US" sz="1125" b="1">
                <a:solidFill>
                  <a:srgbClr val="0070C0"/>
                </a:solidFill>
              </a:rPr>
              <a:t>「帰る」妄想</a:t>
            </a:r>
            <a:endParaRPr lang="en-US" altLang="ja-JP" sz="1125" b="1">
              <a:solidFill>
                <a:srgbClr val="0070C0"/>
              </a:solidFill>
            </a:endParaRPr>
          </a:p>
          <a:p>
            <a:pPr algn="ctr">
              <a:spcBef>
                <a:spcPct val="0"/>
              </a:spcBef>
              <a:buFontTx/>
              <a:buNone/>
            </a:pPr>
            <a:r>
              <a:rPr lang="ja-JP" altLang="en-US" sz="1125" b="1">
                <a:solidFill>
                  <a:srgbClr val="0070C0"/>
                </a:solidFill>
              </a:rPr>
              <a:t>行方不明</a:t>
            </a:r>
          </a:p>
        </p:txBody>
      </p:sp>
      <p:sp>
        <p:nvSpPr>
          <p:cNvPr id="26" name="テキスト ボックス 25">
            <a:extLst>
              <a:ext uri="{FF2B5EF4-FFF2-40B4-BE49-F238E27FC236}">
                <a16:creationId xmlns="" xmlns:a16="http://schemas.microsoft.com/office/drawing/2014/main" id="{0B9C29D5-38F0-3860-E9E3-5B8B39FDD276}"/>
              </a:ext>
            </a:extLst>
          </p:cNvPr>
          <p:cNvSpPr txBox="1">
            <a:spLocks noChangeArrowheads="1"/>
          </p:cNvSpPr>
          <p:nvPr/>
        </p:nvSpPr>
        <p:spPr bwMode="auto">
          <a:xfrm>
            <a:off x="4785573" y="1468041"/>
            <a:ext cx="1023037" cy="893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ts val="1613"/>
              </a:lnSpc>
              <a:spcBef>
                <a:spcPct val="0"/>
              </a:spcBef>
              <a:buNone/>
            </a:pPr>
            <a:r>
              <a:rPr lang="ja-JP" altLang="en-US" sz="1125" b="1">
                <a:solidFill>
                  <a:srgbClr val="002060"/>
                </a:solidFill>
              </a:rPr>
              <a:t>暴力</a:t>
            </a:r>
            <a:endParaRPr lang="en-US" altLang="ja-JP" sz="1125" b="1">
              <a:solidFill>
                <a:srgbClr val="002060"/>
              </a:solidFill>
            </a:endParaRPr>
          </a:p>
          <a:p>
            <a:pPr algn="ctr">
              <a:lnSpc>
                <a:spcPts val="1613"/>
              </a:lnSpc>
              <a:spcBef>
                <a:spcPct val="0"/>
              </a:spcBef>
              <a:buNone/>
            </a:pPr>
            <a:r>
              <a:rPr lang="ja-JP" altLang="en-US" sz="1125" b="1">
                <a:solidFill>
                  <a:srgbClr val="002060"/>
                </a:solidFill>
              </a:rPr>
              <a:t>物盗られ妄想</a:t>
            </a:r>
            <a:endParaRPr lang="en-US" altLang="ja-JP" sz="1125" b="1">
              <a:solidFill>
                <a:srgbClr val="002060"/>
              </a:solidFill>
            </a:endParaRPr>
          </a:p>
          <a:p>
            <a:pPr algn="ctr">
              <a:lnSpc>
                <a:spcPts val="1613"/>
              </a:lnSpc>
              <a:spcBef>
                <a:spcPct val="0"/>
              </a:spcBef>
              <a:buNone/>
            </a:pPr>
            <a:r>
              <a:rPr lang="ja-JP" altLang="en-US" sz="1125" b="1">
                <a:solidFill>
                  <a:srgbClr val="002060"/>
                </a:solidFill>
              </a:rPr>
              <a:t>嫉妬妄想</a:t>
            </a:r>
            <a:endParaRPr lang="en-US" altLang="ja-JP" sz="1125" b="1">
              <a:solidFill>
                <a:srgbClr val="002060"/>
              </a:solidFill>
            </a:endParaRPr>
          </a:p>
          <a:p>
            <a:pPr algn="ctr">
              <a:lnSpc>
                <a:spcPts val="1613"/>
              </a:lnSpc>
              <a:spcBef>
                <a:spcPct val="0"/>
              </a:spcBef>
              <a:buNone/>
            </a:pPr>
            <a:r>
              <a:rPr lang="ja-JP" altLang="en-US" sz="1125" b="1">
                <a:solidFill>
                  <a:srgbClr val="002060"/>
                </a:solidFill>
              </a:rPr>
              <a:t>自殺企図</a:t>
            </a:r>
          </a:p>
        </p:txBody>
      </p:sp>
      <p:sp>
        <p:nvSpPr>
          <p:cNvPr id="62503" name="スライド番号プレースホルダー 3">
            <a:extLst>
              <a:ext uri="{FF2B5EF4-FFF2-40B4-BE49-F238E27FC236}">
                <a16:creationId xmlns="" xmlns:a16="http://schemas.microsoft.com/office/drawing/2014/main" id="{595731F9-245D-F3BF-03FF-89AF463B5760}"/>
              </a:ext>
            </a:extLst>
          </p:cNvPr>
          <p:cNvSpPr>
            <a:spLocks noGrp="1"/>
          </p:cNvSpPr>
          <p:nvPr>
            <p:ph type="sldNum" sz="quarter" idx="12"/>
          </p:nvPr>
        </p:nvSpPr>
        <p:spPr>
          <a:xfrm>
            <a:off x="6363891" y="4250531"/>
            <a:ext cx="1543050" cy="20597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1pPr>
            <a:lvl2pPr marL="417910" indent="-160735">
              <a:spcBef>
                <a:spcPct val="20000"/>
              </a:spcBef>
              <a:buChar char="–"/>
              <a:defRPr kumimoji="1" sz="2100">
                <a:solidFill>
                  <a:schemeClr val="tx1"/>
                </a:solidFill>
                <a:latin typeface="Arial" panose="020B0604020202020204" pitchFamily="34" charset="0"/>
                <a:ea typeface="ＭＳ Ｐゴシック" panose="020B0600070205080204" pitchFamily="50" charset="-128"/>
              </a:defRPr>
            </a:lvl2pPr>
            <a:lvl3pPr marL="642938" indent="-128588">
              <a:spcBef>
                <a:spcPct val="20000"/>
              </a:spcBef>
              <a:buChar char="•"/>
              <a:defRPr kumimoji="1" sz="1800">
                <a:solidFill>
                  <a:schemeClr val="tx1"/>
                </a:solidFill>
                <a:latin typeface="Arial" panose="020B0604020202020204" pitchFamily="34" charset="0"/>
                <a:ea typeface="ＭＳ Ｐゴシック" panose="020B0600070205080204" pitchFamily="50" charset="-128"/>
              </a:defRPr>
            </a:lvl3pPr>
            <a:lvl4pPr marL="900113" indent="-128588">
              <a:spcBef>
                <a:spcPct val="20000"/>
              </a:spcBef>
              <a:buChar char="–"/>
              <a:defRPr kumimoji="1" sz="1500">
                <a:solidFill>
                  <a:schemeClr val="tx1"/>
                </a:solidFill>
                <a:latin typeface="Arial" panose="020B0604020202020204" pitchFamily="34" charset="0"/>
                <a:ea typeface="ＭＳ Ｐゴシック" panose="020B0600070205080204" pitchFamily="50" charset="-128"/>
              </a:defRPr>
            </a:lvl4pPr>
            <a:lvl5pPr marL="1157288" indent="-128588">
              <a:spcBef>
                <a:spcPct val="20000"/>
              </a:spcBef>
              <a:buChar char="»"/>
              <a:defRPr kumimoji="1" sz="1500">
                <a:solidFill>
                  <a:schemeClr val="tx1"/>
                </a:solidFill>
                <a:latin typeface="Arial" panose="020B0604020202020204" pitchFamily="34" charset="0"/>
                <a:ea typeface="ＭＳ Ｐゴシック" panose="020B0600070205080204" pitchFamily="50" charset="-128"/>
              </a:defRPr>
            </a:lvl5pPr>
            <a:lvl6pPr marL="1500188" indent="-128588"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50" charset="-128"/>
              </a:defRPr>
            </a:lvl6pPr>
            <a:lvl7pPr marL="1843088" indent="-128588"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50" charset="-128"/>
              </a:defRPr>
            </a:lvl7pPr>
            <a:lvl8pPr marL="2185988" indent="-128588"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50" charset="-128"/>
              </a:defRPr>
            </a:lvl8pPr>
            <a:lvl9pPr marL="2528888" indent="-128588"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125">
                <a:solidFill>
                  <a:srgbClr val="000000"/>
                </a:solidFill>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nodeType="afterGroup">
                            <p:stCondLst>
                              <p:cond delay="1000"/>
                            </p:stCondLst>
                            <p:childTnLst>
                              <p:par>
                                <p:cTn id="12" presetID="10"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10"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nodeType="afterGroup">
                            <p:stCondLst>
                              <p:cond delay="15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1000"/>
                                        <p:tgtEl>
                                          <p:spTgt spid="6"/>
                                        </p:tgtEl>
                                      </p:cBhvr>
                                    </p:animEffect>
                                  </p:childTnLst>
                                </p:cTn>
                              </p:par>
                              <p:par>
                                <p:cTn id="30" presetID="22" presetClass="entr" presetSubtype="8"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1000"/>
                                        <p:tgtEl>
                                          <p:spTgt spid="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childTnLst>
                                </p:cTn>
                              </p:par>
                              <p:par>
                                <p:cTn id="38" presetID="10"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22" presetClass="entr" presetSubtype="8"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500"/>
                                        <p:tgtEl>
                                          <p:spTgt spid="16"/>
                                        </p:tgtEl>
                                      </p:cBhvr>
                                    </p:animEffect>
                                  </p:childTnLst>
                                </p:cTn>
                              </p:par>
                              <p:par>
                                <p:cTn id="49" presetID="23" presetClass="entr" presetSubtype="16"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1000"/>
                                        <p:tgtEl>
                                          <p:spTgt spid="2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childTnLst>
                                </p:cTn>
                              </p:par>
                              <p:par>
                                <p:cTn id="73" presetID="23" presetClass="entr" presetSubtype="16" fill="hold" nodeType="withEffect">
                                  <p:stCondLst>
                                    <p:cond delay="0"/>
                                  </p:stCondLst>
                                  <p:childTnLst>
                                    <p:set>
                                      <p:cBhvr>
                                        <p:cTn id="74" dur="1" fill="hold">
                                          <p:stCondLst>
                                            <p:cond delay="0"/>
                                          </p:stCondLst>
                                        </p:cTn>
                                        <p:tgtEl>
                                          <p:spTgt spid="10"/>
                                        </p:tgtEl>
                                        <p:attrNameLst>
                                          <p:attrName>style.visibility</p:attrName>
                                        </p:attrNameLst>
                                      </p:cBhvr>
                                      <p:to>
                                        <p:strVal val="visible"/>
                                      </p:to>
                                    </p:set>
                                    <p:anim calcmode="lin" valueType="num">
                                      <p:cBhvr>
                                        <p:cTn id="75" dur="500" fill="hold"/>
                                        <p:tgtEl>
                                          <p:spTgt spid="10"/>
                                        </p:tgtEl>
                                        <p:attrNameLst>
                                          <p:attrName>ppt_w</p:attrName>
                                        </p:attrNameLst>
                                      </p:cBhvr>
                                      <p:tavLst>
                                        <p:tav tm="0">
                                          <p:val>
                                            <p:fltVal val="0"/>
                                          </p:val>
                                        </p:tav>
                                        <p:tav tm="100000">
                                          <p:val>
                                            <p:strVal val="#ppt_w"/>
                                          </p:val>
                                        </p:tav>
                                      </p:tavLst>
                                    </p:anim>
                                    <p:anim calcmode="lin" valueType="num">
                                      <p:cBhvr>
                                        <p:cTn id="76"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P spid="16" grpId="0" animBg="1"/>
      <p:bldP spid="17" grpId="0"/>
      <p:bldP spid="18" grpId="0"/>
      <p:bldP spid="19" grpId="0" animBg="1"/>
      <p:bldP spid="20" grpId="0" animBg="1"/>
      <p:bldP spid="24" grpId="0"/>
      <p:bldP spid="2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0AD31AAD-0D15-0305-19F9-14BF9826FB77}"/>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 xmlns:a16="http://schemas.microsoft.com/office/drawing/2014/main" id="{B220F9F2-12BA-C89A-CAFF-B847EB2F4014}"/>
              </a:ext>
            </a:extLst>
          </p:cNvPr>
          <p:cNvSpPr>
            <a:spLocks noGrp="1"/>
          </p:cNvSpPr>
          <p:nvPr>
            <p:ph idx="1"/>
          </p:nvPr>
        </p:nvSpPr>
        <p:spPr/>
        <p:txBody>
          <a:bodyPr/>
          <a:lstStyle/>
          <a:p>
            <a:endParaRPr kumimoji="1" lang="ja-JP" altLang="en-US"/>
          </a:p>
        </p:txBody>
      </p:sp>
      <p:pic>
        <p:nvPicPr>
          <p:cNvPr id="7" name="図 6">
            <a:extLst>
              <a:ext uri="{FF2B5EF4-FFF2-40B4-BE49-F238E27FC236}">
                <a16:creationId xmlns="" xmlns:a16="http://schemas.microsoft.com/office/drawing/2014/main" id="{E485D964-1462-BD47-DD35-B329999FD6B6}"/>
              </a:ext>
            </a:extLst>
          </p:cNvPr>
          <p:cNvPicPr>
            <a:picLocks noChangeAspect="1"/>
          </p:cNvPicPr>
          <p:nvPr/>
        </p:nvPicPr>
        <p:blipFill>
          <a:blip r:embed="rId2"/>
          <a:stretch>
            <a:fillRect/>
          </a:stretch>
        </p:blipFill>
        <p:spPr>
          <a:xfrm>
            <a:off x="0" y="766210"/>
            <a:ext cx="3996444" cy="730960"/>
          </a:xfrm>
          <a:prstGeom prst="rect">
            <a:avLst/>
          </a:prstGeom>
        </p:spPr>
      </p:pic>
      <p:pic>
        <p:nvPicPr>
          <p:cNvPr id="5" name="図 4">
            <a:extLst>
              <a:ext uri="{FF2B5EF4-FFF2-40B4-BE49-F238E27FC236}">
                <a16:creationId xmlns="" xmlns:a16="http://schemas.microsoft.com/office/drawing/2014/main" id="{9871A9DD-76D1-38B3-C4F4-A3EE4DC789B5}"/>
              </a:ext>
            </a:extLst>
          </p:cNvPr>
          <p:cNvPicPr>
            <a:picLocks noChangeAspect="1"/>
          </p:cNvPicPr>
          <p:nvPr/>
        </p:nvPicPr>
        <p:blipFill>
          <a:blip r:embed="rId3"/>
          <a:stretch>
            <a:fillRect/>
          </a:stretch>
        </p:blipFill>
        <p:spPr>
          <a:xfrm>
            <a:off x="107504" y="85862"/>
            <a:ext cx="8460940" cy="4679831"/>
          </a:xfrm>
          <a:prstGeom prst="rect">
            <a:avLst/>
          </a:prstGeom>
        </p:spPr>
      </p:pic>
      <p:pic>
        <p:nvPicPr>
          <p:cNvPr id="9" name="図 8">
            <a:extLst>
              <a:ext uri="{FF2B5EF4-FFF2-40B4-BE49-F238E27FC236}">
                <a16:creationId xmlns="" xmlns:a16="http://schemas.microsoft.com/office/drawing/2014/main" id="{C6A47CEE-E1F6-C3BF-8D23-1C4BE26816C2}"/>
              </a:ext>
            </a:extLst>
          </p:cNvPr>
          <p:cNvPicPr>
            <a:picLocks noChangeAspect="1"/>
          </p:cNvPicPr>
          <p:nvPr/>
        </p:nvPicPr>
        <p:blipFill>
          <a:blip r:embed="rId4"/>
          <a:stretch>
            <a:fillRect/>
          </a:stretch>
        </p:blipFill>
        <p:spPr>
          <a:xfrm>
            <a:off x="791580" y="4669220"/>
            <a:ext cx="7678222" cy="466790"/>
          </a:xfrm>
          <a:prstGeom prst="rect">
            <a:avLst/>
          </a:prstGeom>
        </p:spPr>
      </p:pic>
      <p:sp>
        <p:nvSpPr>
          <p:cNvPr id="4" name="四角形: 角を丸くする 3">
            <a:extLst>
              <a:ext uri="{FF2B5EF4-FFF2-40B4-BE49-F238E27FC236}">
                <a16:creationId xmlns="" xmlns:a16="http://schemas.microsoft.com/office/drawing/2014/main" id="{DB64C326-3739-8E11-9F83-7E5AC0130290}"/>
              </a:ext>
            </a:extLst>
          </p:cNvPr>
          <p:cNvSpPr/>
          <p:nvPr/>
        </p:nvSpPr>
        <p:spPr>
          <a:xfrm>
            <a:off x="1541022" y="4731030"/>
            <a:ext cx="5047202" cy="404980"/>
          </a:xfrm>
          <a:prstGeom prst="roundRect">
            <a:avLst/>
          </a:prstGeom>
          <a:no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138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 xmlns:a16="http://schemas.microsoft.com/office/drawing/2014/main" id="{E072886A-3149-AD52-832B-EB22D3DE404B}"/>
              </a:ext>
            </a:extLst>
          </p:cNvPr>
          <p:cNvSpPr txBox="1"/>
          <p:nvPr/>
        </p:nvSpPr>
        <p:spPr>
          <a:xfrm>
            <a:off x="395536" y="411510"/>
            <a:ext cx="6853727" cy="2308324"/>
          </a:xfrm>
          <a:prstGeom prst="rect">
            <a:avLst/>
          </a:prstGeom>
          <a:noFill/>
          <a:ln w="19050">
            <a:solidFill>
              <a:srgbClr val="7030A0"/>
            </a:solidFill>
          </a:ln>
        </p:spPr>
        <p:txBody>
          <a:bodyPr wrap="square">
            <a:spAutoFit/>
          </a:bodyPr>
          <a:lstStyle/>
          <a:p>
            <a:r>
              <a:rPr lang="ja-JP" altLang="en-US" dirty="0"/>
              <a:t>「縛る」ことが、人権侵害であるだけでなく、医学的にも悪い結果を引き起こすこともわかってきました。</a:t>
            </a:r>
            <a:br>
              <a:rPr lang="ja-JP" altLang="en-US" dirty="0"/>
            </a:br>
            <a:r>
              <a:rPr lang="ja-JP" altLang="en-US" dirty="0">
                <a:solidFill>
                  <a:srgbClr val="009EDE"/>
                </a:solidFill>
              </a:rPr>
              <a:t>食欲の低下や褥瘡、関節の拘縮、心肺機能の低下、感染症への抵抗力の低下、認知症の進行など様々な不利益。そして、結果としての「抑制死」</a:t>
            </a:r>
            <a:r>
              <a:rPr lang="en-US" altLang="ja-JP" dirty="0">
                <a:solidFill>
                  <a:srgbClr val="009EDE"/>
                </a:solidFill>
              </a:rPr>
              <a:t>……</a:t>
            </a:r>
            <a:r>
              <a:rPr lang="ja-JP" altLang="en-US" dirty="0">
                <a:solidFill>
                  <a:srgbClr val="009EDE"/>
                </a:solidFill>
              </a:rPr>
              <a:t>。</a:t>
            </a:r>
            <a:br>
              <a:rPr lang="ja-JP" altLang="en-US" dirty="0">
                <a:solidFill>
                  <a:srgbClr val="009EDE"/>
                </a:solidFill>
              </a:rPr>
            </a:br>
            <a:r>
              <a:rPr lang="ja-JP" altLang="en-US" dirty="0"/>
              <a:t>けれど、専門家たちは冷やかでした。</a:t>
            </a:r>
            <a:br>
              <a:rPr lang="ja-JP" altLang="en-US" dirty="0"/>
            </a:br>
            <a:r>
              <a:rPr lang="ja-JP" altLang="en-US" dirty="0"/>
              <a:t>「抑制してないなんて、軽い患者だけ入院させているからに違いない」</a:t>
            </a:r>
            <a:br>
              <a:rPr lang="ja-JP" altLang="en-US" dirty="0"/>
            </a:br>
            <a:r>
              <a:rPr lang="ja-JP" altLang="en-US" dirty="0"/>
              <a:t>「見学者がくる日だけ抑制をやめているという噂だ」</a:t>
            </a:r>
          </a:p>
        </p:txBody>
      </p:sp>
      <p:sp>
        <p:nvSpPr>
          <p:cNvPr id="4" name="Rectangle 1">
            <a:extLst>
              <a:ext uri="{FF2B5EF4-FFF2-40B4-BE49-F238E27FC236}">
                <a16:creationId xmlns="" xmlns:a16="http://schemas.microsoft.com/office/drawing/2014/main" id="{416F7D5E-B5A5-7F76-BFF9-537E4CA91D21}"/>
              </a:ext>
            </a:extLst>
          </p:cNvPr>
          <p:cNvSpPr>
            <a:spLocks noChangeArrowheads="1"/>
          </p:cNvSpPr>
          <p:nvPr/>
        </p:nvSpPr>
        <p:spPr bwMode="auto">
          <a:xfrm>
            <a:off x="863588" y="2787774"/>
            <a:ext cx="6369051"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chemeClr val="tx1"/>
                </a:solidFill>
                <a:effectLst/>
                <a:latin typeface="Arial" panose="020B0604020202020204" pitchFamily="34" charset="0"/>
              </a:rPr>
              <a:t>朝日新聞の夕刊の「窓」というコラムに『ポアと抑制』を書いて、</a:t>
            </a:r>
            <a:endParaRPr kumimoji="0" lang="ja-JP"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chemeClr val="tx1"/>
                </a:solidFill>
                <a:effectLst/>
                <a:latin typeface="Arial" panose="020B0604020202020204" pitchFamily="34" charset="0"/>
              </a:rPr>
              <a:t>とも江さんたちの挑戦を紹介し</a:t>
            </a:r>
            <a:r>
              <a:rPr kumimoji="0" lang="ja-JP" altLang="en-US" sz="1800" b="0" i="0" u="none" strike="noStrike" cap="none" normalizeH="0" baseline="0" dirty="0">
                <a:ln>
                  <a:noFill/>
                </a:ln>
                <a:solidFill>
                  <a:schemeClr val="tx1"/>
                </a:solidFill>
                <a:effectLst/>
                <a:latin typeface="Arial" panose="020B0604020202020204" pitchFamily="34" charset="0"/>
              </a:rPr>
              <a:t>たのは</a:t>
            </a:r>
            <a:r>
              <a:rPr kumimoji="0" lang="ja-JP" altLang="ja-JP" sz="1800" b="0" i="0" u="none" strike="noStrike" cap="none" normalizeH="0" baseline="0" dirty="0">
                <a:ln>
                  <a:noFill/>
                </a:ln>
                <a:solidFill>
                  <a:schemeClr val="tx1"/>
                </a:solidFill>
                <a:effectLst/>
                <a:latin typeface="Arial" panose="020B0604020202020204" pitchFamily="34" charset="0"/>
              </a:rPr>
              <a:t>95年のことでした。</a:t>
            </a:r>
            <a:br>
              <a:rPr kumimoji="0" lang="ja-JP" altLang="ja-JP" sz="1800" b="0" i="0" u="none" strike="noStrike" cap="none" normalizeH="0" baseline="0" dirty="0">
                <a:ln>
                  <a:noFill/>
                </a:ln>
                <a:solidFill>
                  <a:schemeClr val="tx1"/>
                </a:solidFill>
                <a:effectLst/>
                <a:latin typeface="Arial" panose="020B0604020202020204" pitchFamily="34" charset="0"/>
              </a:rPr>
            </a:b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800" b="0" i="0" u="none" strike="noStrike" cap="none" normalizeH="0" baseline="0" dirty="0" smtClean="0">
                <a:ln>
                  <a:noFill/>
                </a:ln>
                <a:solidFill>
                  <a:srgbClr val="FF0000"/>
                </a:solidFill>
                <a:effectLst/>
                <a:latin typeface="Arial" panose="020B0604020202020204" pitchFamily="34" charset="0"/>
              </a:rPr>
              <a:t>     </a:t>
            </a:r>
            <a:r>
              <a:rPr kumimoji="0" lang="ja-JP" altLang="ja-JP" sz="1800" b="0" i="0" u="none" strike="noStrike" cap="none" normalizeH="0" baseline="0" dirty="0" smtClean="0">
                <a:ln>
                  <a:noFill/>
                </a:ln>
                <a:solidFill>
                  <a:srgbClr val="FF0000"/>
                </a:solidFill>
                <a:effectLst/>
                <a:latin typeface="Arial" panose="020B0604020202020204" pitchFamily="34" charset="0"/>
              </a:rPr>
              <a:t>人</a:t>
            </a:r>
            <a:r>
              <a:rPr kumimoji="0" lang="ja-JP" altLang="ja-JP" sz="1800" b="0" i="0" u="none" strike="noStrike" cap="none" normalizeH="0" baseline="0" dirty="0">
                <a:ln>
                  <a:noFill/>
                </a:ln>
                <a:solidFill>
                  <a:srgbClr val="FF0000"/>
                </a:solidFill>
                <a:effectLst/>
                <a:latin typeface="Arial" panose="020B0604020202020204" pitchFamily="34" charset="0"/>
              </a:rPr>
              <a:t>殺しを『ポア』と言い換えると、罪の意識が軽くなる。</a:t>
            </a:r>
            <a:endParaRPr kumimoji="0" lang="ja-JP" altLang="en-US" sz="1800" b="0" i="0" u="none" strike="noStrike" cap="none" normalizeH="0" baseline="0" dirty="0">
              <a:ln>
                <a:noFill/>
              </a:ln>
              <a:solidFill>
                <a:srgbClr val="FF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800" b="0" i="0" u="none" strike="noStrike" cap="none" normalizeH="0" baseline="0" dirty="0" smtClean="0">
                <a:ln>
                  <a:noFill/>
                </a:ln>
                <a:solidFill>
                  <a:srgbClr val="FF0000"/>
                </a:solidFill>
                <a:effectLst/>
                <a:latin typeface="Arial" panose="020B0604020202020204" pitchFamily="34" charset="0"/>
              </a:rPr>
              <a:t>    </a:t>
            </a:r>
            <a:r>
              <a:rPr kumimoji="0" lang="ja-JP" altLang="ja-JP" sz="1800" b="0" i="0" u="none" strike="noStrike" cap="none" normalizeH="0" baseline="0" dirty="0" smtClean="0">
                <a:ln>
                  <a:noFill/>
                </a:ln>
                <a:solidFill>
                  <a:srgbClr val="FF0000"/>
                </a:solidFill>
                <a:effectLst/>
                <a:latin typeface="Arial" panose="020B0604020202020204" pitchFamily="34" charset="0"/>
              </a:rPr>
              <a:t>『</a:t>
            </a:r>
            <a:r>
              <a:rPr kumimoji="0" lang="ja-JP" altLang="ja-JP" sz="1800" b="0" i="0" u="none" strike="noStrike" cap="none" normalizeH="0" baseline="0" dirty="0">
                <a:ln>
                  <a:noFill/>
                </a:ln>
                <a:solidFill>
                  <a:srgbClr val="FF0000"/>
                </a:solidFill>
                <a:effectLst/>
                <a:latin typeface="Arial" panose="020B0604020202020204" pitchFamily="34" charset="0"/>
              </a:rPr>
              <a:t>人助け』と錯覚させることさえできる。</a:t>
            </a:r>
            <a:br>
              <a:rPr kumimoji="0" lang="ja-JP" altLang="ja-JP" sz="1800" b="0" i="0" u="none" strike="noStrike" cap="none" normalizeH="0" baseline="0" dirty="0">
                <a:ln>
                  <a:noFill/>
                </a:ln>
                <a:solidFill>
                  <a:srgbClr val="FF0000"/>
                </a:solidFill>
                <a:effectLst/>
                <a:latin typeface="Arial" panose="020B0604020202020204" pitchFamily="34" charset="0"/>
              </a:rPr>
            </a:br>
            <a:r>
              <a:rPr kumimoji="0" lang="ja-JP" altLang="en-US" sz="1800" b="0" i="0" u="none" strike="noStrike" cap="none" normalizeH="0" baseline="0" dirty="0" smtClean="0">
                <a:ln>
                  <a:noFill/>
                </a:ln>
                <a:solidFill>
                  <a:srgbClr val="FF0000"/>
                </a:solidFill>
                <a:effectLst/>
                <a:latin typeface="Arial" panose="020B0604020202020204" pitchFamily="34" charset="0"/>
              </a:rPr>
              <a:t>   </a:t>
            </a:r>
            <a:r>
              <a:rPr kumimoji="0" lang="ja-JP" altLang="ja-JP" sz="1800" b="0" i="0" u="none" strike="noStrike" cap="none" normalizeH="0" baseline="0" dirty="0" smtClean="0">
                <a:ln>
                  <a:noFill/>
                </a:ln>
                <a:solidFill>
                  <a:srgbClr val="FF0000"/>
                </a:solidFill>
                <a:effectLst/>
                <a:latin typeface="Arial" panose="020B0604020202020204" pitchFamily="34" charset="0"/>
              </a:rPr>
              <a:t>そんな</a:t>
            </a:r>
            <a:r>
              <a:rPr kumimoji="0" lang="ja-JP" altLang="ja-JP" sz="1800" b="0" i="0" u="none" strike="noStrike" cap="none" normalizeH="0" baseline="0" dirty="0">
                <a:ln>
                  <a:noFill/>
                </a:ln>
                <a:solidFill>
                  <a:srgbClr val="FF0000"/>
                </a:solidFill>
                <a:effectLst/>
                <a:latin typeface="Arial" panose="020B0604020202020204" pitchFamily="34" charset="0"/>
              </a:rPr>
              <a:t>言葉の魔術は、オウムの専売特許ではない。</a:t>
            </a:r>
            <a:endParaRPr kumimoji="0" lang="ja-JP" altLang="en-US" sz="1800" b="0" i="0" u="none" strike="noStrike" cap="none" normalizeH="0" baseline="0" dirty="0">
              <a:ln>
                <a:noFill/>
              </a:ln>
              <a:solidFill>
                <a:srgbClr val="FF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800" b="0" i="0" u="none" strike="noStrike" cap="none" normalizeH="0" baseline="0" dirty="0" smtClean="0">
                <a:ln>
                  <a:noFill/>
                </a:ln>
                <a:solidFill>
                  <a:srgbClr val="FF0000"/>
                </a:solidFill>
                <a:effectLst/>
                <a:latin typeface="Arial" panose="020B0604020202020204" pitchFamily="34" charset="0"/>
              </a:rPr>
              <a:t>   </a:t>
            </a:r>
            <a:r>
              <a:rPr kumimoji="0" lang="ja-JP" altLang="ja-JP" sz="1800" b="0" i="0" u="none" strike="noStrike" cap="none" normalizeH="0" baseline="0" dirty="0" smtClean="0">
                <a:ln>
                  <a:noFill/>
                </a:ln>
                <a:solidFill>
                  <a:srgbClr val="FF0000"/>
                </a:solidFill>
                <a:effectLst/>
                <a:latin typeface="Arial" panose="020B0604020202020204" pitchFamily="34" charset="0"/>
              </a:rPr>
              <a:t>『</a:t>
            </a:r>
            <a:r>
              <a:rPr kumimoji="0" lang="ja-JP" altLang="ja-JP" sz="1800" b="0" i="0" u="none" strike="noStrike" cap="none" normalizeH="0" baseline="0" dirty="0">
                <a:ln>
                  <a:noFill/>
                </a:ln>
                <a:solidFill>
                  <a:srgbClr val="FF0000"/>
                </a:solidFill>
                <a:effectLst/>
                <a:latin typeface="Arial" panose="020B0604020202020204" pitchFamily="34" charset="0"/>
              </a:rPr>
              <a:t>抑制』という医療用語でお年寄りを縛る医療界も同様だ。</a:t>
            </a:r>
          </a:p>
        </p:txBody>
      </p:sp>
    </p:spTree>
    <p:extLst>
      <p:ext uri="{BB962C8B-B14F-4D97-AF65-F5344CB8AC3E}">
        <p14:creationId xmlns:p14="http://schemas.microsoft.com/office/powerpoint/2010/main" val="30454101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3CE67D8F-57DA-2E5D-0169-985B4D5E2F51}"/>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 xmlns:a16="http://schemas.microsoft.com/office/drawing/2014/main" id="{D4A99E3A-50AF-9125-C679-E4D8D96D45F8}"/>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 xmlns:a16="http://schemas.microsoft.com/office/drawing/2014/main" id="{8387D07B-23D1-DC49-5727-7F3449BCC77B}"/>
              </a:ext>
            </a:extLst>
          </p:cNvPr>
          <p:cNvPicPr>
            <a:picLocks noChangeAspect="1"/>
          </p:cNvPicPr>
          <p:nvPr/>
        </p:nvPicPr>
        <p:blipFill>
          <a:blip r:embed="rId2"/>
          <a:stretch>
            <a:fillRect/>
          </a:stretch>
        </p:blipFill>
        <p:spPr>
          <a:xfrm>
            <a:off x="0" y="3630"/>
            <a:ext cx="9144000" cy="5136240"/>
          </a:xfrm>
          <a:prstGeom prst="rect">
            <a:avLst/>
          </a:prstGeom>
        </p:spPr>
      </p:pic>
    </p:spTree>
    <p:extLst>
      <p:ext uri="{BB962C8B-B14F-4D97-AF65-F5344CB8AC3E}">
        <p14:creationId xmlns:p14="http://schemas.microsoft.com/office/powerpoint/2010/main" val="1899448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4338" name="Rectangle 2">
            <a:extLst>
              <a:ext uri="{FF2B5EF4-FFF2-40B4-BE49-F238E27FC236}">
                <a16:creationId xmlns="" xmlns:a16="http://schemas.microsoft.com/office/drawing/2014/main" id="{911D4ABC-25EE-FE35-0BE8-84671EAF97AD}"/>
              </a:ext>
            </a:extLst>
          </p:cNvPr>
          <p:cNvSpPr>
            <a:spLocks noGrp="1" noChangeArrowheads="1"/>
          </p:cNvSpPr>
          <p:nvPr>
            <p:ph type="body" sz="half" idx="1"/>
          </p:nvPr>
        </p:nvSpPr>
        <p:spPr>
          <a:xfrm>
            <a:off x="323528" y="329755"/>
            <a:ext cx="8964996" cy="4536280"/>
          </a:xfrm>
        </p:spPr>
        <p:txBody>
          <a:bodyPr>
            <a:normAutofit fontScale="92500" lnSpcReduction="10000"/>
          </a:bodyPr>
          <a:lstStyle/>
          <a:p>
            <a:pPr eaLnBrk="1" hangingPunct="1">
              <a:lnSpc>
                <a:spcPct val="80000"/>
              </a:lnSpc>
              <a:buFontTx/>
              <a:buNone/>
              <a:defRPr/>
            </a:pPr>
            <a:r>
              <a:rPr lang="en-US" altLang="ja-JP" sz="1900" dirty="0">
                <a:latin typeface="HGP創英角ﾎﾟｯﾌﾟ体" pitchFamily="50" charset="-128"/>
                <a:ea typeface="HGP創英角ﾎﾟｯﾌﾟ体" pitchFamily="50" charset="-128"/>
              </a:rPr>
              <a:t>                         </a:t>
            </a:r>
            <a:r>
              <a:rPr lang="ja-JP" altLang="en-US" sz="1900" dirty="0">
                <a:solidFill>
                  <a:srgbClr val="FF3399"/>
                </a:solidFill>
                <a:effectLst>
                  <a:outerShdw blurRad="38100" dist="38100" dir="2700000" algn="tl">
                    <a:srgbClr val="C0C0C0"/>
                  </a:outerShdw>
                </a:effectLst>
                <a:latin typeface="HGP創英角ﾎﾟｯﾌﾟ体" pitchFamily="50" charset="-128"/>
                <a:ea typeface="HGP創英角ﾎﾟｯﾌﾟ体" pitchFamily="50" charset="-128"/>
              </a:rPr>
              <a:t>ボランティア・おゆきの法則</a:t>
            </a:r>
          </a:p>
          <a:p>
            <a:pPr eaLnBrk="1" hangingPunct="1">
              <a:lnSpc>
                <a:spcPct val="80000"/>
              </a:lnSpc>
              <a:buFontTx/>
              <a:buNone/>
              <a:defRPr/>
            </a:pPr>
            <a:endParaRPr lang="ja-JP" altLang="en-US" sz="1800" dirty="0">
              <a:solidFill>
                <a:srgbClr val="FF00FF"/>
              </a:solidFill>
              <a:latin typeface="HGP創英角ﾎﾟｯﾌﾟ体" pitchFamily="50" charset="-128"/>
              <a:ea typeface="HGP創英角ﾎﾟｯﾌﾟ体" pitchFamily="50" charset="-128"/>
            </a:endParaRPr>
          </a:p>
          <a:p>
            <a:pPr eaLnBrk="1" hangingPunct="1">
              <a:lnSpc>
                <a:spcPct val="80000"/>
              </a:lnSpc>
              <a:buFontTx/>
              <a:buNone/>
              <a:defRPr/>
            </a:pPr>
            <a:r>
              <a:rPr lang="ja-JP" altLang="en-US" sz="1050" dirty="0">
                <a:latin typeface="HGP創英角ﾎﾟｯﾌﾟ体" pitchFamily="50" charset="-128"/>
                <a:ea typeface="HGP創英角ﾎﾟｯﾌﾟ体" pitchFamily="50" charset="-128"/>
              </a:rPr>
              <a:t>法則・その１</a:t>
            </a:r>
          </a:p>
          <a:p>
            <a:pPr eaLnBrk="1" hangingPunct="1">
              <a:lnSpc>
                <a:spcPct val="80000"/>
              </a:lnSpc>
              <a:buFontTx/>
              <a:buNone/>
              <a:defRPr/>
            </a:pPr>
            <a:r>
              <a:rPr lang="ja-JP" altLang="en-US" sz="1350" dirty="0">
                <a:solidFill>
                  <a:srgbClr val="FF0066"/>
                </a:solidFill>
                <a:latin typeface="HGP創英角ﾎﾟｯﾌﾟ体" pitchFamily="50" charset="-128"/>
                <a:ea typeface="HGP創英角ﾎﾟｯﾌﾟ体" pitchFamily="50" charset="-128"/>
              </a:rPr>
              <a:t>      </a:t>
            </a:r>
            <a:r>
              <a:rPr lang="ja-JP" altLang="en-US" sz="1500" dirty="0">
                <a:solidFill>
                  <a:srgbClr val="00B0F0"/>
                </a:solidFill>
                <a:latin typeface="HGP創英角ﾎﾟｯﾌﾟ体" pitchFamily="50" charset="-128"/>
                <a:ea typeface="HGP創英角ﾎﾟｯﾌﾟ体" pitchFamily="50" charset="-128"/>
              </a:rPr>
              <a:t>ボランティアするのは楽しい </a:t>
            </a:r>
            <a:r>
              <a:rPr lang="en-US" altLang="ja-JP" sz="1500" dirty="0">
                <a:solidFill>
                  <a:srgbClr val="00B0F0"/>
                </a:solidFill>
                <a:latin typeface="HGP創英角ﾎﾟｯﾌﾟ体" pitchFamily="50" charset="-128"/>
                <a:ea typeface="HGP創英角ﾎﾟｯﾌﾟ体" pitchFamily="50" charset="-128"/>
              </a:rPr>
              <a:t>o(^^o) (o^^o) (o^^)o </a:t>
            </a:r>
            <a:r>
              <a:rPr lang="ja-JP" altLang="en-US" sz="1500" dirty="0">
                <a:solidFill>
                  <a:srgbClr val="00B0F0"/>
                </a:solidFill>
                <a:latin typeface="HGP創英角ﾎﾟｯﾌﾟ体" pitchFamily="50" charset="-128"/>
                <a:ea typeface="HGP創英角ﾎﾟｯﾌﾟ体" pitchFamily="50" charset="-128"/>
              </a:rPr>
              <a:t>、</a:t>
            </a:r>
          </a:p>
          <a:p>
            <a:pPr eaLnBrk="1" hangingPunct="1">
              <a:lnSpc>
                <a:spcPct val="80000"/>
              </a:lnSpc>
              <a:buFontTx/>
              <a:buNone/>
              <a:defRPr/>
            </a:pPr>
            <a:r>
              <a:rPr lang="ja-JP" altLang="en-US" sz="1500" dirty="0">
                <a:latin typeface="HGP創英角ﾎﾟｯﾌﾟ体" pitchFamily="50" charset="-128"/>
                <a:ea typeface="HGP創英角ﾎﾟｯﾌﾟ体" pitchFamily="50" charset="-128"/>
              </a:rPr>
              <a:t>          　　　　</a:t>
            </a:r>
            <a:r>
              <a:rPr lang="ja-JP" altLang="en-US" sz="1500" dirty="0">
                <a:solidFill>
                  <a:srgbClr val="3366FF"/>
                </a:solidFill>
                <a:latin typeface="HGP創英角ﾎﾟｯﾌﾟ体" pitchFamily="50" charset="-128"/>
                <a:ea typeface="HGP創英角ﾎﾟｯﾌﾟ体" pitchFamily="50" charset="-128"/>
              </a:rPr>
              <a:t>でも、される身になってみると・・・・</a:t>
            </a:r>
          </a:p>
          <a:p>
            <a:pPr eaLnBrk="1" hangingPunct="1">
              <a:lnSpc>
                <a:spcPct val="80000"/>
              </a:lnSpc>
              <a:buFontTx/>
              <a:buNone/>
              <a:defRPr/>
            </a:pPr>
            <a:endParaRPr lang="ja-JP" altLang="en-US" sz="1050" dirty="0">
              <a:latin typeface="HGP創英角ﾎﾟｯﾌﾟ体" pitchFamily="50" charset="-128"/>
              <a:ea typeface="HGP創英角ﾎﾟｯﾌﾟ体" pitchFamily="50" charset="-128"/>
            </a:endParaRPr>
          </a:p>
          <a:p>
            <a:pPr eaLnBrk="1" hangingPunct="1">
              <a:lnSpc>
                <a:spcPct val="80000"/>
              </a:lnSpc>
              <a:buFontTx/>
              <a:buNone/>
              <a:defRPr/>
            </a:pPr>
            <a:r>
              <a:rPr lang="ja-JP" altLang="en-US" sz="1050" dirty="0">
                <a:latin typeface="HGP創英角ﾎﾟｯﾌﾟ体" pitchFamily="50" charset="-128"/>
                <a:ea typeface="HGP創英角ﾎﾟｯﾌﾟ体" pitchFamily="50" charset="-128"/>
              </a:rPr>
              <a:t>法則・その２</a:t>
            </a:r>
          </a:p>
          <a:p>
            <a:pPr eaLnBrk="1" hangingPunct="1">
              <a:lnSpc>
                <a:spcPct val="80000"/>
              </a:lnSpc>
              <a:buFontTx/>
              <a:buNone/>
              <a:defRPr/>
            </a:pPr>
            <a:r>
              <a:rPr lang="ja-JP" altLang="en-US" sz="1350" dirty="0">
                <a:solidFill>
                  <a:srgbClr val="FF0066"/>
                </a:solidFill>
                <a:latin typeface="HGP創英角ﾎﾟｯﾌﾟ体" pitchFamily="50" charset="-128"/>
                <a:ea typeface="HGP創英角ﾎﾟｯﾌﾟ体" pitchFamily="50" charset="-128"/>
              </a:rPr>
              <a:t>      </a:t>
            </a:r>
            <a:r>
              <a:rPr lang="ja-JP" altLang="en-US" sz="1500" dirty="0">
                <a:solidFill>
                  <a:srgbClr val="00B0F0"/>
                </a:solidFill>
                <a:latin typeface="HGP創英角ﾎﾟｯﾌﾟ体" pitchFamily="50" charset="-128"/>
                <a:ea typeface="HGP創英角ﾎﾟｯﾌﾟ体" pitchFamily="50" charset="-128"/>
              </a:rPr>
              <a:t>真のボランティアは、</a:t>
            </a:r>
          </a:p>
          <a:p>
            <a:pPr eaLnBrk="1" hangingPunct="1">
              <a:lnSpc>
                <a:spcPct val="80000"/>
              </a:lnSpc>
              <a:buFontTx/>
              <a:buNone/>
              <a:defRPr/>
            </a:pPr>
            <a:r>
              <a:rPr lang="ja-JP" altLang="en-US" sz="1500" dirty="0">
                <a:latin typeface="HGP創英角ﾎﾟｯﾌﾟ体" pitchFamily="50" charset="-128"/>
                <a:ea typeface="HGP創英角ﾎﾟｯﾌﾟ体" pitchFamily="50" charset="-128"/>
              </a:rPr>
              <a:t>         　　　　</a:t>
            </a:r>
            <a:r>
              <a:rPr lang="ja-JP" altLang="en-US" sz="1500" dirty="0">
                <a:solidFill>
                  <a:srgbClr val="3366FF"/>
                </a:solidFill>
                <a:latin typeface="HGP創英角ﾎﾟｯﾌﾟ体" pitchFamily="50" charset="-128"/>
                <a:ea typeface="HGP創英角ﾎﾟｯﾌﾟ体" pitchFamily="50" charset="-128"/>
              </a:rPr>
              <a:t>自分がボランティアと気づいていない</a:t>
            </a:r>
            <a:r>
              <a:rPr lang="ja-JP" altLang="en-US" sz="1350" dirty="0">
                <a:latin typeface="HGP創英角ﾎﾟｯﾌﾟ体" pitchFamily="50" charset="-128"/>
                <a:ea typeface="HGP創英角ﾎﾟｯﾌﾟ体" pitchFamily="50" charset="-128"/>
              </a:rPr>
              <a:t> </a:t>
            </a:r>
          </a:p>
          <a:p>
            <a:pPr eaLnBrk="1" hangingPunct="1">
              <a:lnSpc>
                <a:spcPct val="80000"/>
              </a:lnSpc>
              <a:buFontTx/>
              <a:buNone/>
              <a:defRPr/>
            </a:pPr>
            <a:endParaRPr lang="ja-JP" altLang="en-US" sz="1050" dirty="0">
              <a:latin typeface="HGP創英角ﾎﾟｯﾌﾟ体" pitchFamily="50" charset="-128"/>
              <a:ea typeface="HGP創英角ﾎﾟｯﾌﾟ体" pitchFamily="50" charset="-128"/>
            </a:endParaRPr>
          </a:p>
          <a:p>
            <a:pPr eaLnBrk="1" hangingPunct="1">
              <a:lnSpc>
                <a:spcPct val="80000"/>
              </a:lnSpc>
              <a:buFontTx/>
              <a:buNone/>
              <a:defRPr/>
            </a:pPr>
            <a:r>
              <a:rPr lang="ja-JP" altLang="en-US" sz="1050" dirty="0">
                <a:latin typeface="HGP創英角ﾎﾟｯﾌﾟ体" pitchFamily="50" charset="-128"/>
                <a:ea typeface="HGP創英角ﾎﾟｯﾌﾟ体" pitchFamily="50" charset="-128"/>
              </a:rPr>
              <a:t>法則・その３</a:t>
            </a:r>
          </a:p>
          <a:p>
            <a:pPr eaLnBrk="1" hangingPunct="1">
              <a:lnSpc>
                <a:spcPct val="80000"/>
              </a:lnSpc>
              <a:buFontTx/>
              <a:buNone/>
              <a:defRPr/>
            </a:pPr>
            <a:r>
              <a:rPr lang="ja-JP" altLang="en-US" sz="1350" dirty="0">
                <a:latin typeface="HGP創英角ﾎﾟｯﾌﾟ体" pitchFamily="50" charset="-128"/>
                <a:ea typeface="HGP創英角ﾎﾟｯﾌﾟ体" pitchFamily="50" charset="-128"/>
              </a:rPr>
              <a:t>      </a:t>
            </a:r>
            <a:r>
              <a:rPr lang="ja-JP" altLang="en-US" sz="1500" dirty="0">
                <a:solidFill>
                  <a:srgbClr val="CC00CC"/>
                </a:solidFill>
                <a:latin typeface="HGP創英角ﾎﾟｯﾌﾟ体" pitchFamily="50" charset="-128"/>
                <a:ea typeface="HGP創英角ﾎﾟｯﾌﾟ体" pitchFamily="50" charset="-128"/>
              </a:rPr>
              <a:t>ボランティアは、</a:t>
            </a:r>
          </a:p>
          <a:p>
            <a:pPr eaLnBrk="1" hangingPunct="1">
              <a:lnSpc>
                <a:spcPct val="80000"/>
              </a:lnSpc>
              <a:buFontTx/>
              <a:buNone/>
              <a:defRPr/>
            </a:pPr>
            <a:r>
              <a:rPr lang="ja-JP" altLang="en-US" sz="1500" dirty="0">
                <a:solidFill>
                  <a:schemeClr val="hlink"/>
                </a:solidFill>
                <a:latin typeface="HGP創英角ﾎﾟｯﾌﾟ体" pitchFamily="50" charset="-128"/>
                <a:ea typeface="HGP創英角ﾎﾟｯﾌﾟ体" pitchFamily="50" charset="-128"/>
              </a:rPr>
              <a:t>                　</a:t>
            </a:r>
            <a:r>
              <a:rPr lang="ja-JP" altLang="en-US" sz="1500" dirty="0">
                <a:solidFill>
                  <a:srgbClr val="00B0F0"/>
                </a:solidFill>
                <a:latin typeface="HGP創英角ﾎﾟｯﾌﾟ体" pitchFamily="50" charset="-128"/>
                <a:ea typeface="HGP創英角ﾎﾟｯﾌﾟ体" pitchFamily="50" charset="-128"/>
              </a:rPr>
              <a:t>法律を超える、制度を超える</a:t>
            </a:r>
            <a:r>
              <a:rPr lang="en-US" altLang="ja-JP" sz="1500" dirty="0">
                <a:solidFill>
                  <a:srgbClr val="00B0F0"/>
                </a:solidFill>
                <a:latin typeface="HGP創英角ﾎﾟｯﾌﾟ体" pitchFamily="50" charset="-128"/>
                <a:ea typeface="HGP創英角ﾎﾟｯﾌﾟ体" pitchFamily="50" charset="-128"/>
              </a:rPr>
              <a:t>(^_-)-☆</a:t>
            </a:r>
            <a:endParaRPr lang="ja-JP" altLang="en-US" sz="1500" dirty="0">
              <a:solidFill>
                <a:srgbClr val="00B0F0"/>
              </a:solidFill>
              <a:latin typeface="HGP創英角ﾎﾟｯﾌﾟ体" pitchFamily="50" charset="-128"/>
              <a:ea typeface="HGP創英角ﾎﾟｯﾌﾟ体" pitchFamily="50" charset="-128"/>
            </a:endParaRPr>
          </a:p>
          <a:p>
            <a:pPr eaLnBrk="1" hangingPunct="1">
              <a:lnSpc>
                <a:spcPct val="80000"/>
              </a:lnSpc>
              <a:buFontTx/>
              <a:buNone/>
              <a:defRPr/>
            </a:pPr>
            <a:r>
              <a:rPr lang="ja-JP" altLang="en-US" sz="1500" dirty="0">
                <a:solidFill>
                  <a:srgbClr val="FF0000"/>
                </a:solidFill>
                <a:latin typeface="HGP創英角ﾎﾟｯﾌﾟ体" pitchFamily="50" charset="-128"/>
                <a:ea typeface="HGP創英角ﾎﾟｯﾌﾟ体" pitchFamily="50" charset="-128"/>
              </a:rPr>
              <a:t/>
            </a:r>
            <a:br>
              <a:rPr lang="ja-JP" altLang="en-US" sz="1500" dirty="0">
                <a:solidFill>
                  <a:srgbClr val="FF0000"/>
                </a:solidFill>
                <a:latin typeface="HGP創英角ﾎﾟｯﾌﾟ体" pitchFamily="50" charset="-128"/>
                <a:ea typeface="HGP創英角ﾎﾟｯﾌﾟ体" pitchFamily="50" charset="-128"/>
              </a:rPr>
            </a:br>
            <a:r>
              <a:rPr lang="ja-JP" altLang="en-US" sz="1500" dirty="0">
                <a:solidFill>
                  <a:srgbClr val="FF0000"/>
                </a:solidFill>
                <a:latin typeface="HGP創英角ﾎﾟｯﾌﾟ体" pitchFamily="50" charset="-128"/>
                <a:ea typeface="HGP創英角ﾎﾟｯﾌﾟ体" pitchFamily="50" charset="-128"/>
              </a:rPr>
              <a:t>　　　イタリアの精神科医</a:t>
            </a:r>
            <a:r>
              <a:rPr lang="ja-JP" altLang="en-US" sz="1800" dirty="0">
                <a:solidFill>
                  <a:srgbClr val="FF0000"/>
                </a:solidFill>
                <a:latin typeface="HGP創英角ﾎﾟｯﾌﾟ体" pitchFamily="50" charset="-128"/>
                <a:ea typeface="HGP創英角ﾎﾟｯﾌﾟ体" pitchFamily="50" charset="-128"/>
              </a:rPr>
              <a:t>バザーリアやデンマークの官僚バンクミケルセンは、本業ボランティア</a:t>
            </a:r>
            <a:br>
              <a:rPr lang="ja-JP" altLang="en-US" sz="1800" dirty="0">
                <a:solidFill>
                  <a:srgbClr val="FF0000"/>
                </a:solidFill>
                <a:latin typeface="HGP創英角ﾎﾟｯﾌﾟ体" pitchFamily="50" charset="-128"/>
                <a:ea typeface="HGP創英角ﾎﾟｯﾌﾟ体" pitchFamily="50" charset="-128"/>
              </a:rPr>
            </a:br>
            <a:r>
              <a:rPr lang="ja-JP" altLang="en-US" sz="1800" dirty="0">
                <a:solidFill>
                  <a:srgbClr val="FF0000"/>
                </a:solidFill>
                <a:latin typeface="HGP創英角ﾎﾟｯﾌﾟ体" pitchFamily="50" charset="-128"/>
                <a:ea typeface="HGP創英角ﾎﾟｯﾌﾟ体" pitchFamily="50" charset="-128"/>
              </a:rPr>
              <a:t>　　　</a:t>
            </a:r>
            <a:br>
              <a:rPr lang="ja-JP" altLang="en-US" sz="1800" dirty="0">
                <a:solidFill>
                  <a:srgbClr val="FF0000"/>
                </a:solidFill>
                <a:latin typeface="HGP創英角ﾎﾟｯﾌﾟ体" pitchFamily="50" charset="-128"/>
                <a:ea typeface="HGP創英角ﾎﾟｯﾌﾟ体" pitchFamily="50" charset="-128"/>
              </a:rPr>
            </a:br>
            <a:r>
              <a:rPr lang="ja-JP" altLang="en-US" sz="1800" dirty="0">
                <a:solidFill>
                  <a:srgbClr val="FF0000"/>
                </a:solidFill>
                <a:latin typeface="HGP創英角ﾎﾟｯﾌﾟ体" pitchFamily="50" charset="-128"/>
                <a:ea typeface="HGP創英角ﾎﾟｯﾌﾟ体" pitchFamily="50" charset="-128"/>
              </a:rPr>
              <a:t>　　　　　　　　　　　　　　　　　　　　　　日本の政治家や行政官は？？？</a:t>
            </a:r>
            <a:endParaRPr lang="en-US" altLang="ja-JP" sz="1800" dirty="0">
              <a:solidFill>
                <a:srgbClr val="FF0000"/>
              </a:solidFill>
              <a:latin typeface="HGP創英角ﾎﾟｯﾌﾟ体" pitchFamily="50" charset="-128"/>
              <a:ea typeface="HGP創英角ﾎﾟｯﾌﾟ体" pitchFamily="50" charset="-128"/>
            </a:endParaRPr>
          </a:p>
          <a:p>
            <a:pPr eaLnBrk="1" hangingPunct="1">
              <a:lnSpc>
                <a:spcPct val="80000"/>
              </a:lnSpc>
              <a:buFontTx/>
              <a:buNone/>
              <a:defRPr/>
            </a:pPr>
            <a:endParaRPr lang="en-US" altLang="ja-JP" sz="1050" dirty="0">
              <a:latin typeface="HGP創英角ﾎﾟｯﾌﾟ体" pitchFamily="50" charset="-128"/>
              <a:ea typeface="HGP創英角ﾎﾟｯﾌﾟ体" pitchFamily="50" charset="-128"/>
            </a:endParaRPr>
          </a:p>
          <a:p>
            <a:pPr eaLnBrk="1" hangingPunct="1">
              <a:lnSpc>
                <a:spcPct val="80000"/>
              </a:lnSpc>
              <a:buFontTx/>
              <a:buNone/>
              <a:defRPr/>
            </a:pPr>
            <a:r>
              <a:rPr lang="ja-JP" altLang="en-US" sz="1050" dirty="0">
                <a:latin typeface="HGP創英角ﾎﾟｯﾌﾟ体" pitchFamily="50" charset="-128"/>
                <a:ea typeface="HGP創英角ﾎﾟｯﾌﾟ体" pitchFamily="50" charset="-128"/>
              </a:rPr>
              <a:t>法則・その４</a:t>
            </a:r>
          </a:p>
          <a:p>
            <a:pPr eaLnBrk="1" hangingPunct="1">
              <a:lnSpc>
                <a:spcPct val="80000"/>
              </a:lnSpc>
              <a:buFontTx/>
              <a:buNone/>
              <a:defRPr/>
            </a:pPr>
            <a:r>
              <a:rPr lang="ja-JP" altLang="en-US" sz="1350" dirty="0">
                <a:latin typeface="HGP創英角ﾎﾟｯﾌﾟ体" pitchFamily="50" charset="-128"/>
                <a:ea typeface="HGP創英角ﾎﾟｯﾌﾟ体" pitchFamily="50" charset="-128"/>
              </a:rPr>
              <a:t>      </a:t>
            </a:r>
            <a:r>
              <a:rPr lang="ja-JP" altLang="en-US" sz="1500" dirty="0">
                <a:solidFill>
                  <a:srgbClr val="CC00CC"/>
                </a:solidFill>
                <a:latin typeface="HGP創英角ﾎﾟｯﾌﾟ体" pitchFamily="50" charset="-128"/>
                <a:ea typeface="HGP創英角ﾎﾟｯﾌﾟ体" pitchFamily="50" charset="-128"/>
              </a:rPr>
              <a:t>ボランティアは</a:t>
            </a:r>
            <a:r>
              <a:rPr lang="ja-JP" altLang="en-US" sz="1500" dirty="0">
                <a:solidFill>
                  <a:srgbClr val="FF0066"/>
                </a:solidFill>
                <a:latin typeface="HGP創英角ﾎﾟｯﾌﾟ体" pitchFamily="50" charset="-128"/>
                <a:ea typeface="HGP創英角ﾎﾟｯﾌﾟ体" pitchFamily="50" charset="-128"/>
              </a:rPr>
              <a:t>、</a:t>
            </a:r>
          </a:p>
          <a:p>
            <a:pPr eaLnBrk="1" hangingPunct="1">
              <a:lnSpc>
                <a:spcPct val="80000"/>
              </a:lnSpc>
              <a:buFontTx/>
              <a:buNone/>
              <a:defRPr/>
            </a:pPr>
            <a:r>
              <a:rPr lang="ja-JP" altLang="en-US" sz="1500" dirty="0">
                <a:solidFill>
                  <a:srgbClr val="FF0066"/>
                </a:solidFill>
                <a:latin typeface="HGP創英角ﾎﾟｯﾌﾟ体" pitchFamily="50" charset="-128"/>
                <a:ea typeface="HGP創英角ﾎﾟｯﾌﾟ体" pitchFamily="50" charset="-128"/>
              </a:rPr>
              <a:t>                  　　　伝染する</a:t>
            </a:r>
            <a:r>
              <a:rPr lang="en-US" altLang="ja-JP" sz="1500" dirty="0">
                <a:solidFill>
                  <a:srgbClr val="FF0066"/>
                </a:solidFill>
                <a:latin typeface="HGP創英角ﾎﾟｯﾌﾟ体" pitchFamily="50" charset="-128"/>
                <a:ea typeface="HGP創英角ﾎﾟｯﾌﾟ体" pitchFamily="50" charset="-128"/>
              </a:rPr>
              <a:t>w(</a:t>
            </a:r>
            <a:r>
              <a:rPr lang="ja-JP" altLang="en-US" sz="1500" dirty="0">
                <a:solidFill>
                  <a:srgbClr val="FF0066"/>
                </a:solidFill>
                <a:latin typeface="HGP創英角ﾎﾟｯﾌﾟ体" pitchFamily="50" charset="-128"/>
                <a:ea typeface="HGP創英角ﾎﾟｯﾌﾟ体" pitchFamily="50" charset="-128"/>
              </a:rPr>
              <a:t>゜</a:t>
            </a:r>
            <a:r>
              <a:rPr lang="en-US" altLang="ja-JP" sz="1500" dirty="0">
                <a:solidFill>
                  <a:srgbClr val="FF0066"/>
                </a:solidFill>
                <a:latin typeface="HGP創英角ﾎﾟｯﾌﾟ体" pitchFamily="50" charset="-128"/>
                <a:ea typeface="HGP創英角ﾎﾟｯﾌﾟ体" pitchFamily="50" charset="-128"/>
              </a:rPr>
              <a:t>o</a:t>
            </a:r>
            <a:r>
              <a:rPr lang="ja-JP" altLang="en-US" sz="1500" dirty="0">
                <a:solidFill>
                  <a:srgbClr val="FF0066"/>
                </a:solidFill>
                <a:latin typeface="HGP創英角ﾎﾟｯﾌﾟ体" pitchFamily="50" charset="-128"/>
                <a:ea typeface="HGP創英角ﾎﾟｯﾌﾟ体" pitchFamily="50" charset="-128"/>
              </a:rPr>
              <a:t>゜</a:t>
            </a:r>
            <a:r>
              <a:rPr lang="en-US" altLang="ja-JP" sz="1500" dirty="0">
                <a:solidFill>
                  <a:srgbClr val="FF0066"/>
                </a:solidFill>
                <a:latin typeface="HGP創英角ﾎﾟｯﾌﾟ体" pitchFamily="50" charset="-128"/>
                <a:ea typeface="HGP創英角ﾎﾟｯﾌﾟ体" pitchFamily="50" charset="-128"/>
              </a:rPr>
              <a:t>)w </a:t>
            </a:r>
          </a:p>
          <a:p>
            <a:pPr eaLnBrk="1" hangingPunct="1">
              <a:lnSpc>
                <a:spcPct val="80000"/>
              </a:lnSpc>
              <a:buFontTx/>
              <a:buNone/>
              <a:defRPr/>
            </a:pPr>
            <a:r>
              <a:rPr lang="ja-JP" altLang="en-US" sz="1050" dirty="0">
                <a:latin typeface="HGP創英角ﾎﾟｯﾌﾟ体" pitchFamily="50" charset="-128"/>
                <a:ea typeface="HGP創英角ﾎﾟｯﾌﾟ体" pitchFamily="50" charset="-128"/>
              </a:rPr>
              <a:t>法則・その５</a:t>
            </a:r>
          </a:p>
          <a:p>
            <a:pPr eaLnBrk="1" hangingPunct="1">
              <a:lnSpc>
                <a:spcPct val="80000"/>
              </a:lnSpc>
              <a:buFontTx/>
              <a:buNone/>
              <a:defRPr/>
            </a:pPr>
            <a:r>
              <a:rPr lang="ja-JP" altLang="en-US" sz="1350" dirty="0">
                <a:latin typeface="HGP創英角ﾎﾟｯﾌﾟ体" pitchFamily="50" charset="-128"/>
                <a:ea typeface="HGP創英角ﾎﾟｯﾌﾟ体" pitchFamily="50" charset="-128"/>
              </a:rPr>
              <a:t>      </a:t>
            </a:r>
            <a:r>
              <a:rPr lang="ja-JP" altLang="en-US" sz="1500" dirty="0">
                <a:solidFill>
                  <a:srgbClr val="00B0F0"/>
                </a:solidFill>
                <a:latin typeface="HGP創英角ﾎﾟｯﾌﾟ体" pitchFamily="50" charset="-128"/>
                <a:ea typeface="HGP創英角ﾎﾟｯﾌﾟ体" pitchFamily="50" charset="-128"/>
              </a:rPr>
              <a:t>ボランティアがつながると、</a:t>
            </a:r>
          </a:p>
          <a:p>
            <a:pPr eaLnBrk="1" hangingPunct="1">
              <a:lnSpc>
                <a:spcPct val="80000"/>
              </a:lnSpc>
              <a:buFontTx/>
              <a:buNone/>
              <a:defRPr/>
            </a:pPr>
            <a:r>
              <a:rPr lang="ja-JP" altLang="en-US" sz="1500" dirty="0">
                <a:solidFill>
                  <a:srgbClr val="FF0066"/>
                </a:solidFill>
                <a:latin typeface="HGP創英角ﾎﾟｯﾌﾟ体" pitchFamily="50" charset="-128"/>
                <a:ea typeface="HGP創英角ﾎﾟｯﾌﾟ体" pitchFamily="50" charset="-128"/>
              </a:rPr>
              <a:t>                                     　　　　　 社会が変わる＼</a:t>
            </a:r>
            <a:r>
              <a:rPr lang="en-US" altLang="ja-JP" sz="1500" dirty="0">
                <a:solidFill>
                  <a:srgbClr val="FF0066"/>
                </a:solidFill>
                <a:latin typeface="HGP創英角ﾎﾟｯﾌﾟ体" pitchFamily="50" charset="-128"/>
                <a:ea typeface="HGP創英角ﾎﾟｯﾌﾟ体" pitchFamily="50" charset="-128"/>
              </a:rPr>
              <a:t>(^▽^*)</a:t>
            </a:r>
            <a:r>
              <a:rPr lang="ja-JP" altLang="en-US" sz="1500" dirty="0">
                <a:solidFill>
                  <a:srgbClr val="FF0066"/>
                </a:solidFill>
                <a:latin typeface="HGP創英角ﾎﾟｯﾌﾟ体" pitchFamily="50" charset="-128"/>
                <a:ea typeface="HGP創英角ﾎﾟｯﾌﾟ体" pitchFamily="50" charset="-128"/>
              </a:rPr>
              <a:t>／</a:t>
            </a:r>
            <a:r>
              <a:rPr lang="ja-JP" altLang="en-US" sz="1350" dirty="0"/>
              <a:t> </a:t>
            </a:r>
          </a:p>
        </p:txBody>
      </p:sp>
      <p:pic>
        <p:nvPicPr>
          <p:cNvPr id="76803" name="Picture 3" descr="challenger-g-8">
            <a:extLst>
              <a:ext uri="{FF2B5EF4-FFF2-40B4-BE49-F238E27FC236}">
                <a16:creationId xmlns="" xmlns:a16="http://schemas.microsoft.com/office/drawing/2014/main" id="{653EC261-C687-99E2-FA59-BE0A1FA21375}"/>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408204" y="278606"/>
            <a:ext cx="1607344" cy="22931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3" presetClass="emph" presetSubtype="0" fill="remove" nodeType="clickEffect">
                                  <p:stCondLst>
                                    <p:cond delay="0"/>
                                  </p:stCondLst>
                                  <p:childTnLst>
                                    <p:animClr clrSpc="rgb" dir="cw">
                                      <p:cBhvr override="childStyle">
                                        <p:cTn id="6" dur="1500" accel="50000" autoRev="1" fill="hold" tmFilter="0, 0; .33333, 1; 1, 1">
                                          <p:stCondLst>
                                            <p:cond delay="0"/>
                                          </p:stCondLst>
                                        </p:cTn>
                                        <p:tgtEl>
                                          <p:spTgt spid="1294338">
                                            <p:txEl>
                                              <p:pRg st="17" end="17"/>
                                            </p:txEl>
                                          </p:spTgt>
                                        </p:tgtEl>
                                        <p:attrNameLst>
                                          <p:attrName>style.color</p:attrName>
                                        </p:attrNameLst>
                                      </p:cBhvr>
                                      <p:to>
                                        <a:schemeClr val="accent2"/>
                                      </p:to>
                                    </p:animClr>
                                    <p:animClr clrSpc="rgb" dir="cw">
                                      <p:cBhvr>
                                        <p:cTn id="7" dur="1500" accel="50000" autoRev="1" fill="hold" tmFilter="0, 0; .33333, 1; 1, 1">
                                          <p:stCondLst>
                                            <p:cond delay="0"/>
                                          </p:stCondLst>
                                        </p:cTn>
                                        <p:tgtEl>
                                          <p:spTgt spid="1294338">
                                            <p:txEl>
                                              <p:pRg st="17" end="17"/>
                                            </p:txEl>
                                          </p:spTgt>
                                        </p:tgtEl>
                                        <p:attrNameLst>
                                          <p:attrName>fillcolor</p:attrName>
                                        </p:attrNameLst>
                                      </p:cBhvr>
                                      <p:to>
                                        <a:schemeClr val="accent2"/>
                                      </p:to>
                                    </p:animClr>
                                    <p:set>
                                      <p:cBhvr>
                                        <p:cTn id="8" dur="3000" fill="hold"/>
                                        <p:tgtEl>
                                          <p:spTgt spid="1294338">
                                            <p:txEl>
                                              <p:pRg st="17" end="17"/>
                                            </p:txEl>
                                          </p:spTgt>
                                        </p:tgtEl>
                                        <p:attrNameLst>
                                          <p:attrName>fill.type</p:attrName>
                                        </p:attrNameLst>
                                      </p:cBhvr>
                                      <p:to>
                                        <p:strVal val="solid"/>
                                      </p:to>
                                    </p:set>
                                    <p:set>
                                      <p:cBhvr>
                                        <p:cTn id="9" dur="3000" fill="hold"/>
                                        <p:tgtEl>
                                          <p:spTgt spid="1294338">
                                            <p:txEl>
                                              <p:pRg st="17" end="17"/>
                                            </p:txEl>
                                          </p:spTgt>
                                        </p:tgtEl>
                                        <p:attrNameLst>
                                          <p:attrName>fill.on</p:attrName>
                                        </p:attrNameLst>
                                      </p:cBhvr>
                                      <p:to>
                                        <p:strVal val="true"/>
                                      </p:to>
                                    </p:set>
                                    <p:animScale>
                                      <p:cBhvr>
                                        <p:cTn id="10" dur="1500" accel="50000" autoRev="1" fill="hold" tmFilter="0, 0; .33333, 1; 1, 1">
                                          <p:stCondLst>
                                            <p:cond delay="0"/>
                                          </p:stCondLst>
                                        </p:cTn>
                                        <p:tgtEl>
                                          <p:spTgt spid="1294338">
                                            <p:txEl>
                                              <p:pRg st="17" end="17"/>
                                            </p:txEl>
                                          </p:spTgt>
                                        </p:tgtEl>
                                      </p:cBhvr>
                                      <p:from x="100000" y="100000"/>
                                      <p:to x="100000" y="140000"/>
                                    </p:animScale>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mph" presetSubtype="0" fill="hold" nodeType="clickEffect">
                                  <p:stCondLst>
                                    <p:cond delay="0"/>
                                  </p:stCondLst>
                                  <p:childTnLst>
                                    <p:animRot by="21600000">
                                      <p:cBhvr>
                                        <p:cTn id="14" dur="2000" fill="hold"/>
                                        <p:tgtEl>
                                          <p:spTgt spid="1294338">
                                            <p:txEl>
                                              <p:pRg st="20" end="2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www.budousha.co.jp/CARBER/kisuru.png">
            <a:extLst>
              <a:ext uri="{FF2B5EF4-FFF2-40B4-BE49-F238E27FC236}">
                <a16:creationId xmlns="" xmlns:a16="http://schemas.microsoft.com/office/drawing/2014/main" id="{D033D84A-0F02-3236-37F4-46319BDBB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9159" y="103905"/>
            <a:ext cx="1909763" cy="260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4" descr="http://www.budousha.co.jp/CARBER/netakiri.jpg">
            <a:extLst>
              <a:ext uri="{FF2B5EF4-FFF2-40B4-BE49-F238E27FC236}">
                <a16:creationId xmlns="" xmlns:a16="http://schemas.microsoft.com/office/drawing/2014/main" id="{03FEB37E-688C-2BB8-F07A-7D55365025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701" y="72344"/>
            <a:ext cx="2019300" cy="2751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6" descr="http://www.budousha.co.jp/CARBER/fukuhen.jpg">
            <a:hlinkClick r:id="rId5"/>
            <a:extLst>
              <a:ext uri="{FF2B5EF4-FFF2-40B4-BE49-F238E27FC236}">
                <a16:creationId xmlns="" xmlns:a16="http://schemas.microsoft.com/office/drawing/2014/main" id="{8BE955C7-CC11-8B2D-917D-9C7089557C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710183"/>
            <a:ext cx="1779797" cy="251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8" descr="物語 介護保険(上)――いのちの尊厳のための70のドラマ">
            <a:hlinkClick r:id="rId7"/>
            <a:extLst>
              <a:ext uri="{FF2B5EF4-FFF2-40B4-BE49-F238E27FC236}">
                <a16:creationId xmlns="" xmlns:a16="http://schemas.microsoft.com/office/drawing/2014/main" id="{51E22DDA-C93C-F0AF-0926-8D10E90700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5536" t="-2" r="14426" b="-2"/>
          <a:stretch>
            <a:fillRect/>
          </a:stretch>
        </p:blipFill>
        <p:spPr bwMode="auto">
          <a:xfrm>
            <a:off x="1278369" y="2762250"/>
            <a:ext cx="1558528" cy="2226469"/>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77830" name="Picture 12" descr="物語介護保険 下">
            <a:extLst>
              <a:ext uri="{FF2B5EF4-FFF2-40B4-BE49-F238E27FC236}">
                <a16:creationId xmlns="" xmlns:a16="http://schemas.microsoft.com/office/drawing/2014/main" id="{82B6C723-D942-4F2B-B71D-59326019B7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5437" y="2771320"/>
            <a:ext cx="1514475" cy="2226469"/>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77831" name="図 2">
            <a:extLst>
              <a:ext uri="{FF2B5EF4-FFF2-40B4-BE49-F238E27FC236}">
                <a16:creationId xmlns="" xmlns:a16="http://schemas.microsoft.com/office/drawing/2014/main" id="{6E164733-5417-6885-7076-6246C393218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51797" y="2727712"/>
            <a:ext cx="1496567" cy="2177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a:extLst>
              <a:ext uri="{FF2B5EF4-FFF2-40B4-BE49-F238E27FC236}">
                <a16:creationId xmlns="" xmlns:a16="http://schemas.microsoft.com/office/drawing/2014/main" id="{BFCFE45E-7574-8B11-8937-A0ACEF14B047}"/>
              </a:ext>
            </a:extLst>
          </p:cNvPr>
          <p:cNvPicPr>
            <a:picLocks noChangeAspect="1"/>
          </p:cNvPicPr>
          <p:nvPr/>
        </p:nvPicPr>
        <p:blipFill>
          <a:blip r:embed="rId11"/>
          <a:stretch>
            <a:fillRect/>
          </a:stretch>
        </p:blipFill>
        <p:spPr>
          <a:xfrm>
            <a:off x="5256076" y="64616"/>
            <a:ext cx="3302527" cy="2324184"/>
          </a:xfrm>
          <a:prstGeom prst="rect">
            <a:avLst/>
          </a:prstGeom>
          <a:ln w="19050">
            <a:solidFill>
              <a:srgbClr val="00B0F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 xmlns:a16="http://schemas.microsoft.com/office/drawing/2014/main" id="{5C99ADB3-CFF4-670A-DA3B-B6DD04DBE2A9}"/>
              </a:ext>
            </a:extLst>
          </p:cNvPr>
          <p:cNvSpPr txBox="1"/>
          <p:nvPr/>
        </p:nvSpPr>
        <p:spPr>
          <a:xfrm>
            <a:off x="287524" y="303498"/>
            <a:ext cx="8676964" cy="4801314"/>
          </a:xfrm>
          <a:prstGeom prst="rect">
            <a:avLst/>
          </a:prstGeom>
          <a:noFill/>
        </p:spPr>
        <p:txBody>
          <a:bodyPr wrap="square">
            <a:spAutoFit/>
          </a:bodyPr>
          <a:lstStyle/>
          <a:p>
            <a:r>
              <a:rPr lang="ja-JP" altLang="en-US" dirty="0"/>
              <a:t>老人保健福祉局審議官室での話は難航しました。</a:t>
            </a:r>
            <a:br>
              <a:rPr lang="ja-JP" altLang="en-US" dirty="0"/>
            </a:br>
            <a:r>
              <a:rPr lang="ja-JP" altLang="en-US" dirty="0"/>
              <a:t>反対派や慎重論派が譲らず、会議は長時間に及びました。</a:t>
            </a:r>
            <a:br>
              <a:rPr lang="ja-JP" altLang="en-US" dirty="0"/>
            </a:br>
            <a:r>
              <a:rPr lang="ja-JP" altLang="en-US" dirty="0"/>
              <a:t>そのとき、幸運が訪れました。</a:t>
            </a:r>
            <a:br>
              <a:rPr lang="ja-JP" altLang="en-US" dirty="0"/>
            </a:br>
            <a:r>
              <a:rPr lang="ja-JP" altLang="en-US" dirty="0"/>
              <a:t>強硬に反対していた医系技官に急用ができて、会議を少しの</a:t>
            </a:r>
            <a:r>
              <a:rPr lang="ja-JP" altLang="en-US" dirty="0" smtClean="0"/>
              <a:t>時間、抜けた</a:t>
            </a:r>
            <a:r>
              <a:rPr lang="ja-JP" altLang="en-US" dirty="0"/>
              <a:t>のです。</a:t>
            </a:r>
            <a:br>
              <a:rPr lang="ja-JP" altLang="en-US" dirty="0"/>
            </a:br>
            <a:endParaRPr lang="ja-JP" altLang="en-US" dirty="0"/>
          </a:p>
          <a:p>
            <a:r>
              <a:rPr lang="ja-JP" altLang="en-US" dirty="0"/>
              <a:t>その瞬間、老人福祉計画課長の山崎史郎さんが話を持ち出しました。</a:t>
            </a:r>
            <a:br>
              <a:rPr lang="ja-JP" altLang="en-US" dirty="0"/>
            </a:br>
            <a:r>
              <a:rPr lang="ja-JP" altLang="en-US" dirty="0"/>
              <a:t>それが、冒頭の電話につながり、運営基準案に拘束禁止が盛り込まれることになりました。</a:t>
            </a:r>
            <a:br>
              <a:rPr lang="ja-JP" altLang="en-US" dirty="0"/>
            </a:br>
            <a:endParaRPr lang="ja-JP" altLang="en-US" dirty="0"/>
          </a:p>
          <a:p>
            <a:r>
              <a:rPr lang="ja-JP" altLang="en-US" dirty="0"/>
              <a:t>老人保健福祉審議会の委員の中に味方が出てきました。</a:t>
            </a:r>
            <a:br>
              <a:rPr lang="ja-JP" altLang="en-US" dirty="0"/>
            </a:br>
            <a:r>
              <a:rPr lang="ja-JP" altLang="en-US" dirty="0"/>
              <a:t>日本看護協会会長だった見藤隆子さん、</a:t>
            </a:r>
            <a:br>
              <a:rPr lang="ja-JP" altLang="en-US" dirty="0"/>
            </a:br>
            <a:r>
              <a:rPr lang="en-US" altLang="ja-JP" dirty="0"/>
              <a:t>89</a:t>
            </a:r>
            <a:r>
              <a:rPr lang="ja-JP" altLang="en-US" dirty="0"/>
              <a:t>年の介護対策検討会創設以来継続してかかわっていた</a:t>
            </a:r>
            <a:br>
              <a:rPr lang="ja-JP" altLang="en-US" dirty="0"/>
            </a:br>
            <a:r>
              <a:rPr lang="ja-JP" altLang="en-US" dirty="0"/>
              <a:t>橋本泰子さんが拘束禁止を強く支持しました。</a:t>
            </a:r>
            <a:br>
              <a:rPr lang="ja-JP" altLang="en-US" dirty="0"/>
            </a:br>
            <a:r>
              <a:rPr lang="ja-JP" altLang="en-US" dirty="0"/>
              <a:t>当時、日本看護協会政策企画室長だった石田昌宏さんは、</a:t>
            </a:r>
            <a:br>
              <a:rPr lang="ja-JP" altLang="en-US" dirty="0"/>
            </a:br>
            <a:r>
              <a:rPr lang="ja-JP" altLang="en-US" dirty="0"/>
              <a:t>審議会を通るやいなや、実践例を豊富に盛り込んだ</a:t>
            </a:r>
            <a:br>
              <a:rPr lang="ja-JP" altLang="en-US" dirty="0"/>
            </a:br>
            <a:r>
              <a:rPr lang="ja-JP" altLang="en-US" dirty="0"/>
              <a:t>「拘束ゼロの手引き」をつくって配りました。</a:t>
            </a:r>
            <a:br>
              <a:rPr lang="ja-JP" altLang="en-US" dirty="0"/>
            </a:br>
            <a:r>
              <a:rPr lang="ja-JP" altLang="en-US" dirty="0"/>
              <a:t>看護協会は全面支持に回り、</a:t>
            </a:r>
            <a:br>
              <a:rPr lang="ja-JP" altLang="en-US" dirty="0"/>
            </a:br>
            <a:r>
              <a:rPr lang="ja-JP" altLang="en-US" dirty="0"/>
              <a:t>その後の運動の中心になりました。</a:t>
            </a:r>
          </a:p>
        </p:txBody>
      </p:sp>
      <p:pic>
        <p:nvPicPr>
          <p:cNvPr id="4" name="図 3">
            <a:extLst>
              <a:ext uri="{FF2B5EF4-FFF2-40B4-BE49-F238E27FC236}">
                <a16:creationId xmlns="" xmlns:a16="http://schemas.microsoft.com/office/drawing/2014/main" id="{BDB414F1-380E-5FA0-CF05-0F4B001E2001}"/>
              </a:ext>
            </a:extLst>
          </p:cNvPr>
          <p:cNvPicPr>
            <a:picLocks noChangeAspect="1"/>
          </p:cNvPicPr>
          <p:nvPr/>
        </p:nvPicPr>
        <p:blipFill>
          <a:blip r:embed="rId2"/>
          <a:stretch>
            <a:fillRect/>
          </a:stretch>
        </p:blipFill>
        <p:spPr>
          <a:xfrm>
            <a:off x="6027294" y="2548839"/>
            <a:ext cx="2829182" cy="2612627"/>
          </a:xfrm>
          <a:prstGeom prst="rect">
            <a:avLst/>
          </a:prstGeom>
        </p:spPr>
      </p:pic>
    </p:spTree>
    <p:extLst>
      <p:ext uri="{BB962C8B-B14F-4D97-AF65-F5344CB8AC3E}">
        <p14:creationId xmlns:p14="http://schemas.microsoft.com/office/powerpoint/2010/main" val="3308975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 xmlns:a16="http://schemas.microsoft.com/office/drawing/2014/main" id="{72B54F5A-0B1B-E479-1326-CF83C9D60C3A}"/>
              </a:ext>
            </a:extLst>
          </p:cNvPr>
          <p:cNvSpPr txBox="1"/>
          <p:nvPr/>
        </p:nvSpPr>
        <p:spPr>
          <a:xfrm>
            <a:off x="143508" y="591530"/>
            <a:ext cx="6458191" cy="3693319"/>
          </a:xfrm>
          <a:prstGeom prst="rect">
            <a:avLst/>
          </a:prstGeom>
          <a:noFill/>
        </p:spPr>
        <p:txBody>
          <a:bodyPr wrap="square">
            <a:spAutoFit/>
          </a:bodyPr>
          <a:lstStyle/>
          <a:p>
            <a:r>
              <a:rPr lang="ja-JP" altLang="en-US" dirty="0" smtClean="0"/>
              <a:t>いまは参議院議員の石田さんは、いいました。</a:t>
            </a:r>
            <a:br>
              <a:rPr lang="ja-JP" altLang="en-US" dirty="0" smtClean="0"/>
            </a:br>
            <a:r>
              <a:rPr lang="ja-JP" altLang="en-US" dirty="0" smtClean="0"/>
              <a:t>「</a:t>
            </a:r>
            <a:r>
              <a:rPr lang="ja-JP" altLang="en-US" dirty="0"/>
              <a:t>実は、はじめは、僕も、拘束禁止なんて無理だと思っていました。精神病院に勤務していたころ、苦しみながらも拘束していたことがあるからです。</a:t>
            </a:r>
            <a:br>
              <a:rPr lang="ja-JP" altLang="en-US" dirty="0"/>
            </a:br>
            <a:r>
              <a:rPr lang="ja-JP" altLang="en-US" dirty="0"/>
              <a:t>でも、上川病院を訪ねて、やればできると、確信できました。そこには、とてもおだやかな時間が流れていました」</a:t>
            </a:r>
            <a:br>
              <a:rPr lang="ja-JP" altLang="en-US" dirty="0"/>
            </a:br>
            <a:r>
              <a:rPr lang="ja-JP" altLang="en-US" dirty="0"/>
              <a:t/>
            </a:r>
            <a:br>
              <a:rPr lang="ja-JP" altLang="en-US" dirty="0"/>
            </a:br>
            <a:r>
              <a:rPr lang="ja-JP" altLang="en-US" dirty="0"/>
              <a:t>各県の担当課長を集めた説明会では、看護協会のこの冊子が配られました。</a:t>
            </a:r>
            <a:br>
              <a:rPr lang="ja-JP" altLang="en-US" dirty="0"/>
            </a:br>
            <a:r>
              <a:rPr lang="ja-JP" altLang="en-US" dirty="0"/>
              <a:t>吉岡充さんと田中さんたちの極意は、医学書院の名編集者、白石正明さんの助言を得て、</a:t>
            </a:r>
            <a:r>
              <a:rPr lang="en-US" altLang="ja-JP" dirty="0"/>
              <a:t>99</a:t>
            </a:r>
            <a:r>
              <a:rPr lang="ja-JP" altLang="en-US" dirty="0"/>
              <a:t>年秋、</a:t>
            </a:r>
          </a:p>
          <a:p>
            <a:r>
              <a:rPr lang="ja-JP" altLang="en-US" dirty="0"/>
              <a:t/>
            </a:r>
            <a:br>
              <a:rPr lang="ja-JP" altLang="en-US" dirty="0"/>
            </a:br>
            <a:r>
              <a:rPr lang="en-US" altLang="ja-JP" dirty="0">
                <a:solidFill>
                  <a:srgbClr val="FF0000"/>
                </a:solidFill>
                <a:hlinkClick r:id="rId2">
                  <a:extLst>
                    <a:ext uri="{A12FA001-AC4F-418D-AE19-62706E023703}">
                      <ahyp:hlinkClr xmlns="" xmlns:ahyp="http://schemas.microsoft.com/office/drawing/2018/hyperlinkcolor" val="tx"/>
                    </a:ext>
                  </a:extLst>
                </a:hlinkClick>
              </a:rPr>
              <a:t>『</a:t>
            </a:r>
            <a:r>
              <a:rPr lang="ja-JP" altLang="en-US" dirty="0">
                <a:solidFill>
                  <a:srgbClr val="FF0000"/>
                </a:solidFill>
                <a:hlinkClick r:id="rId2">
                  <a:extLst>
                    <a:ext uri="{A12FA001-AC4F-418D-AE19-62706E023703}">
                      <ahyp:hlinkClr xmlns="" xmlns:ahyp="http://schemas.microsoft.com/office/drawing/2018/hyperlinkcolor" val="tx"/>
                    </a:ext>
                  </a:extLst>
                </a:hlinkClick>
              </a:rPr>
              <a:t>縛らない看護</a:t>
            </a:r>
            <a:r>
              <a:rPr lang="en-US" altLang="ja-JP" dirty="0">
                <a:solidFill>
                  <a:srgbClr val="FF0000"/>
                </a:solidFill>
                <a:hlinkClick r:id="rId2">
                  <a:extLst>
                    <a:ext uri="{A12FA001-AC4F-418D-AE19-62706E023703}">
                      <ahyp:hlinkClr xmlns="" xmlns:ahyp="http://schemas.microsoft.com/office/drawing/2018/hyperlinkcolor" val="tx"/>
                    </a:ext>
                  </a:extLst>
                </a:hlinkClick>
              </a:rPr>
              <a:t>』</a:t>
            </a:r>
            <a:r>
              <a:rPr lang="ja-JP" altLang="en-US" dirty="0"/>
              <a:t>という分厚い本に結実しました．</a:t>
            </a:r>
          </a:p>
        </p:txBody>
      </p:sp>
      <p:pic>
        <p:nvPicPr>
          <p:cNvPr id="4" name="図 3">
            <a:extLst>
              <a:ext uri="{FF2B5EF4-FFF2-40B4-BE49-F238E27FC236}">
                <a16:creationId xmlns="" xmlns:a16="http://schemas.microsoft.com/office/drawing/2014/main" id="{6AF9D8A2-7ED2-8577-2576-83A7EF4E2630}"/>
              </a:ext>
            </a:extLst>
          </p:cNvPr>
          <p:cNvPicPr>
            <a:picLocks noChangeAspect="1"/>
          </p:cNvPicPr>
          <p:nvPr/>
        </p:nvPicPr>
        <p:blipFill>
          <a:blip r:embed="rId3"/>
          <a:stretch>
            <a:fillRect/>
          </a:stretch>
        </p:blipFill>
        <p:spPr>
          <a:xfrm>
            <a:off x="6601699" y="1847685"/>
            <a:ext cx="2304256" cy="3225958"/>
          </a:xfrm>
          <a:prstGeom prst="rect">
            <a:avLst/>
          </a:prstGeom>
          <a:ln w="19050">
            <a:solidFill>
              <a:srgbClr val="FF0066"/>
            </a:solidFill>
          </a:ln>
        </p:spPr>
      </p:pic>
    </p:spTree>
    <p:extLst>
      <p:ext uri="{BB962C8B-B14F-4D97-AF65-F5344CB8AC3E}">
        <p14:creationId xmlns:p14="http://schemas.microsoft.com/office/powerpoint/2010/main" val="535766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 xmlns:a16="http://schemas.microsoft.com/office/drawing/2014/main" id="{6E3A14D2-48BB-C5A6-31ED-75933D7C3CFB}"/>
              </a:ext>
            </a:extLst>
          </p:cNvPr>
          <p:cNvSpPr txBox="1"/>
          <p:nvPr/>
        </p:nvSpPr>
        <p:spPr>
          <a:xfrm>
            <a:off x="202041" y="159482"/>
            <a:ext cx="6314175" cy="4247317"/>
          </a:xfrm>
          <a:prstGeom prst="rect">
            <a:avLst/>
          </a:prstGeom>
          <a:noFill/>
        </p:spPr>
        <p:txBody>
          <a:bodyPr wrap="square">
            <a:spAutoFit/>
          </a:bodyPr>
          <a:lstStyle/>
          <a:p>
            <a:r>
              <a:rPr lang="ja-JP" altLang="en-US" dirty="0"/>
              <a:t>山崎史郎さんたちは２つの取り組みを進めました。</a:t>
            </a:r>
            <a:br>
              <a:rPr lang="ja-JP" altLang="en-US" dirty="0"/>
            </a:br>
            <a:r>
              <a:rPr lang="ja-JP" altLang="en-US" dirty="0"/>
              <a:t/>
            </a:r>
            <a:br>
              <a:rPr lang="ja-JP" altLang="en-US" dirty="0"/>
            </a:br>
            <a:r>
              <a:rPr lang="ja-JP" altLang="en-US" dirty="0"/>
              <a:t>第１は、医療・看護・介護分野のキーパースンが入った</a:t>
            </a:r>
            <a:r>
              <a:rPr lang="ja-JP" altLang="en-US" dirty="0">
                <a:solidFill>
                  <a:srgbClr val="FF0000"/>
                </a:solidFill>
              </a:rPr>
              <a:t>「身体拘束ゼロ作戦推進会議」</a:t>
            </a:r>
            <a:r>
              <a:rPr lang="ja-JP" altLang="en-US" dirty="0"/>
              <a:t>です。</a:t>
            </a:r>
            <a:br>
              <a:rPr lang="ja-JP" altLang="en-US" dirty="0"/>
            </a:br>
            <a:r>
              <a:rPr lang="ja-JP" altLang="en-US" dirty="0"/>
              <a:t>座長は井形昭弘さん、これに、特養ホーム「あじさい荘」の鳥海房枝さん、日本看護協会の山崎摩耶さん</a:t>
            </a:r>
            <a:r>
              <a:rPr lang="en-US" altLang="ja-JP" dirty="0"/>
              <a:t>…</a:t>
            </a:r>
            <a:r>
              <a:rPr lang="ja-JP" altLang="en-US" dirty="0"/>
              <a:t>。</a:t>
            </a:r>
            <a:br>
              <a:rPr lang="ja-JP" altLang="en-US" dirty="0"/>
            </a:br>
            <a:r>
              <a:rPr lang="ja-JP" altLang="en-US" dirty="0"/>
              <a:t/>
            </a:r>
            <a:br>
              <a:rPr lang="ja-JP" altLang="en-US" dirty="0"/>
            </a:br>
            <a:r>
              <a:rPr lang="ja-JP" altLang="en-US" dirty="0"/>
              <a:t>委員の一人、北海道奈井江町長の</a:t>
            </a:r>
            <a:r>
              <a:rPr lang="ja-JP" altLang="en-US" dirty="0">
                <a:hlinkClick r:id="rId2">
                  <a:extLst>
                    <a:ext uri="{A12FA001-AC4F-418D-AE19-62706E023703}">
                      <ahyp:hlinkClr xmlns="" xmlns:ahyp="http://schemas.microsoft.com/office/drawing/2018/hyperlinkcolor" val="tx"/>
                    </a:ext>
                  </a:extLst>
                </a:hlinkClick>
              </a:rPr>
              <a:t>北良治さん</a:t>
            </a:r>
            <a:r>
              <a:rPr lang="ja-JP" altLang="en-US" dirty="0"/>
              <a:t>は、</a:t>
            </a:r>
            <a:br>
              <a:rPr lang="ja-JP" altLang="en-US" dirty="0"/>
            </a:br>
            <a:r>
              <a:rPr lang="ja-JP" altLang="en-US" dirty="0">
                <a:solidFill>
                  <a:srgbClr val="009EDE"/>
                </a:solidFill>
              </a:rPr>
              <a:t>「自分も親が病院で縛られた姿を目にしました。それを認めざるを得なかった自分を後悔しています」と告白しました</a:t>
            </a:r>
            <a:r>
              <a:rPr lang="ja-JP" altLang="en-US" dirty="0" smtClean="0">
                <a:solidFill>
                  <a:srgbClr val="009EDE"/>
                </a:solidFill>
              </a:rPr>
              <a:t>。</a:t>
            </a:r>
            <a:br>
              <a:rPr lang="ja-JP" altLang="en-US" dirty="0" smtClean="0">
                <a:solidFill>
                  <a:srgbClr val="009EDE"/>
                </a:solidFill>
              </a:rPr>
            </a:br>
            <a:r>
              <a:rPr lang="ja-JP" altLang="en-US" dirty="0">
                <a:solidFill>
                  <a:srgbClr val="009EDE"/>
                </a:solidFill>
              </a:rPr>
              <a:t/>
            </a:r>
            <a:br>
              <a:rPr lang="ja-JP" altLang="en-US" dirty="0">
                <a:solidFill>
                  <a:srgbClr val="009EDE"/>
                </a:solidFill>
              </a:rPr>
            </a:br>
            <a:r>
              <a:rPr lang="ja-JP" altLang="en-US" dirty="0"/>
              <a:t>この会議は、その後の運動の推進母体となりました。</a:t>
            </a:r>
            <a:br>
              <a:rPr lang="ja-JP" altLang="en-US" dirty="0"/>
            </a:br>
            <a:r>
              <a:rPr lang="ja-JP" altLang="en-US" dirty="0"/>
              <a:t>「あじさい荘」は、天皇陛下の視察先にも選ばれた特養ホーム。</a:t>
            </a:r>
          </a:p>
          <a:p>
            <a:r>
              <a:rPr lang="ja-JP" altLang="en-US" dirty="0" smtClean="0"/>
              <a:t>ここ</a:t>
            </a:r>
            <a:r>
              <a:rPr lang="ja-JP" altLang="en-US" dirty="0"/>
              <a:t>のお祭りでの山崎史郎さんと田中とも江さんのツーショットです。</a:t>
            </a:r>
          </a:p>
        </p:txBody>
      </p:sp>
      <p:pic>
        <p:nvPicPr>
          <p:cNvPr id="5" name="図 4">
            <a:extLst>
              <a:ext uri="{FF2B5EF4-FFF2-40B4-BE49-F238E27FC236}">
                <a16:creationId xmlns="" xmlns:a16="http://schemas.microsoft.com/office/drawing/2014/main" id="{81C8778B-62B6-0766-4962-4016F8DB9B65}"/>
              </a:ext>
            </a:extLst>
          </p:cNvPr>
          <p:cNvPicPr>
            <a:picLocks noChangeAspect="1"/>
          </p:cNvPicPr>
          <p:nvPr/>
        </p:nvPicPr>
        <p:blipFill>
          <a:blip r:embed="rId3"/>
          <a:stretch>
            <a:fillRect/>
          </a:stretch>
        </p:blipFill>
        <p:spPr>
          <a:xfrm>
            <a:off x="6516216" y="1768570"/>
            <a:ext cx="2338435" cy="3374930"/>
          </a:xfrm>
          <a:prstGeom prst="rect">
            <a:avLst/>
          </a:prstGeom>
        </p:spPr>
      </p:pic>
    </p:spTree>
    <p:extLst>
      <p:ext uri="{BB962C8B-B14F-4D97-AF65-F5344CB8AC3E}">
        <p14:creationId xmlns:p14="http://schemas.microsoft.com/office/powerpoint/2010/main" val="1893851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67C312BA-8576-AE99-A8C7-95F5D49E7027}"/>
              </a:ext>
            </a:extLst>
          </p:cNvPr>
          <p:cNvSpPr>
            <a:spLocks noChangeArrowheads="1"/>
          </p:cNvSpPr>
          <p:nvPr/>
        </p:nvSpPr>
        <p:spPr bwMode="auto">
          <a:xfrm>
            <a:off x="143508" y="-111999"/>
            <a:ext cx="9283311"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800" b="1" i="0" u="none" strike="noStrike" cap="none" normalizeH="0" baseline="0" dirty="0">
                <a:ln>
                  <a:noFill/>
                </a:ln>
                <a:solidFill>
                  <a:srgbClr val="FF0000"/>
                </a:solidFill>
                <a:effectLst/>
                <a:latin typeface="Arial" panose="020B0604020202020204" pitchFamily="34" charset="0"/>
                <a:hlinkClick r:id="rId2">
                  <a:extLst>
                    <a:ext uri="{A12FA001-AC4F-418D-AE19-62706E023703}">
                      <ahyp:hlinkClr xmlns="" xmlns:ahyp="http://schemas.microsoft.com/office/drawing/2018/hyperlinkcolor" val="tx"/>
                    </a:ext>
                  </a:extLst>
                </a:hlinkClick>
              </a:rPr>
              <a:t>第２は、</a:t>
            </a:r>
            <a:r>
              <a:rPr kumimoji="0" lang="ja-JP" altLang="ja-JP" sz="1800" b="1" i="0" u="none" strike="noStrike" cap="none" normalizeH="0" baseline="0" dirty="0">
                <a:ln>
                  <a:noFill/>
                </a:ln>
                <a:solidFill>
                  <a:srgbClr val="FF0000"/>
                </a:solidFill>
                <a:effectLst/>
                <a:latin typeface="Arial" panose="020B0604020202020204" pitchFamily="34" charset="0"/>
                <a:hlinkClick r:id="rId2">
                  <a:extLst>
                    <a:ext uri="{A12FA001-AC4F-418D-AE19-62706E023703}">
                      <ahyp:hlinkClr xmlns="" xmlns:ahyp="http://schemas.microsoft.com/office/drawing/2018/hyperlinkcolor" val="tx"/>
                    </a:ext>
                  </a:extLst>
                </a:hlinkClick>
              </a:rPr>
              <a:t>「身体拘束ゼロへの手引き</a:t>
            </a:r>
            <a:r>
              <a:rPr kumimoji="0" lang="ja-JP" altLang="ja-JP" sz="1800" b="0" i="0" u="none" strike="noStrike" cap="none" normalizeH="0" baseline="0" dirty="0">
                <a:ln>
                  <a:noFill/>
                </a:ln>
                <a:solidFill>
                  <a:srgbClr val="FF0066"/>
                </a:solidFill>
                <a:effectLst/>
                <a:latin typeface="Arial" panose="020B0604020202020204" pitchFamily="34" charset="0"/>
                <a:hlinkClick r:id="rId2">
                  <a:extLst>
                    <a:ext uri="{A12FA001-AC4F-418D-AE19-62706E023703}">
                      <ahyp:hlinkClr xmlns="" xmlns:ahyp="http://schemas.microsoft.com/office/drawing/2018/hyperlinkcolor" val="tx"/>
                    </a:ext>
                  </a:extLst>
                </a:hlinkClick>
              </a:rPr>
              <a:t>」</a:t>
            </a:r>
            <a:r>
              <a:rPr kumimoji="0" lang="ja-JP" altLang="ja-JP" sz="1800" b="0" i="0" u="none" strike="noStrike" cap="none" normalizeH="0" baseline="0" dirty="0">
                <a:ln>
                  <a:noFill/>
                </a:ln>
                <a:solidFill>
                  <a:schemeClr val="tx1"/>
                </a:solidFill>
                <a:effectLst/>
                <a:latin typeface="Arial" panose="020B0604020202020204" pitchFamily="34" charset="0"/>
              </a:rPr>
              <a:t>の作成。</a:t>
            </a:r>
            <a:br>
              <a:rPr kumimoji="0" lang="ja-JP" altLang="ja-JP" sz="1800" b="0" i="0" u="none" strike="noStrike" cap="none" normalizeH="0" baseline="0" dirty="0">
                <a:ln>
                  <a:noFill/>
                </a:ln>
                <a:solidFill>
                  <a:schemeClr val="tx1"/>
                </a:solidFill>
                <a:effectLst/>
                <a:latin typeface="Arial" panose="020B0604020202020204" pitchFamily="34" charset="0"/>
              </a:rPr>
            </a:br>
            <a:r>
              <a:rPr kumimoji="0" lang="ja-JP" altLang="ja-JP" sz="1800" b="0" i="0" u="none" strike="noStrike" cap="none" normalizeH="0" baseline="0" dirty="0">
                <a:ln>
                  <a:noFill/>
                </a:ln>
                <a:solidFill>
                  <a:schemeClr val="tx1"/>
                </a:solidFill>
                <a:effectLst/>
                <a:latin typeface="Arial" panose="020B0604020202020204" pitchFamily="34" charset="0"/>
              </a:rPr>
              <a:t>ふつう、行政では、法令を現場に周知するには通達を出すことぐらいで終わります。</a:t>
            </a:r>
            <a:br>
              <a:rPr kumimoji="0" lang="ja-JP" altLang="ja-JP" sz="1800" b="0" i="0" u="none" strike="noStrike" cap="none" normalizeH="0" baseline="0" dirty="0">
                <a:ln>
                  <a:noFill/>
                </a:ln>
                <a:solidFill>
                  <a:schemeClr val="tx1"/>
                </a:solidFill>
                <a:effectLst/>
                <a:latin typeface="Arial" panose="020B0604020202020204" pitchFamily="34" charset="0"/>
              </a:rPr>
            </a:br>
            <a:r>
              <a:rPr kumimoji="0" lang="ja-JP" altLang="ja-JP" sz="1800" b="0" i="0" u="none" strike="noStrike" cap="none" normalizeH="0" baseline="0" dirty="0">
                <a:ln>
                  <a:noFill/>
                </a:ln>
                <a:solidFill>
                  <a:schemeClr val="tx1"/>
                </a:solidFill>
                <a:effectLst/>
                <a:latin typeface="Arial" panose="020B0604020202020204" pitchFamily="34" charset="0"/>
              </a:rPr>
              <a:t>けれど、この基準は、それだけでは形骸化するおそれがありました。</a:t>
            </a:r>
            <a:endParaRPr kumimoji="0" lang="ja-JP"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chemeClr val="tx1"/>
                </a:solidFill>
                <a:effectLst/>
                <a:latin typeface="Arial" panose="020B0604020202020204" pitchFamily="34" charset="0"/>
              </a:rPr>
              <a:t>「手引き」の狙いは、山崎史郎さんによれば、こう</a:t>
            </a:r>
            <a:r>
              <a:rPr kumimoji="0" lang="ja-JP" altLang="ja-JP" sz="1800" b="0" i="0" u="none" strike="noStrike" cap="none" normalizeH="0" baseline="0" dirty="0" smtClean="0">
                <a:ln>
                  <a:noFill/>
                </a:ln>
                <a:solidFill>
                  <a:schemeClr val="tx1"/>
                </a:solidFill>
                <a:effectLst/>
                <a:latin typeface="Arial" panose="020B0604020202020204" pitchFamily="34" charset="0"/>
              </a:rPr>
              <a:t>で</a:t>
            </a:r>
            <a:r>
              <a:rPr kumimoji="0" lang="ja-JP" altLang="en-US" sz="1800" b="0" i="0" u="none" strike="noStrike" cap="none" normalizeH="0" baseline="0" dirty="0" smtClean="0">
                <a:ln>
                  <a:noFill/>
                </a:ln>
                <a:solidFill>
                  <a:schemeClr val="tx1"/>
                </a:solidFill>
                <a:effectLst/>
                <a:latin typeface="Arial" panose="020B0604020202020204" pitchFamily="34" charset="0"/>
              </a:rPr>
              <a:t>した</a:t>
            </a:r>
            <a:r>
              <a:rPr kumimoji="0" lang="ja-JP" altLang="ja-JP" sz="1800" b="0" i="0" u="none" strike="noStrike" cap="none" normalizeH="0" baseline="0" dirty="0" smtClean="0">
                <a:ln>
                  <a:noFill/>
                </a:ln>
                <a:solidFill>
                  <a:schemeClr val="tx1"/>
                </a:solidFill>
                <a:effectLst/>
                <a:latin typeface="Arial" panose="020B0604020202020204" pitchFamily="34" charset="0"/>
              </a:rPr>
              <a:t>。</a:t>
            </a:r>
            <a:r>
              <a:rPr kumimoji="0" lang="ja-JP" altLang="ja-JP" sz="1800" b="0" i="0" u="none" strike="noStrike" cap="none" normalizeH="0" baseline="0" dirty="0">
                <a:ln>
                  <a:noFill/>
                </a:ln>
                <a:solidFill>
                  <a:schemeClr val="tx1"/>
                </a:solidFill>
                <a:effectLst/>
                <a:latin typeface="Arial" panose="020B0604020202020204" pitchFamily="34" charset="0"/>
              </a:rPr>
              <a:t/>
            </a:r>
            <a:br>
              <a:rPr kumimoji="0" lang="ja-JP" altLang="ja-JP" sz="1800" b="0" i="0" u="none" strike="noStrike" cap="none" normalizeH="0" baseline="0" dirty="0">
                <a:ln>
                  <a:noFill/>
                </a:ln>
                <a:solidFill>
                  <a:schemeClr val="tx1"/>
                </a:solidFill>
                <a:effectLst/>
                <a:latin typeface="Arial" panose="020B0604020202020204" pitchFamily="34" charset="0"/>
              </a:rPr>
            </a:b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chemeClr val="tx1"/>
                </a:solidFill>
                <a:effectLst/>
                <a:latin typeface="Arial" panose="020B0604020202020204" pitchFamily="34" charset="0"/>
              </a:rPr>
              <a:t>（１）この問題を医療・看護・介護の現場</a:t>
            </a:r>
            <a:r>
              <a:rPr kumimoji="0" lang="ja-JP" altLang="ja-JP" sz="1800" b="0" i="0" u="none" strike="noStrike" cap="none" normalizeH="0" baseline="0" dirty="0">
                <a:ln>
                  <a:noFill/>
                </a:ln>
                <a:solidFill>
                  <a:srgbClr val="FF0000"/>
                </a:solidFill>
                <a:effectLst/>
                <a:latin typeface="Arial" panose="020B0604020202020204" pitchFamily="34" charset="0"/>
              </a:rPr>
              <a:t>（とくに看護師）が真剣に自らの問題として</a:t>
            </a:r>
            <a:r>
              <a:rPr kumimoji="0" lang="ja-JP" altLang="ja-JP" sz="1800" b="0" i="0" u="none" strike="noStrike" cap="none" normalizeH="0" baseline="0" dirty="0">
                <a:ln>
                  <a:noFill/>
                </a:ln>
                <a:solidFill>
                  <a:schemeClr val="tx1"/>
                </a:solidFill>
                <a:effectLst/>
                <a:latin typeface="Arial" panose="020B0604020202020204" pitchFamily="34" charset="0"/>
              </a:rPr>
              <a:t>とらえる</a:t>
            </a:r>
            <a:r>
              <a:rPr kumimoji="0" lang="ja-JP" altLang="en-US" sz="1800" b="0" i="0" u="none" strike="noStrike" cap="none" normalizeH="0" baseline="0" dirty="0">
                <a:ln>
                  <a:noFill/>
                </a:ln>
                <a:solidFill>
                  <a:schemeClr val="tx1"/>
                </a:solidFill>
                <a:effectLst/>
                <a:latin typeface="Arial" panose="020B0604020202020204" pitchFamily="34" charset="0"/>
              </a:rPr>
              <a:t/>
            </a:r>
            <a:br>
              <a:rPr kumimoji="0" lang="ja-JP" altLang="en-US" sz="1800" b="0" i="0" u="none" strike="noStrike" cap="none" normalizeH="0" baseline="0" dirty="0">
                <a:ln>
                  <a:noFill/>
                </a:ln>
                <a:solidFill>
                  <a:schemeClr val="tx1"/>
                </a:solidFill>
                <a:effectLst/>
                <a:latin typeface="Arial" panose="020B0604020202020204" pitchFamily="34" charset="0"/>
              </a:rPr>
            </a:br>
            <a:r>
              <a:rPr kumimoji="0" lang="ja-JP" altLang="ja-JP" sz="1800" b="0" i="0" u="none" strike="noStrike" cap="none" normalizeH="0" baseline="0" dirty="0">
                <a:ln>
                  <a:noFill/>
                </a:ln>
                <a:solidFill>
                  <a:schemeClr val="tx1"/>
                </a:solidFill>
                <a:effectLst/>
                <a:latin typeface="Arial" panose="020B0604020202020204" pitchFamily="34" charset="0"/>
              </a:rPr>
              <a:t>姿勢をもってもらうこと</a:t>
            </a:r>
            <a:br>
              <a:rPr kumimoji="0" lang="ja-JP" altLang="ja-JP" sz="1800" b="0" i="0" u="none" strike="noStrike" cap="none" normalizeH="0" baseline="0" dirty="0">
                <a:ln>
                  <a:noFill/>
                </a:ln>
                <a:solidFill>
                  <a:schemeClr val="tx1"/>
                </a:solidFill>
                <a:effectLst/>
                <a:latin typeface="Arial" panose="020B0604020202020204" pitchFamily="34" charset="0"/>
              </a:rPr>
            </a:br>
            <a:r>
              <a:rPr kumimoji="0" lang="ja-JP" altLang="ja-JP" sz="1800" b="0" i="0" u="none" strike="noStrike" cap="none" normalizeH="0" baseline="0" dirty="0">
                <a:ln>
                  <a:noFill/>
                </a:ln>
                <a:solidFill>
                  <a:schemeClr val="tx1"/>
                </a:solidFill>
                <a:effectLst/>
                <a:latin typeface="Arial" panose="020B0604020202020204" pitchFamily="34" charset="0"/>
              </a:rPr>
              <a:t>（２）「例外３要件（</a:t>
            </a:r>
            <a:r>
              <a:rPr kumimoji="0" lang="ja-JP" altLang="ja-JP" sz="1800" b="0" i="0" u="none" strike="noStrike" cap="none" normalizeH="0" baseline="0" dirty="0">
                <a:ln>
                  <a:noFill/>
                </a:ln>
                <a:solidFill>
                  <a:srgbClr val="FF0000"/>
                </a:solidFill>
                <a:effectLst/>
                <a:latin typeface="Arial" panose="020B0604020202020204" pitchFamily="34" charset="0"/>
              </a:rPr>
              <a:t>切迫性、非代替性、一時性）」の厳しい運用</a:t>
            </a:r>
            <a:r>
              <a:rPr kumimoji="0" lang="ja-JP" altLang="ja-JP" sz="1800" b="0" i="0" u="none" strike="noStrike" cap="none" normalizeH="0" baseline="0" dirty="0">
                <a:ln>
                  <a:noFill/>
                </a:ln>
                <a:solidFill>
                  <a:schemeClr val="tx1"/>
                </a:solidFill>
                <a:effectLst/>
                <a:latin typeface="Arial" panose="020B0604020202020204" pitchFamily="34" charset="0"/>
              </a:rPr>
              <a:t>を貫くこと</a:t>
            </a:r>
            <a:br>
              <a:rPr kumimoji="0" lang="ja-JP" altLang="ja-JP" sz="1800" b="0" i="0" u="none" strike="noStrike" cap="none" normalizeH="0" baseline="0" dirty="0">
                <a:ln>
                  <a:noFill/>
                </a:ln>
                <a:solidFill>
                  <a:schemeClr val="tx1"/>
                </a:solidFill>
                <a:effectLst/>
                <a:latin typeface="Arial" panose="020B0604020202020204" pitchFamily="34" charset="0"/>
              </a:rPr>
            </a:br>
            <a:r>
              <a:rPr kumimoji="0" lang="ja-JP" altLang="ja-JP" sz="1800" b="0" i="0" u="none" strike="noStrike" cap="none" normalizeH="0" baseline="0" dirty="0">
                <a:ln>
                  <a:noFill/>
                </a:ln>
                <a:solidFill>
                  <a:schemeClr val="tx1"/>
                </a:solidFill>
                <a:effectLst/>
                <a:latin typeface="Arial" panose="020B0604020202020204" pitchFamily="34" charset="0"/>
              </a:rPr>
              <a:t>（３）その一方で、拘束をしないで済むような</a:t>
            </a:r>
            <a:r>
              <a:rPr kumimoji="0" lang="ja-JP" altLang="ja-JP" sz="1800" b="0" i="0" u="none" strike="noStrike" cap="none" normalizeH="0" baseline="0" dirty="0">
                <a:ln>
                  <a:noFill/>
                </a:ln>
                <a:solidFill>
                  <a:srgbClr val="009EDE"/>
                </a:solidFill>
                <a:effectLst/>
                <a:latin typeface="Arial" panose="020B0604020202020204" pitchFamily="34" charset="0"/>
              </a:rPr>
              <a:t>現場の工夫や取り組み</a:t>
            </a:r>
            <a:r>
              <a:rPr kumimoji="0" lang="ja-JP" altLang="ja-JP" sz="1800" b="0" i="0" u="none" strike="noStrike" cap="none" normalizeH="0" baseline="0" dirty="0">
                <a:ln>
                  <a:noFill/>
                </a:ln>
                <a:solidFill>
                  <a:schemeClr val="tx1"/>
                </a:solidFill>
                <a:effectLst/>
                <a:latin typeface="Arial" panose="020B0604020202020204" pitchFamily="34" charset="0"/>
              </a:rPr>
              <a:t>を紹介すること</a:t>
            </a:r>
            <a:br>
              <a:rPr kumimoji="0" lang="ja-JP" altLang="ja-JP" sz="1800" b="0" i="0" u="none" strike="noStrike" cap="none" normalizeH="0" baseline="0" dirty="0">
                <a:ln>
                  <a:noFill/>
                </a:ln>
                <a:solidFill>
                  <a:schemeClr val="tx1"/>
                </a:solidFill>
                <a:effectLst/>
                <a:latin typeface="Arial" panose="020B0604020202020204" pitchFamily="34" charset="0"/>
              </a:rPr>
            </a:b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chemeClr val="tx1"/>
                </a:solidFill>
                <a:effectLst/>
                <a:latin typeface="Arial" panose="020B0604020202020204" pitchFamily="34" charset="0"/>
              </a:rPr>
              <a:t>この思いは、手引きの前文「高齢者ケアに関わるすべての人に」という文章に滲み出ています。</a:t>
            </a:r>
            <a:endParaRPr kumimoji="0" lang="ja-JP"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chemeClr val="tx1"/>
                </a:solidFill>
                <a:effectLst/>
                <a:latin typeface="Arial" panose="020B0604020202020204" pitchFamily="34" charset="0"/>
              </a:rPr>
              <a:t>現場の人たちの心に届くものを、と山崎さんが何度も推敲を重ねて書いたと伝えられています。</a:t>
            </a:r>
            <a:br>
              <a:rPr kumimoji="0" lang="ja-JP" altLang="ja-JP" sz="1800" b="0" i="0" u="none" strike="noStrike" cap="none" normalizeH="0" baseline="0" dirty="0">
                <a:ln>
                  <a:noFill/>
                </a:ln>
                <a:solidFill>
                  <a:schemeClr val="tx1"/>
                </a:solidFill>
                <a:effectLst/>
                <a:latin typeface="Arial" panose="020B0604020202020204" pitchFamily="34" charset="0"/>
              </a:rPr>
            </a:br>
            <a:endParaRPr kumimoji="0" lang="ja-JP" altLang="ja-JP"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chemeClr val="tx1"/>
                </a:solidFill>
                <a:effectLst/>
                <a:latin typeface="Arial" panose="020B0604020202020204" pitchFamily="34" charset="0"/>
              </a:rPr>
              <a:t>身体拘束をしないケアの実現にチャレンジしている看護・介護の現場を見ると、</a:t>
            </a:r>
            <a:endParaRPr kumimoji="0" lang="ja-JP"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chemeClr val="tx1"/>
                </a:solidFill>
                <a:effectLst/>
                <a:latin typeface="Arial" panose="020B0604020202020204" pitchFamily="34" charset="0"/>
              </a:rPr>
              <a:t>スタッフ自身が自由さをもち、誇りとやりがいをもってケアに取り組んでいる姿に出会う。</a:t>
            </a:r>
            <a:br>
              <a:rPr kumimoji="0" lang="ja-JP" altLang="ja-JP" sz="1800" b="0" i="0" u="none" strike="noStrike" cap="none" normalizeH="0" baseline="0" dirty="0">
                <a:ln>
                  <a:noFill/>
                </a:ln>
                <a:solidFill>
                  <a:schemeClr val="tx1"/>
                </a:solidFill>
                <a:effectLst/>
                <a:latin typeface="Arial" panose="020B0604020202020204" pitchFamily="34" charset="0"/>
              </a:rPr>
            </a:br>
            <a:r>
              <a:rPr kumimoji="0" lang="ja-JP" altLang="ja-JP" sz="1800" b="0" i="0" u="none" strike="noStrike" cap="none" normalizeH="0" baseline="0" dirty="0">
                <a:ln>
                  <a:noFill/>
                </a:ln>
                <a:solidFill>
                  <a:schemeClr val="tx1"/>
                </a:solidFill>
                <a:effectLst/>
                <a:latin typeface="Arial" panose="020B0604020202020204" pitchFamily="34" charset="0"/>
              </a:rPr>
              <a:t>身体拘束をしないことにより自由になるのは高齢者だけではない。</a:t>
            </a:r>
            <a:endParaRPr kumimoji="0" lang="ja-JP"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rgbClr val="FF0066"/>
                </a:solidFill>
                <a:effectLst/>
                <a:latin typeface="Arial" panose="020B0604020202020204" pitchFamily="34" charset="0"/>
              </a:rPr>
              <a:t>家族も、そして、現場のスタッフ自身も解放されるのである。</a:t>
            </a:r>
            <a:br>
              <a:rPr kumimoji="0" lang="ja-JP" altLang="ja-JP" sz="1800" b="0" i="0" u="none" strike="noStrike" cap="none" normalizeH="0" baseline="0" dirty="0">
                <a:ln>
                  <a:noFill/>
                </a:ln>
                <a:solidFill>
                  <a:srgbClr val="FF0066"/>
                </a:solidFill>
                <a:effectLst/>
                <a:latin typeface="Arial" panose="020B0604020202020204" pitchFamily="34" charset="0"/>
              </a:rPr>
            </a:br>
            <a:r>
              <a:rPr kumimoji="0" lang="ja-JP" altLang="ja-JP" sz="1800" b="0" i="0" u="none" strike="noStrike" cap="none" normalizeH="0" baseline="0" dirty="0">
                <a:ln>
                  <a:noFill/>
                </a:ln>
                <a:solidFill>
                  <a:schemeClr val="tx1"/>
                </a:solidFill>
                <a:effectLst/>
                <a:latin typeface="Arial" panose="020B0604020202020204" pitchFamily="34" charset="0"/>
              </a:rPr>
              <a:t>手引きは隠れたベストセラーになり、2001年の作成から８年</a:t>
            </a:r>
            <a:r>
              <a:rPr kumimoji="0" lang="ja-JP" altLang="en-US" sz="1800" b="0" i="0" u="none" strike="noStrike" cap="none" normalizeH="0" baseline="0" dirty="0">
                <a:ln>
                  <a:noFill/>
                </a:ln>
                <a:solidFill>
                  <a:schemeClr val="tx1"/>
                </a:solidFill>
                <a:effectLst/>
                <a:latin typeface="Arial" panose="020B0604020202020204" pitchFamily="34" charset="0"/>
              </a:rPr>
              <a:t>後には</a:t>
            </a:r>
            <a:r>
              <a:rPr kumimoji="0" lang="ja-JP" altLang="ja-JP" sz="1800" b="0" i="0" u="none" strike="noStrike" cap="none" normalizeH="0" baseline="0" dirty="0">
                <a:ln>
                  <a:noFill/>
                </a:ln>
                <a:solidFill>
                  <a:schemeClr val="tx1"/>
                </a:solidFill>
                <a:effectLst/>
                <a:latin typeface="Arial" panose="020B0604020202020204" pitchFamily="34" charset="0"/>
              </a:rPr>
              <a:t>14万部に</a:t>
            </a:r>
            <a:r>
              <a:rPr kumimoji="0" lang="ja-JP" altLang="en-US" sz="1800" b="0" i="0" u="none" strike="noStrike" cap="none" normalizeH="0" baseline="0" dirty="0">
                <a:ln>
                  <a:noFill/>
                </a:ln>
                <a:solidFill>
                  <a:schemeClr val="tx1"/>
                </a:solidFill>
                <a:effectLst/>
                <a:latin typeface="Arial" panose="020B0604020202020204" pitchFamily="34" charset="0"/>
              </a:rPr>
              <a:t>。</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64006195"/>
      </p:ext>
    </p:extLst>
  </p:cSld>
  <p:clrMapOvr>
    <a:masterClrMapping/>
  </p:clrMapOvr>
</p:sld>
</file>

<file path=ppt/theme/theme1.xml><?xml version="1.0" encoding="utf-8"?>
<a:theme xmlns:a="http://schemas.openxmlformats.org/drawingml/2006/main" name="22_サービス">
  <a:themeElements>
    <a:clrScheme name="メルヘン">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サービス">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サービス">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標準">
  <a:themeElements>
    <a:clrScheme name="標準">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標準">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標準">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7033</TotalTime>
  <Words>1111</Words>
  <Application>Microsoft Office PowerPoint</Application>
  <PresentationFormat>画面に合わせる (16:9)</PresentationFormat>
  <Paragraphs>268</Paragraphs>
  <Slides>52</Slides>
  <Notes>7</Notes>
  <HiddenSlides>0</HiddenSlides>
  <MMClips>0</MMClips>
  <ScaleCrop>false</ScaleCrop>
  <HeadingPairs>
    <vt:vector size="6" baseType="variant">
      <vt:variant>
        <vt:lpstr>テーマ</vt:lpstr>
      </vt:variant>
      <vt:variant>
        <vt:i4>1</vt:i4>
      </vt:variant>
      <vt:variant>
        <vt:lpstr>埋め込まれた OLE サーバー</vt:lpstr>
      </vt:variant>
      <vt:variant>
        <vt:i4>2</vt:i4>
      </vt:variant>
      <vt:variant>
        <vt:lpstr>スライド タイトル</vt:lpstr>
      </vt:variant>
      <vt:variant>
        <vt:i4>52</vt:i4>
      </vt:variant>
    </vt:vector>
  </HeadingPairs>
  <TitlesOfParts>
    <vt:vector size="55" baseType="lpstr">
      <vt:lpstr>22_サービス</vt:lpstr>
      <vt:lpstr>Image</vt:lpstr>
      <vt:lpstr>ワークシート</vt:lpstr>
      <vt:lpstr>身体拘束ゼロと  誇り・味方・居場所 政治家は想像力を、厚労省担当官は度胸を</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１９８５年</vt:lpstr>
      <vt:lpstr> 「ノーマライゼーション思想」 生みの父バンクミケルセンさん 反ナチ運動で強制収容所へ その体験から</vt:lpstr>
      <vt:lpstr>         先進諸国では「地域で」「縛らない」は あたりまえ。たとえば、国際医療福祉大学大学院院生の 藤原瑠美さんの博士論文。スウェーデンでは認知症の人が 認知症にはみえない。その理由をつきとめたい。 　　　　　　　　　　　 　　　　　　　　　　　　日本以外の国に「寝たきり老人」 　　　　　　　　　　　　という言葉がない背景をつきとめ 　　　　　た本のように。。  </vt:lpstr>
      <vt:lpstr>    つきとめたこと・その１ 認知症の人には、医療（治療）より、 慣れ親しんだ暮らしが大切 </vt:lpstr>
      <vt:lpstr>　　　   つきとめたこと　その５ スウェーデンもかつては、いまの日本に似て。。  </vt:lpstr>
      <vt:lpstr>スウェーデンも昔は。。</vt:lpstr>
      <vt:lpstr>そのさらに昔、 貧しかった スウェーデンには、 　「うば捨て崖」と 「うば捨て棒」 の風習が。。</vt:lpstr>
      <vt:lpstr>２０２０年、世田谷区 認知症とともに生きる 希望条例</vt:lpstr>
      <vt:lpstr>PowerPoint プレゼンテーション</vt:lpstr>
      <vt:lpstr> </vt:lpstr>
      <vt:lpstr>今後の目標</vt:lpstr>
      <vt:lpstr>PowerPoint プレゼンテーション</vt:lpstr>
      <vt:lpstr>PowerPoint プレゼンテーション</vt:lpstr>
      <vt:lpstr>　日本の人口は世界の２％足らず 精神科ベッドはＯＥＣＤの３７％ 空きベッドに認知症の人を⇒国際常識の対極にあるもの                                                          ＮＨＫ「クローズアップ現代」より </vt:lpstr>
      <vt:lpstr>PowerPoint プレゼンテーション</vt:lpstr>
      <vt:lpstr>PowerPoint プレゼンテーション</vt:lpstr>
      <vt:lpstr>PowerPoint プレゼンテーション</vt:lpstr>
      <vt:lpstr>日本精神科病院協会山崎会長のFacebookより</vt:lpstr>
      <vt:lpstr>PowerPoint プレゼンテーション</vt:lpstr>
      <vt:lpstr>関西では  神出病院理事長の藪本雅巳氏は安倍首相のお友達</vt:lpstr>
      <vt:lpstr>2020年（つい先日）起きた重大事件</vt:lpstr>
      <vt:lpstr>認知症の原因疾患の鑑別診断は大切。ただ、ほとんどの精神病院は、鑑別の場でなく、ケアにも不向き</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介護施設に続いて、一般病院も身体拘束原則禁止。 ところが、精神病院では、縛りやすくする改悪がw(゜o゜)w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言葉をつくる・言葉を退治する</vt:lpstr>
      <vt:lpstr>なぜ暴力？　　　なぜＢＰＳＤ?</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身体拘束ゼロを目指し～誇り・味方・居場所～ 政治家は想像力を、厚労省担当官は度胸を</dc:title>
  <dc:creator>田端 美華</dc:creator>
  <cp:lastModifiedBy>fmvuser</cp:lastModifiedBy>
  <cp:revision>100</cp:revision>
  <cp:lastPrinted>2024-09-30T15:21:34Z</cp:lastPrinted>
  <dcterms:created xsi:type="dcterms:W3CDTF">2023-10-28T07:59:20Z</dcterms:created>
  <dcterms:modified xsi:type="dcterms:W3CDTF">2024-10-05T12:02:53Z</dcterms:modified>
</cp:coreProperties>
</file>