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handoutMasterIdLst>
    <p:handoutMasterId r:id="rId35"/>
  </p:handoutMasterIdLst>
  <p:sldIdLst>
    <p:sldId id="256" r:id="rId2"/>
    <p:sldId id="257" r:id="rId3"/>
    <p:sldId id="261" r:id="rId4"/>
    <p:sldId id="272" r:id="rId5"/>
    <p:sldId id="262" r:id="rId6"/>
    <p:sldId id="263" r:id="rId7"/>
    <p:sldId id="268" r:id="rId8"/>
    <p:sldId id="275" r:id="rId9"/>
    <p:sldId id="258" r:id="rId10"/>
    <p:sldId id="267" r:id="rId11"/>
    <p:sldId id="274" r:id="rId12"/>
    <p:sldId id="276" r:id="rId13"/>
    <p:sldId id="271"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Lst>
  <p:sldSz cx="10693400" cy="7561263"/>
  <p:notesSz cx="6807200" cy="9939338"/>
  <p:defaultTextStyle>
    <a:defPPr>
      <a:defRPr lang="ja-JP"/>
    </a:defPPr>
    <a:lvl1pPr marL="0" algn="l" defTabSz="1028700" rtl="0" eaLnBrk="1" latinLnBrk="0" hangingPunct="1">
      <a:defRPr kumimoji="1" sz="2000" kern="1200">
        <a:solidFill>
          <a:schemeClr val="tx1"/>
        </a:solidFill>
        <a:latin typeface="+mn-lt"/>
        <a:ea typeface="+mn-ea"/>
        <a:cs typeface="+mn-cs"/>
      </a:defRPr>
    </a:lvl1pPr>
    <a:lvl2pPr marL="514350" algn="l" defTabSz="1028700" rtl="0" eaLnBrk="1" latinLnBrk="0" hangingPunct="1">
      <a:defRPr kumimoji="1" sz="2000" kern="1200">
        <a:solidFill>
          <a:schemeClr val="tx1"/>
        </a:solidFill>
        <a:latin typeface="+mn-lt"/>
        <a:ea typeface="+mn-ea"/>
        <a:cs typeface="+mn-cs"/>
      </a:defRPr>
    </a:lvl2pPr>
    <a:lvl3pPr marL="1028700" algn="l" defTabSz="1028700" rtl="0" eaLnBrk="1" latinLnBrk="0" hangingPunct="1">
      <a:defRPr kumimoji="1" sz="2000" kern="1200">
        <a:solidFill>
          <a:schemeClr val="tx1"/>
        </a:solidFill>
        <a:latin typeface="+mn-lt"/>
        <a:ea typeface="+mn-ea"/>
        <a:cs typeface="+mn-cs"/>
      </a:defRPr>
    </a:lvl3pPr>
    <a:lvl4pPr marL="1543050" algn="l" defTabSz="1028700" rtl="0" eaLnBrk="1" latinLnBrk="0" hangingPunct="1">
      <a:defRPr kumimoji="1" sz="2000" kern="1200">
        <a:solidFill>
          <a:schemeClr val="tx1"/>
        </a:solidFill>
        <a:latin typeface="+mn-lt"/>
        <a:ea typeface="+mn-ea"/>
        <a:cs typeface="+mn-cs"/>
      </a:defRPr>
    </a:lvl4pPr>
    <a:lvl5pPr marL="2057400" algn="l" defTabSz="1028700" rtl="0" eaLnBrk="1" latinLnBrk="0" hangingPunct="1">
      <a:defRPr kumimoji="1" sz="2000" kern="1200">
        <a:solidFill>
          <a:schemeClr val="tx1"/>
        </a:solidFill>
        <a:latin typeface="+mn-lt"/>
        <a:ea typeface="+mn-ea"/>
        <a:cs typeface="+mn-cs"/>
      </a:defRPr>
    </a:lvl5pPr>
    <a:lvl6pPr marL="2571750" algn="l" defTabSz="1028700" rtl="0" eaLnBrk="1" latinLnBrk="0" hangingPunct="1">
      <a:defRPr kumimoji="1" sz="2000" kern="1200">
        <a:solidFill>
          <a:schemeClr val="tx1"/>
        </a:solidFill>
        <a:latin typeface="+mn-lt"/>
        <a:ea typeface="+mn-ea"/>
        <a:cs typeface="+mn-cs"/>
      </a:defRPr>
    </a:lvl6pPr>
    <a:lvl7pPr marL="3086100" algn="l" defTabSz="1028700" rtl="0" eaLnBrk="1" latinLnBrk="0" hangingPunct="1">
      <a:defRPr kumimoji="1" sz="2000" kern="1200">
        <a:solidFill>
          <a:schemeClr val="tx1"/>
        </a:solidFill>
        <a:latin typeface="+mn-lt"/>
        <a:ea typeface="+mn-ea"/>
        <a:cs typeface="+mn-cs"/>
      </a:defRPr>
    </a:lvl7pPr>
    <a:lvl8pPr marL="3600450" algn="l" defTabSz="1028700" rtl="0" eaLnBrk="1" latinLnBrk="0" hangingPunct="1">
      <a:defRPr kumimoji="1" sz="2000" kern="1200">
        <a:solidFill>
          <a:schemeClr val="tx1"/>
        </a:solidFill>
        <a:latin typeface="+mn-lt"/>
        <a:ea typeface="+mn-ea"/>
        <a:cs typeface="+mn-cs"/>
      </a:defRPr>
    </a:lvl8pPr>
    <a:lvl9pPr marL="4114800" algn="l" defTabSz="1028700" rtl="0" eaLnBrk="1" latinLnBrk="0" hangingPunct="1">
      <a:defRPr kumimoji="1"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7350" autoAdjust="0"/>
  </p:normalViewPr>
  <p:slideViewPr>
    <p:cSldViewPr>
      <p:cViewPr varScale="1">
        <p:scale>
          <a:sx n="23" d="100"/>
          <a:sy n="23" d="100"/>
        </p:scale>
        <p:origin x="1668" y="20"/>
      </p:cViewPr>
      <p:guideLst>
        <p:guide orient="horz" pos="2382"/>
        <p:guide pos="33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0972063648293963"/>
          <c:y val="3.4375000000000003E-2"/>
          <c:w val="0.83841037436518351"/>
          <c:h val="0.84093233267716538"/>
        </c:manualLayout>
      </c:layout>
      <c:bar3DChart>
        <c:barDir val="bar"/>
        <c:grouping val="clustered"/>
        <c:varyColors val="0"/>
        <c:ser>
          <c:idx val="0"/>
          <c:order val="0"/>
          <c:tx>
            <c:strRef>
              <c:f>Sheet1!$B$1</c:f>
              <c:strCache>
                <c:ptCount val="1"/>
                <c:pt idx="0">
                  <c:v>保護件数</c:v>
                </c:pt>
              </c:strCache>
            </c:strRef>
          </c:tx>
          <c:invertIfNegative val="0"/>
          <c:dPt>
            <c:idx val="0"/>
            <c:invertIfNegative val="0"/>
            <c:bubble3D val="0"/>
            <c:spPr>
              <a:solidFill>
                <a:schemeClr val="accent2"/>
              </a:solidFill>
            </c:spPr>
          </c:dPt>
          <c:cat>
            <c:strRef>
              <c:f>Sheet1!$A$2:$A$3</c:f>
              <c:strCache>
                <c:ptCount val="2"/>
                <c:pt idx="0">
                  <c:v>H27</c:v>
                </c:pt>
                <c:pt idx="1">
                  <c:v>H18</c:v>
                </c:pt>
              </c:strCache>
            </c:strRef>
          </c:cat>
          <c:val>
            <c:numRef>
              <c:f>Sheet1!$B$2:$B$3</c:f>
              <c:numCache>
                <c:formatCode>General</c:formatCode>
                <c:ptCount val="2"/>
                <c:pt idx="0">
                  <c:v>26365</c:v>
                </c:pt>
                <c:pt idx="1">
                  <c:v>19220</c:v>
                </c:pt>
              </c:numCache>
            </c:numRef>
          </c:val>
        </c:ser>
        <c:dLbls>
          <c:showLegendKey val="0"/>
          <c:showVal val="0"/>
          <c:showCatName val="0"/>
          <c:showSerName val="0"/>
          <c:showPercent val="0"/>
          <c:showBubbleSize val="0"/>
        </c:dLbls>
        <c:gapWidth val="150"/>
        <c:shape val="box"/>
        <c:axId val="512877176"/>
        <c:axId val="512878352"/>
        <c:axId val="0"/>
      </c:bar3DChart>
      <c:catAx>
        <c:axId val="512877176"/>
        <c:scaling>
          <c:orientation val="minMax"/>
        </c:scaling>
        <c:delete val="0"/>
        <c:axPos val="l"/>
        <c:numFmt formatCode="General" sourceLinked="0"/>
        <c:majorTickMark val="out"/>
        <c:minorTickMark val="none"/>
        <c:tickLblPos val="nextTo"/>
        <c:txPr>
          <a:bodyPr/>
          <a:lstStyle/>
          <a:p>
            <a:pPr>
              <a:defRPr sz="2800"/>
            </a:pPr>
            <a:endParaRPr lang="ja-JP"/>
          </a:p>
        </c:txPr>
        <c:crossAx val="512878352"/>
        <c:crosses val="autoZero"/>
        <c:auto val="1"/>
        <c:lblAlgn val="ctr"/>
        <c:lblOffset val="100"/>
        <c:noMultiLvlLbl val="0"/>
      </c:catAx>
      <c:valAx>
        <c:axId val="512878352"/>
        <c:scaling>
          <c:orientation val="minMax"/>
        </c:scaling>
        <c:delete val="0"/>
        <c:axPos val="b"/>
        <c:majorGridlines/>
        <c:numFmt formatCode="#,##0_);[Red]\(#,##0\)" sourceLinked="0"/>
        <c:majorTickMark val="out"/>
        <c:minorTickMark val="none"/>
        <c:tickLblPos val="nextTo"/>
        <c:crossAx val="512877176"/>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0201784409275626"/>
          <c:y val="0.19375000000000001"/>
          <c:w val="0.85571824843111211"/>
          <c:h val="0.68155733267716534"/>
        </c:manualLayout>
      </c:layout>
      <c:bar3DChart>
        <c:barDir val="bar"/>
        <c:grouping val="stacked"/>
        <c:varyColors val="0"/>
        <c:ser>
          <c:idx val="0"/>
          <c:order val="0"/>
          <c:tx>
            <c:strRef>
              <c:f>Sheet1!$B$1</c:f>
              <c:strCache>
                <c:ptCount val="1"/>
                <c:pt idx="0">
                  <c:v>65歳以上迷い人</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H27</c:v>
                </c:pt>
                <c:pt idx="1">
                  <c:v>H18</c:v>
                </c:pt>
              </c:strCache>
            </c:strRef>
          </c:cat>
          <c:val>
            <c:numRef>
              <c:f>Sheet1!$B$2:$B$3</c:f>
              <c:numCache>
                <c:formatCode>0.00%</c:formatCode>
                <c:ptCount val="2"/>
                <c:pt idx="0">
                  <c:v>0.35012326948606104</c:v>
                </c:pt>
                <c:pt idx="1">
                  <c:v>0.27315296566077002</c:v>
                </c:pt>
              </c:numCache>
            </c:numRef>
          </c:val>
        </c:ser>
        <c:ser>
          <c:idx val="1"/>
          <c:order val="1"/>
          <c:tx>
            <c:strRef>
              <c:f>Sheet1!$C$1</c:f>
              <c:strCache>
                <c:ptCount val="1"/>
                <c:pt idx="0">
                  <c:v>64歳以下の迷い人</c:v>
                </c:pt>
              </c:strCache>
            </c:strRef>
          </c:tx>
          <c:invertIfNegative val="0"/>
          <c:dLbls>
            <c:dLbl>
              <c:idx val="0"/>
              <c:layout>
                <c:manualLayout>
                  <c:x val="-2.7133737277054742E-2"/>
                  <c:y val="3.124999999999885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9596588033428439E-2"/>
                  <c:y val="9.374999999999999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H27</c:v>
                </c:pt>
                <c:pt idx="1">
                  <c:v>H18</c:v>
                </c:pt>
              </c:strCache>
            </c:strRef>
          </c:cat>
          <c:val>
            <c:numRef>
              <c:f>Sheet1!$C$2:$C$3</c:f>
              <c:numCache>
                <c:formatCode>0.00%</c:formatCode>
                <c:ptCount val="2"/>
                <c:pt idx="0">
                  <c:v>6.3834629243314997E-2</c:v>
                </c:pt>
                <c:pt idx="1">
                  <c:v>7.4037460978147757E-2</c:v>
                </c:pt>
              </c:numCache>
            </c:numRef>
          </c:val>
        </c:ser>
        <c:ser>
          <c:idx val="2"/>
          <c:order val="2"/>
          <c:tx>
            <c:strRef>
              <c:f>Sheet1!$D$1</c:f>
              <c:strCache>
                <c:ptCount val="1"/>
                <c:pt idx="0">
                  <c:v>迷い人以外の保護</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H27</c:v>
                </c:pt>
                <c:pt idx="1">
                  <c:v>H18</c:v>
                </c:pt>
              </c:strCache>
            </c:strRef>
          </c:cat>
          <c:val>
            <c:numRef>
              <c:f>Sheet1!$D$2:$D$3</c:f>
              <c:numCache>
                <c:formatCode>0.00%</c:formatCode>
                <c:ptCount val="2"/>
                <c:pt idx="0">
                  <c:v>0.58604210127062395</c:v>
                </c:pt>
                <c:pt idx="1">
                  <c:v>0.65280957336108225</c:v>
                </c:pt>
              </c:numCache>
            </c:numRef>
          </c:val>
        </c:ser>
        <c:dLbls>
          <c:showLegendKey val="0"/>
          <c:showVal val="0"/>
          <c:showCatName val="0"/>
          <c:showSerName val="0"/>
          <c:showPercent val="0"/>
          <c:showBubbleSize val="0"/>
        </c:dLbls>
        <c:gapWidth val="150"/>
        <c:shape val="box"/>
        <c:axId val="512877568"/>
        <c:axId val="512877960"/>
        <c:axId val="0"/>
      </c:bar3DChart>
      <c:catAx>
        <c:axId val="512877568"/>
        <c:scaling>
          <c:orientation val="minMax"/>
        </c:scaling>
        <c:delete val="0"/>
        <c:axPos val="l"/>
        <c:numFmt formatCode="General" sourceLinked="0"/>
        <c:majorTickMark val="out"/>
        <c:minorTickMark val="none"/>
        <c:tickLblPos val="nextTo"/>
        <c:txPr>
          <a:bodyPr/>
          <a:lstStyle/>
          <a:p>
            <a:pPr>
              <a:defRPr sz="2400"/>
            </a:pPr>
            <a:endParaRPr lang="ja-JP"/>
          </a:p>
        </c:txPr>
        <c:crossAx val="512877960"/>
        <c:crosses val="autoZero"/>
        <c:auto val="1"/>
        <c:lblAlgn val="ctr"/>
        <c:lblOffset val="100"/>
        <c:noMultiLvlLbl val="0"/>
      </c:catAx>
      <c:valAx>
        <c:axId val="512877960"/>
        <c:scaling>
          <c:orientation val="minMax"/>
        </c:scaling>
        <c:delete val="0"/>
        <c:axPos val="b"/>
        <c:majorGridlines/>
        <c:numFmt formatCode="0%" sourceLinked="0"/>
        <c:majorTickMark val="out"/>
        <c:minorTickMark val="none"/>
        <c:tickLblPos val="nextTo"/>
        <c:crossAx val="512877568"/>
        <c:crosses val="autoZero"/>
        <c:crossBetween val="between"/>
      </c:valAx>
    </c:plotArea>
    <c:legend>
      <c:legendPos val="r"/>
      <c:layout>
        <c:manualLayout>
          <c:xMode val="edge"/>
          <c:yMode val="edge"/>
          <c:x val="0.68973805854430226"/>
          <c:y val="1.7920029527559056E-2"/>
          <c:w val="0.2731175893809964"/>
          <c:h val="0.26020497047244096"/>
        </c:manualLayout>
      </c:layout>
      <c:overlay val="0"/>
    </c:legend>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0001327658706519"/>
          <c:y val="0.11435093061585463"/>
          <c:w val="0.80787099510352012"/>
          <c:h val="0.7673096056439942"/>
        </c:manualLayout>
      </c:layout>
      <c:pie3DChart>
        <c:varyColors val="1"/>
        <c:ser>
          <c:idx val="0"/>
          <c:order val="0"/>
          <c:tx>
            <c:strRef>
              <c:f>Sheet1!$B$1</c:f>
              <c:strCache>
                <c:ptCount val="1"/>
                <c:pt idx="0">
                  <c:v>売上高</c:v>
                </c:pt>
              </c:strCache>
            </c:strRef>
          </c:tx>
          <c:dPt>
            <c:idx val="0"/>
            <c:bubble3D val="0"/>
          </c:dPt>
          <c:dLbls>
            <c:spPr>
              <a:noFill/>
              <a:ln>
                <a:noFill/>
              </a:ln>
              <a:effectLst/>
            </c:spPr>
            <c:txPr>
              <a:bodyPr/>
              <a:lstStyle/>
              <a:p>
                <a:pPr>
                  <a:defRPr b="1"/>
                </a:pPr>
                <a:endParaRPr lang="ja-JP"/>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Sheet1!$A$2:$A$3</c:f>
              <c:strCache>
                <c:ptCount val="2"/>
                <c:pt idx="0">
                  <c:v>初めて</c:v>
                </c:pt>
                <c:pt idx="1">
                  <c:v>複数回</c:v>
                </c:pt>
              </c:strCache>
            </c:strRef>
          </c:cat>
          <c:val>
            <c:numRef>
              <c:f>Sheet1!$B$2:$B$3</c:f>
              <c:numCache>
                <c:formatCode>General</c:formatCode>
                <c:ptCount val="2"/>
                <c:pt idx="0">
                  <c:v>6000</c:v>
                </c:pt>
                <c:pt idx="1">
                  <c:v>3200</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0.10201784409275626"/>
          <c:y val="0.19375000000000001"/>
          <c:w val="0.85571824843111211"/>
          <c:h val="0.68155733267716534"/>
        </c:manualLayout>
      </c:layout>
      <c:bar3DChart>
        <c:barDir val="bar"/>
        <c:grouping val="stacked"/>
        <c:varyColors val="0"/>
        <c:ser>
          <c:idx val="0"/>
          <c:order val="0"/>
          <c:tx>
            <c:strRef>
              <c:f>Sheet1!$B$1</c:f>
              <c:strCache>
                <c:ptCount val="1"/>
                <c:pt idx="0">
                  <c:v>認知症</c:v>
                </c:pt>
              </c:strCache>
            </c:strRef>
          </c:tx>
          <c:invertIfNegative val="0"/>
          <c:dLbls>
            <c:numFmt formatCode="#,##0_);[Red]\(#,##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H27</c:v>
                </c:pt>
                <c:pt idx="1">
                  <c:v>H24</c:v>
                </c:pt>
              </c:strCache>
            </c:strRef>
          </c:cat>
          <c:val>
            <c:numRef>
              <c:f>Sheet1!$B$2:$B$3</c:f>
              <c:numCache>
                <c:formatCode>General</c:formatCode>
                <c:ptCount val="2"/>
                <c:pt idx="0">
                  <c:v>1791</c:v>
                </c:pt>
                <c:pt idx="1">
                  <c:v>2076</c:v>
                </c:pt>
              </c:numCache>
            </c:numRef>
          </c:val>
        </c:ser>
        <c:ser>
          <c:idx val="1"/>
          <c:order val="1"/>
          <c:tx>
            <c:strRef>
              <c:f>Sheet1!$C$1</c:f>
              <c:strCache>
                <c:ptCount val="1"/>
                <c:pt idx="0">
                  <c:v>認知症以外の行方不明</c:v>
                </c:pt>
              </c:strCache>
            </c:strRef>
          </c:tx>
          <c:invertIfNegative val="0"/>
          <c:dLbls>
            <c:numFmt formatCode="#,##0_);[Red]\(#,##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H27</c:v>
                </c:pt>
                <c:pt idx="1">
                  <c:v>H24</c:v>
                </c:pt>
              </c:strCache>
            </c:strRef>
          </c:cat>
          <c:val>
            <c:numRef>
              <c:f>Sheet1!$C$2:$C$3</c:f>
              <c:numCache>
                <c:formatCode>General</c:formatCode>
                <c:ptCount val="2"/>
                <c:pt idx="0">
                  <c:v>5914</c:v>
                </c:pt>
                <c:pt idx="1">
                  <c:v>6839</c:v>
                </c:pt>
              </c:numCache>
            </c:numRef>
          </c:val>
        </c:ser>
        <c:dLbls>
          <c:showLegendKey val="0"/>
          <c:showVal val="0"/>
          <c:showCatName val="0"/>
          <c:showSerName val="0"/>
          <c:showPercent val="0"/>
          <c:showBubbleSize val="0"/>
        </c:dLbls>
        <c:gapWidth val="150"/>
        <c:shape val="box"/>
        <c:axId val="512871296"/>
        <c:axId val="512872080"/>
        <c:axId val="0"/>
      </c:bar3DChart>
      <c:catAx>
        <c:axId val="512871296"/>
        <c:scaling>
          <c:orientation val="minMax"/>
        </c:scaling>
        <c:delete val="0"/>
        <c:axPos val="l"/>
        <c:numFmt formatCode="General" sourceLinked="0"/>
        <c:majorTickMark val="out"/>
        <c:minorTickMark val="none"/>
        <c:tickLblPos val="nextTo"/>
        <c:txPr>
          <a:bodyPr/>
          <a:lstStyle/>
          <a:p>
            <a:pPr>
              <a:defRPr sz="2400"/>
            </a:pPr>
            <a:endParaRPr lang="ja-JP"/>
          </a:p>
        </c:txPr>
        <c:crossAx val="512872080"/>
        <c:crosses val="autoZero"/>
        <c:auto val="1"/>
        <c:lblAlgn val="ctr"/>
        <c:lblOffset val="100"/>
        <c:noMultiLvlLbl val="0"/>
      </c:catAx>
      <c:valAx>
        <c:axId val="512872080"/>
        <c:scaling>
          <c:orientation val="minMax"/>
        </c:scaling>
        <c:delete val="0"/>
        <c:axPos val="b"/>
        <c:majorGridlines/>
        <c:numFmt formatCode="#,##0_);[Red]\(#,##0\)" sourceLinked="0"/>
        <c:majorTickMark val="out"/>
        <c:minorTickMark val="none"/>
        <c:tickLblPos val="nextTo"/>
        <c:crossAx val="512871296"/>
        <c:crosses val="autoZero"/>
        <c:crossBetween val="between"/>
      </c:valAx>
    </c:plotArea>
    <c:legend>
      <c:legendPos val="r"/>
      <c:layout>
        <c:manualLayout>
          <c:xMode val="edge"/>
          <c:yMode val="edge"/>
          <c:x val="0.68973805854430226"/>
          <c:y val="1.7920029527559056E-2"/>
          <c:w val="0.31019511602224636"/>
          <c:h val="0.17346998031496064"/>
        </c:manualLayout>
      </c:layout>
      <c:overlay val="0"/>
    </c:legend>
    <c:plotVisOnly val="1"/>
    <c:dispBlanksAs val="gap"/>
    <c:showDLblsOverMax val="0"/>
  </c:chart>
  <c:txPr>
    <a:bodyPr/>
    <a:lstStyle/>
    <a:p>
      <a:pPr>
        <a:defRPr sz="1800"/>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40"/>
    </mc:Choice>
    <mc:Fallback>
      <c:style val="40"/>
    </mc:Fallback>
  </mc:AlternateContent>
  <c:chart>
    <c:title>
      <c:tx>
        <c:rich>
          <a:bodyPr/>
          <a:lstStyle/>
          <a:p>
            <a:pPr>
              <a:defRPr/>
            </a:pPr>
            <a:r>
              <a:rPr lang="ja-JP" dirty="0"/>
              <a:t>認知症行方不明者発見</a:t>
            </a:r>
            <a:r>
              <a:rPr lang="ja-JP" dirty="0" smtClean="0"/>
              <a:t>状況</a:t>
            </a:r>
            <a:r>
              <a:rPr lang="ja-JP" altLang="en-US" dirty="0" smtClean="0"/>
              <a:t>（平成</a:t>
            </a:r>
            <a:r>
              <a:rPr lang="en-US" altLang="ja-JP" dirty="0" smtClean="0"/>
              <a:t>27</a:t>
            </a:r>
            <a:r>
              <a:rPr lang="ja-JP" altLang="en-US" dirty="0" smtClean="0"/>
              <a:t>年中）</a:t>
            </a:r>
            <a:endParaRPr lang="ja-JP" dirty="0"/>
          </a:p>
        </c:rich>
      </c:tx>
      <c:layout/>
      <c:overlay val="0"/>
    </c:title>
    <c:autoTitleDeleted val="0"/>
    <c:view3D>
      <c:rotX val="15"/>
      <c:rotY val="20"/>
      <c:rAngAx val="0"/>
    </c:view3D>
    <c:floor>
      <c:thickness val="0"/>
    </c:floor>
    <c:sideWall>
      <c:thickness val="0"/>
    </c:sideWall>
    <c:backWall>
      <c:thickness val="0"/>
    </c:backWall>
    <c:plotArea>
      <c:layout>
        <c:manualLayout>
          <c:layoutTarget val="inner"/>
          <c:xMode val="edge"/>
          <c:yMode val="edge"/>
          <c:x val="9.4553288805951888E-2"/>
          <c:y val="3.8757082546383735E-2"/>
          <c:w val="0.83292428430739329"/>
          <c:h val="0.88087740251083213"/>
        </c:manualLayout>
      </c:layout>
      <c:line3DChart>
        <c:grouping val="standard"/>
        <c:varyColors val="0"/>
        <c:ser>
          <c:idx val="0"/>
          <c:order val="0"/>
          <c:tx>
            <c:strRef>
              <c:f>Sheet1!$B$1</c:f>
              <c:strCache>
                <c:ptCount val="1"/>
                <c:pt idx="0">
                  <c:v>当日</c:v>
                </c:pt>
              </c:strCache>
            </c:strRef>
          </c:tx>
          <c:cat>
            <c:strRef>
              <c:f>Sheet1!$A$2:$A$10</c:f>
              <c:strCache>
                <c:ptCount val="9"/>
                <c:pt idx="0">
                  <c:v>当日</c:v>
                </c:pt>
                <c:pt idx="1">
                  <c:v>１日</c:v>
                </c:pt>
                <c:pt idx="2">
                  <c:v>２日</c:v>
                </c:pt>
                <c:pt idx="3">
                  <c:v>３日</c:v>
                </c:pt>
                <c:pt idx="4">
                  <c:v>４日</c:v>
                </c:pt>
                <c:pt idx="5">
                  <c:v>５日</c:v>
                </c:pt>
                <c:pt idx="6">
                  <c:v>６日</c:v>
                </c:pt>
                <c:pt idx="7">
                  <c:v>７日</c:v>
                </c:pt>
                <c:pt idx="8">
                  <c:v>８日以上</c:v>
                </c:pt>
              </c:strCache>
            </c:strRef>
          </c:cat>
          <c:val>
            <c:numRef>
              <c:f>Sheet1!$B$2:$B$10</c:f>
              <c:numCache>
                <c:formatCode>General</c:formatCode>
                <c:ptCount val="9"/>
                <c:pt idx="0">
                  <c:v>1145</c:v>
                </c:pt>
                <c:pt idx="1">
                  <c:v>576</c:v>
                </c:pt>
                <c:pt idx="2">
                  <c:v>36</c:v>
                </c:pt>
                <c:pt idx="3">
                  <c:v>9</c:v>
                </c:pt>
                <c:pt idx="4">
                  <c:v>3</c:v>
                </c:pt>
                <c:pt idx="5">
                  <c:v>1</c:v>
                </c:pt>
                <c:pt idx="6">
                  <c:v>4</c:v>
                </c:pt>
                <c:pt idx="7">
                  <c:v>1</c:v>
                </c:pt>
                <c:pt idx="8">
                  <c:v>12</c:v>
                </c:pt>
              </c:numCache>
            </c:numRef>
          </c:val>
          <c:smooth val="0"/>
        </c:ser>
        <c:dLbls>
          <c:showLegendKey val="0"/>
          <c:showVal val="0"/>
          <c:showCatName val="0"/>
          <c:showSerName val="0"/>
          <c:showPercent val="0"/>
          <c:showBubbleSize val="0"/>
        </c:dLbls>
        <c:axId val="23030336"/>
        <c:axId val="23031512"/>
        <c:axId val="512785712"/>
      </c:line3DChart>
      <c:catAx>
        <c:axId val="23030336"/>
        <c:scaling>
          <c:orientation val="minMax"/>
        </c:scaling>
        <c:delete val="0"/>
        <c:axPos val="b"/>
        <c:numFmt formatCode="General" sourceLinked="0"/>
        <c:majorTickMark val="none"/>
        <c:minorTickMark val="none"/>
        <c:tickLblPos val="nextTo"/>
        <c:txPr>
          <a:bodyPr/>
          <a:lstStyle/>
          <a:p>
            <a:pPr>
              <a:defRPr sz="1100"/>
            </a:pPr>
            <a:endParaRPr lang="ja-JP"/>
          </a:p>
        </c:txPr>
        <c:crossAx val="23031512"/>
        <c:crosses val="autoZero"/>
        <c:auto val="1"/>
        <c:lblAlgn val="ctr"/>
        <c:lblOffset val="100"/>
        <c:noMultiLvlLbl val="0"/>
      </c:catAx>
      <c:valAx>
        <c:axId val="23031512"/>
        <c:scaling>
          <c:orientation val="minMax"/>
        </c:scaling>
        <c:delete val="0"/>
        <c:axPos val="l"/>
        <c:majorGridlines/>
        <c:numFmt formatCode="#,##0_);[Red]\(#,##0\)" sourceLinked="0"/>
        <c:majorTickMark val="none"/>
        <c:minorTickMark val="none"/>
        <c:tickLblPos val="nextTo"/>
        <c:crossAx val="23030336"/>
        <c:crosses val="autoZero"/>
        <c:crossBetween val="between"/>
      </c:valAx>
      <c:serAx>
        <c:axId val="512785712"/>
        <c:scaling>
          <c:orientation val="minMax"/>
        </c:scaling>
        <c:delete val="0"/>
        <c:axPos val="b"/>
        <c:majorTickMark val="out"/>
        <c:minorTickMark val="none"/>
        <c:tickLblPos val="nextTo"/>
        <c:crossAx val="23031512"/>
        <c:crosses val="autoZero"/>
      </c:serAx>
    </c:plotArea>
    <c:plotVisOnly val="1"/>
    <c:dispBlanksAs val="gap"/>
    <c:showDLblsOverMax val="0"/>
  </c:chart>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6967"/>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1"/>
            <a:ext cx="2949787" cy="496967"/>
          </a:xfrm>
          <a:prstGeom prst="rect">
            <a:avLst/>
          </a:prstGeom>
        </p:spPr>
        <p:txBody>
          <a:bodyPr vert="horz" lIns="91434" tIns="45717" rIns="91434" bIns="45717" rtlCol="0"/>
          <a:lstStyle>
            <a:lvl1pPr algn="r">
              <a:defRPr sz="1200"/>
            </a:lvl1pPr>
          </a:lstStyle>
          <a:p>
            <a:fld id="{A2EE182E-E3F4-48FC-907A-BE46FA2D582B}" type="datetimeFigureOut">
              <a:rPr kumimoji="1" lang="ja-JP" altLang="en-US" smtClean="0"/>
              <a:t>2017/3/2</a:t>
            </a:fld>
            <a:endParaRPr kumimoji="1" lang="ja-JP" altLang="en-US"/>
          </a:p>
        </p:txBody>
      </p:sp>
      <p:sp>
        <p:nvSpPr>
          <p:cNvPr id="4" name="フッター プレースホルダー 3"/>
          <p:cNvSpPr>
            <a:spLocks noGrp="1"/>
          </p:cNvSpPr>
          <p:nvPr>
            <p:ph type="ftr" sz="quarter" idx="2"/>
          </p:nvPr>
        </p:nvSpPr>
        <p:spPr>
          <a:xfrm>
            <a:off x="1" y="9440647"/>
            <a:ext cx="2949787" cy="496967"/>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7" cy="496967"/>
          </a:xfrm>
          <a:prstGeom prst="rect">
            <a:avLst/>
          </a:prstGeom>
        </p:spPr>
        <p:txBody>
          <a:bodyPr vert="horz" lIns="91434" tIns="45717" rIns="91434" bIns="45717" rtlCol="0" anchor="b"/>
          <a:lstStyle>
            <a:lvl1pPr algn="r">
              <a:defRPr sz="1200"/>
            </a:lvl1pPr>
          </a:lstStyle>
          <a:p>
            <a:fld id="{DF81F9E8-CA0D-4DFC-996B-A067DE84068C}" type="slidenum">
              <a:rPr kumimoji="1" lang="ja-JP" altLang="en-US" smtClean="0"/>
              <a:t>‹#›</a:t>
            </a:fld>
            <a:endParaRPr kumimoji="1" lang="ja-JP" altLang="en-US"/>
          </a:p>
        </p:txBody>
      </p:sp>
    </p:spTree>
    <p:extLst>
      <p:ext uri="{BB962C8B-B14F-4D97-AF65-F5344CB8AC3E}">
        <p14:creationId xmlns:p14="http://schemas.microsoft.com/office/powerpoint/2010/main" val="1259877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688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6888"/>
          </a:xfrm>
          <a:prstGeom prst="rect">
            <a:avLst/>
          </a:prstGeom>
        </p:spPr>
        <p:txBody>
          <a:bodyPr vert="horz" lIns="91434" tIns="45717" rIns="91434" bIns="45717" rtlCol="0"/>
          <a:lstStyle>
            <a:lvl1pPr algn="r">
              <a:defRPr sz="1200"/>
            </a:lvl1pPr>
          </a:lstStyle>
          <a:p>
            <a:fld id="{3658D301-8946-480C-89CD-3CEF77FC43F5}" type="datetimeFigureOut">
              <a:rPr kumimoji="1" lang="ja-JP" altLang="en-US" smtClean="0"/>
              <a:t>2017/3/2</a:t>
            </a:fld>
            <a:endParaRPr kumimoji="1" lang="ja-JP" altLang="en-US"/>
          </a:p>
        </p:txBody>
      </p:sp>
      <p:sp>
        <p:nvSpPr>
          <p:cNvPr id="4" name="スライド イメージ プレースホルダー 3"/>
          <p:cNvSpPr>
            <a:spLocks noGrp="1" noRot="1" noChangeAspect="1"/>
          </p:cNvSpPr>
          <p:nvPr>
            <p:ph type="sldImg" idx="2"/>
          </p:nvPr>
        </p:nvSpPr>
        <p:spPr>
          <a:xfrm>
            <a:off x="768350" y="746125"/>
            <a:ext cx="5270500" cy="37258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4" tIns="45717" rIns="91434" bIns="45717" rtlCol="0" anchor="b"/>
          <a:lstStyle>
            <a:lvl1pPr algn="r">
              <a:defRPr sz="1200"/>
            </a:lvl1pPr>
          </a:lstStyle>
          <a:p>
            <a:fld id="{B3D50E2D-99DD-47D0-A0C2-F7C3AE4865F3}" type="slidenum">
              <a:rPr kumimoji="1" lang="ja-JP" altLang="en-US" smtClean="0"/>
              <a:t>‹#›</a:t>
            </a:fld>
            <a:endParaRPr kumimoji="1" lang="ja-JP" altLang="en-US"/>
          </a:p>
        </p:txBody>
      </p:sp>
    </p:spTree>
    <p:extLst>
      <p:ext uri="{BB962C8B-B14F-4D97-AF65-F5344CB8AC3E}">
        <p14:creationId xmlns:p14="http://schemas.microsoft.com/office/powerpoint/2010/main" val="31584160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ct val="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P87</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p>
          <a:p>
            <a:pPr>
              <a:spcBef>
                <a:spcPct val="0"/>
              </a:spcBef>
            </a:pPr>
            <a:endParaRPr lang="ja-JP" altLang="en-US"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18098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次に、制度開始に至る経緯についてご説明します。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私は、認知症への理解を深めるべく、平成２７年に認知症サポーター養成講座を受講しました。</a:t>
            </a: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その経験から、認知症は早期に診断し、早期に</a:t>
            </a:r>
            <a:r>
              <a:rPr kumimoji="1" lang="ja-JP" altLang="en-US" sz="1400" dirty="0" smtClean="0">
                <a:solidFill>
                  <a:srgbClr val="00B050"/>
                </a:solidFill>
              </a:rPr>
              <a:t>対応</a:t>
            </a:r>
            <a:r>
              <a:rPr kumimoji="1" lang="ja-JP" altLang="en-US" sz="1400" dirty="0" smtClean="0">
                <a:solidFill>
                  <a:schemeClr val="tx1"/>
                </a:solidFill>
              </a:rPr>
              <a:t>すれば、行動・心理症状が緩和し、安定して暮らし続けることが知られていますが、なぜ医療につながらないのか？という疑問がありました。</a:t>
            </a:r>
            <a:endParaRPr kumimoji="1" lang="en-US" altLang="ja-JP" sz="14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これに対して、警察での</a:t>
            </a:r>
            <a:r>
              <a:rPr kumimoji="1" lang="ja-JP" altLang="en-US" sz="1400" dirty="0" smtClean="0"/>
              <a:t>経験を踏まえて同僚のキャラバン・メイトと検討したところ、</a:t>
            </a:r>
            <a:r>
              <a:rPr lang="ja-JP" altLang="en-US" sz="1400" dirty="0" smtClean="0"/>
              <a:t>繰り返される原因はとして、拒絶～本人や家族は認知症と認めたくない。諦め～認知症は、どうせ治らない。といった想いがあるのではないか？</a:t>
            </a:r>
            <a:endParaRPr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t>また、警察での保護の後、家族や本人はどうしているのかというと、困惑～どうすれば良いかわからない。孤立～地域、医療、相談窓口につながらない。といった状況に陥っているのではないか？という結果になりました。</a:t>
            </a:r>
          </a:p>
        </p:txBody>
      </p:sp>
      <p:sp>
        <p:nvSpPr>
          <p:cNvPr id="4" name="スライド番号プレースホルダー 3"/>
          <p:cNvSpPr>
            <a:spLocks noGrp="1"/>
          </p:cNvSpPr>
          <p:nvPr>
            <p:ph type="sldNum" sz="quarter" idx="10"/>
          </p:nvPr>
        </p:nvSpPr>
        <p:spPr/>
        <p:txBody>
          <a:bodyPr/>
          <a:lstStyle/>
          <a:p>
            <a:fld id="{8D8048CA-7166-4F3B-A73E-CBDEDA72FD53}" type="slidenum">
              <a:rPr kumimoji="1" lang="ja-JP" altLang="en-US" smtClean="0"/>
              <a:t>23</a:t>
            </a:fld>
            <a:endParaRPr kumimoji="1" lang="ja-JP" altLang="en-US"/>
          </a:p>
        </p:txBody>
      </p:sp>
    </p:spTree>
    <p:extLst>
      <p:ext uri="{BB962C8B-B14F-4D97-AF65-F5344CB8AC3E}">
        <p14:creationId xmlns:p14="http://schemas.microsoft.com/office/powerpoint/2010/main" val="3830834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t>そこで、問題解決に向け、いろいろ模索していく中で、一つの情報に接することができました。</a:t>
            </a:r>
            <a:endParaRPr kumimoji="1" lang="en-US" altLang="ja-JP" sz="1400" dirty="0" smtClean="0"/>
          </a:p>
          <a:p>
            <a:r>
              <a:rPr kumimoji="1" lang="ja-JP" altLang="en-US" sz="1400" dirty="0" smtClean="0"/>
              <a:t>認知症施策推進総合戦略、新オレンジプランです。</a:t>
            </a: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早期診断、早期対応、</a:t>
            </a:r>
            <a:r>
              <a:rPr kumimoji="1" lang="ja-JP" altLang="en-US" sz="1400" dirty="0" smtClean="0">
                <a:solidFill>
                  <a:srgbClr val="00B050"/>
                </a:solidFill>
              </a:rPr>
              <a:t>そしてやさしい地域づくり</a:t>
            </a:r>
            <a:r>
              <a:rPr kumimoji="1" lang="ja-JP" altLang="en-US" sz="1400" dirty="0" smtClean="0"/>
              <a:t>の基本的な理念は、この新オレンジプランで唱われており、</a:t>
            </a:r>
            <a:r>
              <a:rPr lang="ja-JP" altLang="en-US" sz="1400" dirty="0" smtClean="0"/>
              <a:t>「地域、職域等の様々な場における、町内会、企業や商店、ボランティアや</a:t>
            </a:r>
            <a:r>
              <a:rPr lang="en-US" altLang="ja-JP" sz="1400" dirty="0" smtClean="0"/>
              <a:t>NPO</a:t>
            </a:r>
            <a:r>
              <a:rPr lang="ja-JP" altLang="en-US" sz="1400" dirty="0" err="1" smtClean="0"/>
              <a:t>、</a:t>
            </a:r>
            <a:r>
              <a:rPr lang="ja-JP" altLang="en-US" sz="1400" dirty="0" smtClean="0"/>
              <a:t>警察等による様々なネットワークの中で、認知症の疑いのある人に早期に気づいて、適切な医療機関につなぐことが重要である。」、「社会全体で認知症の人々を支える」との考え方に基づき、行政機関と連携する必要があるのでは無いかと考えた訳です。</a:t>
            </a:r>
            <a:endParaRPr lang="en-US" altLang="ja-JP" sz="1400" dirty="0" smtClean="0"/>
          </a:p>
        </p:txBody>
      </p:sp>
      <p:sp>
        <p:nvSpPr>
          <p:cNvPr id="4" name="スライド番号プレースホルダー 3"/>
          <p:cNvSpPr>
            <a:spLocks noGrp="1"/>
          </p:cNvSpPr>
          <p:nvPr>
            <p:ph type="sldNum" sz="quarter" idx="10"/>
          </p:nvPr>
        </p:nvSpPr>
        <p:spPr/>
        <p:txBody>
          <a:bodyPr/>
          <a:lstStyle/>
          <a:p>
            <a:fld id="{8D8048CA-7166-4F3B-A73E-CBDEDA72FD53}" type="slidenum">
              <a:rPr kumimoji="1" lang="ja-JP" altLang="en-US" smtClean="0"/>
              <a:t>24</a:t>
            </a:fld>
            <a:endParaRPr kumimoji="1" lang="ja-JP" altLang="en-US"/>
          </a:p>
        </p:txBody>
      </p:sp>
    </p:spTree>
    <p:extLst>
      <p:ext uri="{BB962C8B-B14F-4D97-AF65-F5344CB8AC3E}">
        <p14:creationId xmlns:p14="http://schemas.microsoft.com/office/powerpoint/2010/main" val="686095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mn-ea"/>
                <a:ea typeface="+mn-ea"/>
              </a:rPr>
              <a:t>適切な医療機関につなぐ前提として、まず、現状の制度、体制からご説明します。</a:t>
            </a:r>
            <a:endParaRPr kumimoji="1" lang="en-US" altLang="ja-JP" sz="1400" dirty="0" smtClean="0">
              <a:latin typeface="+mn-ea"/>
              <a:ea typeface="+mn-ea"/>
            </a:endParaRPr>
          </a:p>
          <a:p>
            <a:r>
              <a:rPr kumimoji="1" lang="ja-JP" altLang="en-US" sz="1400" dirty="0" smtClean="0">
                <a:latin typeface="+mn-ea"/>
                <a:ea typeface="+mn-ea"/>
              </a:rPr>
              <a:t>迷い人を警察が保護した場合、調査をしても身元が不明な場合は、市町村に身柄を引き継ぎます。</a:t>
            </a:r>
            <a:endParaRPr kumimoji="1" lang="en-US" altLang="ja-JP" sz="1400" dirty="0" smtClean="0">
              <a:latin typeface="+mn-ea"/>
              <a:ea typeface="+mn-ea"/>
            </a:endParaRPr>
          </a:p>
          <a:p>
            <a:r>
              <a:rPr kumimoji="1" lang="ja-JP" altLang="en-US" sz="1400" dirty="0" smtClean="0">
                <a:latin typeface="+mn-ea"/>
                <a:ea typeface="+mn-ea"/>
              </a:rPr>
              <a:t>身元が判明した場合は、同居の場合はご家族に引き継ぎ、独居の場合は自宅に搬送する等の措置を行います。</a:t>
            </a:r>
            <a:endParaRPr kumimoji="1" lang="en-US" altLang="ja-JP" sz="1400" dirty="0" smtClean="0">
              <a:latin typeface="+mn-ea"/>
              <a:ea typeface="+mn-ea"/>
            </a:endParaRPr>
          </a:p>
          <a:p>
            <a:r>
              <a:rPr kumimoji="1" lang="ja-JP" altLang="en-US" sz="1400" dirty="0" smtClean="0">
                <a:latin typeface="+mn-ea"/>
                <a:ea typeface="+mn-ea"/>
              </a:rPr>
              <a:t>警察での保護業務は、個人の生命、身体、財産の保護のためにとられる一時的な措置であることから、よほど自救能力が無い限りは、市町村や医療機関に連絡することはありません。</a:t>
            </a:r>
            <a:endParaRPr kumimoji="1" lang="en-US" altLang="ja-JP" sz="1400" dirty="0" smtClean="0">
              <a:latin typeface="+mn-ea"/>
              <a:ea typeface="+mn-ea"/>
            </a:endParaRPr>
          </a:p>
          <a:p>
            <a:r>
              <a:rPr kumimoji="1" lang="ja-JP" altLang="en-US" sz="1400" dirty="0" smtClean="0">
                <a:latin typeface="+mn-ea"/>
                <a:ea typeface="+mn-ea"/>
              </a:rPr>
              <a:t>行方不明については、市町村の高齢介護担当課とは連携しているものの、行方不明者捜索のため連携ですので、ここも医療や地域で支えるための地域包括支援センター等にはつながっていません。</a:t>
            </a:r>
            <a:endParaRPr kumimoji="1" lang="en-US" altLang="ja-JP" sz="1400" dirty="0" smtClean="0">
              <a:latin typeface="+mn-ea"/>
              <a:ea typeface="+mn-ea"/>
            </a:endParaRPr>
          </a:p>
          <a:p>
            <a:r>
              <a:rPr kumimoji="1" lang="ja-JP" altLang="en-US" sz="1400" dirty="0" smtClean="0">
                <a:latin typeface="+mn-ea"/>
                <a:ea typeface="+mn-ea"/>
              </a:rPr>
              <a:t>しかし、この情報は、本人のためにとって有益な対処をするための重要な情報であり、医療機関や地域包括支援センター等に伝達する仕組みを構築する必要があり、大阪府とも検討を重ねておりました。</a:t>
            </a:r>
            <a:endParaRPr kumimoji="1" lang="en-US" altLang="ja-JP" sz="1400" dirty="0" smtClean="0">
              <a:latin typeface="+mn-ea"/>
              <a:ea typeface="+mn-ea"/>
            </a:endParaRPr>
          </a:p>
        </p:txBody>
      </p:sp>
      <p:sp>
        <p:nvSpPr>
          <p:cNvPr id="4" name="スライド番号プレースホルダー 3"/>
          <p:cNvSpPr>
            <a:spLocks noGrp="1"/>
          </p:cNvSpPr>
          <p:nvPr>
            <p:ph type="sldNum" sz="quarter" idx="10"/>
          </p:nvPr>
        </p:nvSpPr>
        <p:spPr/>
        <p:txBody>
          <a:bodyPr/>
          <a:lstStyle/>
          <a:p>
            <a:fld id="{F29F0005-6453-478E-8459-778DAAB16664}" type="slidenum">
              <a:rPr kumimoji="1" lang="ja-JP" altLang="en-US" smtClean="0"/>
              <a:t>25</a:t>
            </a:fld>
            <a:endParaRPr kumimoji="1" lang="ja-JP" altLang="en-US"/>
          </a:p>
        </p:txBody>
      </p:sp>
    </p:spTree>
    <p:extLst>
      <p:ext uri="{BB962C8B-B14F-4D97-AF65-F5344CB8AC3E}">
        <p14:creationId xmlns:p14="http://schemas.microsoft.com/office/powerpoint/2010/main" val="2154791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mn-ea"/>
                <a:ea typeface="+mn-ea"/>
              </a:rPr>
              <a:t>時を同じくして、大阪市城東区内でも孤独死が多い地域で、「孤立死対策」として、大阪府、市、地域の</a:t>
            </a:r>
            <a:r>
              <a:rPr lang="ja-JP" altLang="en-US" sz="1400" dirty="0" smtClean="0">
                <a:latin typeface="+mn-ea"/>
                <a:ea typeface="+mn-ea"/>
              </a:rPr>
              <a:t>医療機関、住宅供給公社、地域住民、ライフライン企業等が参加して、孤独死を防ぐため、行政機関や医療機関に提供する情報共有ネットワークを検討しておりました。府警にも参加要請があり、第２回会議から参加しました。</a:t>
            </a:r>
            <a:endParaRPr lang="en-US" altLang="ja-JP" sz="1400" dirty="0" smtClean="0">
              <a:latin typeface="+mn-ea"/>
              <a:ea typeface="+mn-ea"/>
            </a:endParaRPr>
          </a:p>
          <a:p>
            <a:r>
              <a:rPr lang="ja-JP" altLang="en-US" sz="1400" dirty="0" smtClean="0">
                <a:latin typeface="+mn-ea"/>
                <a:ea typeface="+mn-ea"/>
              </a:rPr>
              <a:t>会議では、それぞれの団体が把握している個人情報を行政機関や医療機関に提供することは、個人情報保護条例が壁となり情報共有の難しさが浮き彫りとなり、会議が暗礁に乗り上げました。</a:t>
            </a:r>
            <a:endParaRPr lang="en-US" altLang="ja-JP" sz="1400" dirty="0" smtClean="0">
              <a:latin typeface="+mn-ea"/>
              <a:ea typeface="+mn-ea"/>
            </a:endParaRPr>
          </a:p>
          <a:p>
            <a:r>
              <a:rPr kumimoji="1" lang="ja-JP" altLang="en-US" sz="1400" dirty="0" smtClean="0">
                <a:latin typeface="+mn-ea"/>
                <a:ea typeface="+mn-ea"/>
              </a:rPr>
              <a:t>しかし、府警としては、年間に数名の方が亡くなる現状や、今後の認知症患者の増加が見込まれる現状において、積極的な取り組みが重要であると判断し、府警が認知した保護や行方不明事案に関して、本人又は家族等から同意を得て、個人情報を行政機関や医療機関に提供する仕組みについて提案し、城東区がこれに応じて戴いたことから、今回の「認知症高齢者等支援対象者情報提供制度」の試行につながっていった訳です。</a:t>
            </a:r>
            <a:endParaRPr kumimoji="1" lang="ja-JP" altLang="en-US" sz="1400" dirty="0">
              <a:latin typeface="+mn-ea"/>
              <a:ea typeface="+mn-ea"/>
            </a:endParaRPr>
          </a:p>
        </p:txBody>
      </p:sp>
      <p:sp>
        <p:nvSpPr>
          <p:cNvPr id="4" name="スライド番号プレースホルダー 3"/>
          <p:cNvSpPr>
            <a:spLocks noGrp="1"/>
          </p:cNvSpPr>
          <p:nvPr>
            <p:ph type="sldNum" sz="quarter" idx="10"/>
          </p:nvPr>
        </p:nvSpPr>
        <p:spPr/>
        <p:txBody>
          <a:bodyPr/>
          <a:lstStyle/>
          <a:p>
            <a:fld id="{8D8048CA-7166-4F3B-A73E-CBDEDA72FD53}" type="slidenum">
              <a:rPr kumimoji="1" lang="ja-JP" altLang="en-US" smtClean="0"/>
              <a:t>26</a:t>
            </a:fld>
            <a:endParaRPr kumimoji="1" lang="ja-JP" altLang="en-US"/>
          </a:p>
        </p:txBody>
      </p:sp>
    </p:spTree>
    <p:extLst>
      <p:ext uri="{BB962C8B-B14F-4D97-AF65-F5344CB8AC3E}">
        <p14:creationId xmlns:p14="http://schemas.microsoft.com/office/powerpoint/2010/main" val="3944972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mn-ea"/>
                <a:ea typeface="+mn-ea"/>
              </a:rPr>
              <a:t>認知症高齢者等支援対象者情報提供制度について、ご説明します。</a:t>
            </a:r>
            <a:endParaRPr kumimoji="1" lang="en-US" altLang="ja-JP" sz="1400" dirty="0" smtClean="0">
              <a:latin typeface="+mn-ea"/>
              <a:ea typeface="+mn-ea"/>
            </a:endParaRPr>
          </a:p>
          <a:p>
            <a:r>
              <a:rPr kumimoji="1" lang="ja-JP" altLang="en-US" sz="1400" dirty="0" smtClean="0">
                <a:latin typeface="+mn-ea"/>
                <a:ea typeface="+mn-ea"/>
              </a:rPr>
              <a:t>警察署で認知した保護や行方不明事案について、認知症又はその疑いがある場合には、本人又は家族等に対して、市町村から受けることのできる支援内容を説明の上、市町村への情報提供の同意を求めます。</a:t>
            </a:r>
            <a:endParaRPr kumimoji="1" lang="en-US" altLang="ja-JP" sz="1400" dirty="0" smtClean="0">
              <a:latin typeface="+mn-ea"/>
              <a:ea typeface="+mn-ea"/>
            </a:endParaRPr>
          </a:p>
          <a:p>
            <a:r>
              <a:rPr kumimoji="1" lang="ja-JP" altLang="en-US" sz="1400" dirty="0" smtClean="0">
                <a:latin typeface="+mn-ea"/>
                <a:ea typeface="+mn-ea"/>
              </a:rPr>
              <a:t>同意していただいた場合は、情報提供書を作成し、市町村又は地域包括支援センターに情報提供いたします。</a:t>
            </a:r>
            <a:endParaRPr kumimoji="1" lang="en-US" altLang="ja-JP" sz="1400" dirty="0" smtClean="0">
              <a:latin typeface="+mn-ea"/>
              <a:ea typeface="+mn-ea"/>
            </a:endParaRPr>
          </a:p>
          <a:p>
            <a:r>
              <a:rPr kumimoji="1" lang="ja-JP" altLang="en-US" sz="1400" dirty="0" smtClean="0">
                <a:latin typeface="+mn-ea"/>
                <a:ea typeface="+mn-ea"/>
              </a:rPr>
              <a:t>市町村や地域包括支援センターは、専門的見地から必要に応じて、対象者に対して早期診断</a:t>
            </a:r>
            <a:r>
              <a:rPr kumimoji="1" lang="ja-JP" altLang="en-US" sz="1400" dirty="0" smtClean="0">
                <a:solidFill>
                  <a:srgbClr val="00B050"/>
                </a:solidFill>
                <a:latin typeface="+mn-ea"/>
                <a:ea typeface="+mn-ea"/>
              </a:rPr>
              <a:t>や必要な対応につながる</a:t>
            </a:r>
            <a:r>
              <a:rPr kumimoji="1" lang="ja-JP" altLang="en-US" sz="1400" dirty="0" smtClean="0">
                <a:latin typeface="+mn-ea"/>
                <a:ea typeface="+mn-ea"/>
              </a:rPr>
              <a:t>支援を行います。</a:t>
            </a:r>
            <a:endParaRPr kumimoji="1" lang="en-US" altLang="ja-JP" sz="1400" dirty="0" smtClean="0">
              <a:latin typeface="+mn-ea"/>
              <a:ea typeface="+mn-ea"/>
            </a:endParaRPr>
          </a:p>
          <a:p>
            <a:r>
              <a:rPr kumimoji="1" lang="ja-JP" altLang="en-US" sz="1400" dirty="0" smtClean="0">
                <a:latin typeface="+mn-ea"/>
                <a:ea typeface="+mn-ea"/>
              </a:rPr>
              <a:t>これにより、行動心理症状の</a:t>
            </a:r>
            <a:r>
              <a:rPr kumimoji="1" lang="ja-JP" altLang="en-US" sz="1400" dirty="0" smtClean="0">
                <a:solidFill>
                  <a:schemeClr val="tx1"/>
                </a:solidFill>
              </a:rPr>
              <a:t>予防や緩和により、</a:t>
            </a:r>
            <a:r>
              <a:rPr kumimoji="1" lang="ja-JP" altLang="en-US" sz="1400" dirty="0" smtClean="0">
                <a:latin typeface="+mn-ea"/>
                <a:ea typeface="+mn-ea"/>
              </a:rPr>
              <a:t>保護や行方不明の未然防止につながることが期待されます。</a:t>
            </a:r>
            <a:endParaRPr kumimoji="1" lang="ja-JP" altLang="en-US" sz="1400" dirty="0">
              <a:latin typeface="+mn-ea"/>
              <a:ea typeface="+mn-ea"/>
            </a:endParaRPr>
          </a:p>
        </p:txBody>
      </p:sp>
      <p:sp>
        <p:nvSpPr>
          <p:cNvPr id="4" name="スライド番号プレースホルダー 3"/>
          <p:cNvSpPr>
            <a:spLocks noGrp="1"/>
          </p:cNvSpPr>
          <p:nvPr>
            <p:ph type="sldNum" sz="quarter" idx="10"/>
          </p:nvPr>
        </p:nvSpPr>
        <p:spPr/>
        <p:txBody>
          <a:bodyPr/>
          <a:lstStyle/>
          <a:p>
            <a:fld id="{F29F0005-6453-478E-8459-778DAAB16664}" type="slidenum">
              <a:rPr kumimoji="1" lang="ja-JP" altLang="en-US" smtClean="0"/>
              <a:t>27</a:t>
            </a:fld>
            <a:endParaRPr kumimoji="1" lang="ja-JP" altLang="en-US"/>
          </a:p>
        </p:txBody>
      </p:sp>
    </p:spTree>
    <p:extLst>
      <p:ext uri="{BB962C8B-B14F-4D97-AF65-F5344CB8AC3E}">
        <p14:creationId xmlns:p14="http://schemas.microsoft.com/office/powerpoint/2010/main" val="3443751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mn-ea"/>
                <a:ea typeface="+mn-ea"/>
              </a:rPr>
              <a:t>情報提供の内容については、同意者、支援対象者の住所、氏名、年齢、連絡先のほか、</a:t>
            </a:r>
            <a:r>
              <a:rPr lang="ja-JP" altLang="en-US" sz="1400" dirty="0" smtClean="0">
                <a:latin typeface="+mn-ea"/>
                <a:ea typeface="+mn-ea"/>
              </a:rPr>
              <a:t>警察が認知した日時、場所、支援対象者の状況、</a:t>
            </a:r>
            <a:r>
              <a:rPr kumimoji="1" lang="ja-JP" altLang="en-US" sz="1400" dirty="0" smtClean="0">
                <a:latin typeface="+mn-ea"/>
                <a:ea typeface="+mn-ea"/>
              </a:rPr>
              <a:t>支援を求める内容などについて市町村に提供します。</a:t>
            </a:r>
            <a:endParaRPr kumimoji="1" lang="en-US" altLang="ja-JP" sz="1400" dirty="0" smtClean="0">
              <a:latin typeface="+mn-ea"/>
              <a:ea typeface="+mn-ea"/>
            </a:endParaRPr>
          </a:p>
          <a:p>
            <a:r>
              <a:rPr lang="ja-JP" altLang="en-US" sz="1400" dirty="0" smtClean="0">
                <a:latin typeface="+mn-ea"/>
                <a:ea typeface="+mn-ea"/>
              </a:rPr>
              <a:t>同意は、口頭で本人又は家族等から戴いています。</a:t>
            </a:r>
            <a:endParaRPr kumimoji="1" lang="ja-JP" altLang="en-US" sz="1400" dirty="0" smtClean="0">
              <a:latin typeface="+mn-ea"/>
              <a:ea typeface="+mn-ea"/>
            </a:endParaRPr>
          </a:p>
          <a:p>
            <a:r>
              <a:rPr kumimoji="1" lang="ja-JP" altLang="en-US" dirty="0" smtClean="0"/>
              <a:t>口頭での同意は、認知症患者に対して問題は無いのか？という貴重なご意見もありましたが、本制度の趣旨はあくまで本人のためのものであり、これまでにトラブルはありませんが、懇切丁寧に説明し、理解を求めております。</a:t>
            </a:r>
            <a:endParaRPr kumimoji="1" lang="en-US" altLang="ja-JP" dirty="0" smtClean="0"/>
          </a:p>
          <a:p>
            <a:r>
              <a:rPr kumimoji="1" lang="ja-JP" altLang="en-US" dirty="0" smtClean="0"/>
              <a:t>また、気になる個人情報保護条例については、本人又は家族からの同意に基づくものであり、専門部署とも協議を重ねております。</a:t>
            </a:r>
            <a:endParaRPr kumimoji="1" lang="ja-JP" altLang="en-US" dirty="0"/>
          </a:p>
        </p:txBody>
      </p:sp>
      <p:sp>
        <p:nvSpPr>
          <p:cNvPr id="4" name="スライド番号プレースホルダー 3"/>
          <p:cNvSpPr>
            <a:spLocks noGrp="1"/>
          </p:cNvSpPr>
          <p:nvPr>
            <p:ph type="sldNum" sz="quarter" idx="10"/>
          </p:nvPr>
        </p:nvSpPr>
        <p:spPr/>
        <p:txBody>
          <a:bodyPr/>
          <a:lstStyle/>
          <a:p>
            <a:fld id="{8D8048CA-7166-4F3B-A73E-CBDEDA72FD53}" type="slidenum">
              <a:rPr kumimoji="1" lang="ja-JP" altLang="en-US" smtClean="0"/>
              <a:t>28</a:t>
            </a:fld>
            <a:endParaRPr kumimoji="1" lang="ja-JP" altLang="en-US"/>
          </a:p>
        </p:txBody>
      </p:sp>
    </p:spTree>
    <p:extLst>
      <p:ext uri="{BB962C8B-B14F-4D97-AF65-F5344CB8AC3E}">
        <p14:creationId xmlns:p14="http://schemas.microsoft.com/office/powerpoint/2010/main" val="656006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mn-ea"/>
                <a:ea typeface="+mn-ea"/>
              </a:rPr>
              <a:t>昨年５月から</a:t>
            </a:r>
            <a:r>
              <a:rPr kumimoji="1" lang="en-US" altLang="ja-JP" sz="1400" dirty="0" smtClean="0">
                <a:latin typeface="+mn-ea"/>
                <a:ea typeface="+mn-ea"/>
              </a:rPr>
              <a:t>10</a:t>
            </a:r>
            <a:r>
              <a:rPr kumimoji="1" lang="ja-JP" altLang="en-US" sz="1400" dirty="0" smtClean="0">
                <a:latin typeface="+mn-ea"/>
                <a:ea typeface="+mn-ea"/>
              </a:rPr>
              <a:t>月末までの情報提供の試行結果ですが、期間中の保護は２１６件、うち６５歳以上が１０８件、本制度の対象となる城東区民６１人うち４６人の方に同意を戴きました。行方不明についても８件で、合計すると</a:t>
            </a:r>
            <a:r>
              <a:rPr kumimoji="1" lang="en-US" altLang="ja-JP" sz="1400" dirty="0" smtClean="0">
                <a:latin typeface="+mn-ea"/>
                <a:ea typeface="+mn-ea"/>
              </a:rPr>
              <a:t>54</a:t>
            </a:r>
            <a:r>
              <a:rPr kumimoji="1" lang="ja-JP" altLang="en-US" sz="1400" dirty="0" smtClean="0">
                <a:latin typeface="+mn-ea"/>
                <a:ea typeface="+mn-ea"/>
              </a:rPr>
              <a:t>人の方が情報提供に同意して頂きました。</a:t>
            </a:r>
            <a:endParaRPr kumimoji="1" lang="en-US" altLang="ja-JP" sz="1400" dirty="0" smtClean="0">
              <a:latin typeface="+mn-ea"/>
              <a:ea typeface="+mn-ea"/>
            </a:endParaRPr>
          </a:p>
          <a:p>
            <a:r>
              <a:rPr kumimoji="1" lang="ja-JP" altLang="en-US" sz="1400" dirty="0" smtClean="0">
                <a:latin typeface="+mn-ea"/>
                <a:ea typeface="+mn-ea"/>
              </a:rPr>
              <a:t>情報提供後は、城東区がそれぞれに応じた支援が行われました。</a:t>
            </a:r>
            <a:endParaRPr kumimoji="1" lang="en-US" altLang="ja-JP" sz="1400" dirty="0" smtClean="0">
              <a:latin typeface="+mn-ea"/>
              <a:ea typeface="+mn-ea"/>
            </a:endParaRPr>
          </a:p>
          <a:p>
            <a:endParaRPr kumimoji="1" lang="en-US" altLang="ja-JP" sz="1400" dirty="0" smtClean="0">
              <a:latin typeface="+mn-ea"/>
              <a:ea typeface="+mn-ea"/>
            </a:endParaRPr>
          </a:p>
          <a:p>
            <a:endParaRPr kumimoji="1" lang="en-US" altLang="ja-JP" sz="1400" dirty="0" smtClean="0">
              <a:latin typeface="+mn-ea"/>
              <a:ea typeface="+mn-ea"/>
            </a:endParaRPr>
          </a:p>
          <a:p>
            <a:endParaRPr kumimoji="1" lang="ja-JP" altLang="en-US" sz="1400" dirty="0">
              <a:latin typeface="+mn-ea"/>
              <a:ea typeface="+mn-ea"/>
            </a:endParaRPr>
          </a:p>
        </p:txBody>
      </p:sp>
      <p:sp>
        <p:nvSpPr>
          <p:cNvPr id="4" name="スライド番号プレースホルダー 3"/>
          <p:cNvSpPr>
            <a:spLocks noGrp="1"/>
          </p:cNvSpPr>
          <p:nvPr>
            <p:ph type="sldNum" sz="quarter" idx="10"/>
          </p:nvPr>
        </p:nvSpPr>
        <p:spPr/>
        <p:txBody>
          <a:bodyPr/>
          <a:lstStyle/>
          <a:p>
            <a:fld id="{F29F0005-6453-478E-8459-778DAAB16664}" type="slidenum">
              <a:rPr kumimoji="1" lang="ja-JP" altLang="en-US" smtClean="0"/>
              <a:t>29</a:t>
            </a:fld>
            <a:endParaRPr kumimoji="1" lang="ja-JP" altLang="en-US"/>
          </a:p>
        </p:txBody>
      </p:sp>
    </p:spTree>
    <p:extLst>
      <p:ext uri="{BB962C8B-B14F-4D97-AF65-F5344CB8AC3E}">
        <p14:creationId xmlns:p14="http://schemas.microsoft.com/office/powerpoint/2010/main" val="1007362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latin typeface="+mn-ea"/>
                <a:ea typeface="+mn-ea"/>
              </a:rPr>
              <a:t>施策の効果としては、過去３０回以上保護されていた</a:t>
            </a:r>
            <a:r>
              <a:rPr kumimoji="1" lang="en-US" altLang="ja-JP" sz="1200" dirty="0" smtClean="0">
                <a:latin typeface="+mn-ea"/>
                <a:ea typeface="+mn-ea"/>
              </a:rPr>
              <a:t>70</a:t>
            </a:r>
            <a:r>
              <a:rPr kumimoji="1" lang="ja-JP" altLang="en-US" sz="1200" dirty="0" smtClean="0">
                <a:latin typeface="+mn-ea"/>
                <a:ea typeface="+mn-ea"/>
              </a:rPr>
              <a:t>歳代の女性が、情報提供によりケアプランが見直され、デイサービスを利用するようになり、徘徊が止まったケースがありました。</a:t>
            </a:r>
            <a:endParaRPr kumimoji="1" lang="en-US" altLang="ja-JP" sz="1200" dirty="0" smtClean="0">
              <a:latin typeface="+mn-ea"/>
              <a:ea typeface="+mn-ea"/>
            </a:endParaRPr>
          </a:p>
          <a:p>
            <a:r>
              <a:rPr kumimoji="1" lang="ja-JP" altLang="en-US" sz="1200" dirty="0" smtClean="0">
                <a:latin typeface="+mn-ea"/>
                <a:ea typeface="+mn-ea"/>
              </a:rPr>
              <a:t>このように、城東区での手厚い支援活動が促進され、情報提供後に再び保護されたり行方不明となった支援対象者は、１０月末現在で５４人中９人となっております。</a:t>
            </a:r>
            <a:endParaRPr kumimoji="1" lang="en-US" altLang="ja-JP" sz="1200" dirty="0" smtClean="0">
              <a:latin typeface="+mn-ea"/>
              <a:ea typeface="+mn-ea"/>
            </a:endParaRPr>
          </a:p>
          <a:p>
            <a:r>
              <a:rPr kumimoji="1" lang="ja-JP" altLang="en-US" sz="1200" dirty="0" smtClean="0">
                <a:latin typeface="+mn-ea"/>
                <a:ea typeface="+mn-ea"/>
              </a:rPr>
              <a:t>この９人の方については、制度の無い他の市区町村で保護されている場合もあり、一刻も早く全市町村での実施がのぞまれるところであります。</a:t>
            </a:r>
            <a:endParaRPr kumimoji="1" lang="en-US" altLang="ja-JP" sz="1200" dirty="0" smtClean="0">
              <a:latin typeface="+mn-ea"/>
              <a:ea typeface="+mn-ea"/>
            </a:endParaRPr>
          </a:p>
          <a:p>
            <a:endParaRPr kumimoji="1" lang="en-US" altLang="ja-JP" sz="1200" dirty="0" smtClean="0">
              <a:latin typeface="+mn-ea"/>
              <a:ea typeface="+mn-ea"/>
            </a:endParaRPr>
          </a:p>
          <a:p>
            <a:r>
              <a:rPr kumimoji="1" lang="ja-JP" altLang="en-US" sz="1200" dirty="0" smtClean="0">
                <a:latin typeface="+mn-ea"/>
                <a:ea typeface="+mn-ea"/>
              </a:rPr>
              <a:t>昨年５月から、城東区で実施していた本制度について、本年１月からは、大阪市平野区、東淀川区、東大阪市、吹田市に拡大実施に至っております。</a:t>
            </a:r>
            <a:endParaRPr kumimoji="1" lang="en-US" altLang="ja-JP" sz="1200" dirty="0" smtClean="0">
              <a:latin typeface="+mn-ea"/>
              <a:ea typeface="+mn-ea"/>
            </a:endParaRPr>
          </a:p>
          <a:p>
            <a:r>
              <a:rPr kumimoji="1" lang="ja-JP" altLang="en-US" sz="1200" dirty="0" smtClean="0">
                <a:latin typeface="+mn-ea"/>
                <a:ea typeface="+mn-ea"/>
              </a:rPr>
              <a:t>なお、本年４月には、府内全域で実施すべく、現在、関係市町村と調整しております。</a:t>
            </a:r>
            <a:endParaRPr kumimoji="1" lang="en-US" altLang="ja-JP" sz="1200" dirty="0" smtClean="0">
              <a:latin typeface="+mn-ea"/>
              <a:ea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D8048CA-7166-4F3B-A73E-CBDEDA72FD53}" type="slidenum">
              <a:rPr kumimoji="1" lang="ja-JP" altLang="en-US" smtClean="0"/>
              <a:t>30</a:t>
            </a:fld>
            <a:endParaRPr kumimoji="1" lang="ja-JP" altLang="en-US"/>
          </a:p>
        </p:txBody>
      </p:sp>
    </p:spTree>
    <p:extLst>
      <p:ext uri="{BB962C8B-B14F-4D97-AF65-F5344CB8AC3E}">
        <p14:creationId xmlns:p14="http://schemas.microsoft.com/office/powerpoint/2010/main" val="3400746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t>おわりに、本制度は、大阪府が掲げる認知症になっても安心して暮らせるまちづくりに貢献するものであり、あくまで大阪府民のためであり、その実現には行政や事業者等の関係機関の連携が必要不可欠です。</a:t>
            </a:r>
            <a:endParaRPr kumimoji="1" lang="en-US" altLang="ja-JP" sz="1400" dirty="0" smtClean="0"/>
          </a:p>
          <a:p>
            <a:r>
              <a:rPr kumimoji="1" lang="ja-JP" altLang="en-US" sz="1400" dirty="0" smtClean="0"/>
              <a:t>それを実現するためには、日頃から無理の無い範囲で情報交換を行い、お互いの業務でどこが連携できるかを模索するなどの意思疎通を図ることが重要だと考えます。</a:t>
            </a:r>
            <a:endParaRPr kumimoji="1" lang="en-US" altLang="ja-JP" sz="1400" dirty="0" smtClean="0"/>
          </a:p>
          <a:p>
            <a:r>
              <a:rPr kumimoji="1" lang="ja-JP" altLang="en-US" sz="1400" dirty="0" smtClean="0"/>
              <a:t>府警においては、今後も大阪府と連携して新たな取り組みを展開し、大阪府民の安全・安心につなげて参りたいと考えています。</a:t>
            </a:r>
            <a:endParaRPr kumimoji="1" lang="en-US" altLang="ja-JP" sz="1400" dirty="0" smtClean="0"/>
          </a:p>
          <a:p>
            <a:endParaRPr kumimoji="1" lang="ja-JP" altLang="en-US" sz="1400" dirty="0"/>
          </a:p>
        </p:txBody>
      </p:sp>
      <p:sp>
        <p:nvSpPr>
          <p:cNvPr id="4" name="スライド番号プレースホルダー 3"/>
          <p:cNvSpPr>
            <a:spLocks noGrp="1"/>
          </p:cNvSpPr>
          <p:nvPr>
            <p:ph type="sldNum" sz="quarter" idx="10"/>
          </p:nvPr>
        </p:nvSpPr>
        <p:spPr/>
        <p:txBody>
          <a:bodyPr/>
          <a:lstStyle/>
          <a:p>
            <a:fld id="{8D8048CA-7166-4F3B-A73E-CBDEDA72FD53}" type="slidenum">
              <a:rPr kumimoji="1" lang="ja-JP" altLang="en-US" smtClean="0"/>
              <a:t>31</a:t>
            </a:fld>
            <a:endParaRPr kumimoji="1" lang="ja-JP" altLang="en-US"/>
          </a:p>
        </p:txBody>
      </p:sp>
    </p:spTree>
    <p:extLst>
      <p:ext uri="{BB962C8B-B14F-4D97-AF65-F5344CB8AC3E}">
        <p14:creationId xmlns:p14="http://schemas.microsoft.com/office/powerpoint/2010/main" val="4186709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D8048CA-7166-4F3B-A73E-CBDEDA72FD53}" type="slidenum">
              <a:rPr kumimoji="1" lang="ja-JP" altLang="en-US" smtClean="0"/>
              <a:t>32</a:t>
            </a:fld>
            <a:endParaRPr kumimoji="1" lang="ja-JP" altLang="en-US"/>
          </a:p>
        </p:txBody>
      </p:sp>
    </p:spTree>
    <p:extLst>
      <p:ext uri="{BB962C8B-B14F-4D97-AF65-F5344CB8AC3E}">
        <p14:creationId xmlns:p14="http://schemas.microsoft.com/office/powerpoint/2010/main" val="1755569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t>それでは、大阪府警から、自治体と連携した認知症高齢者等支援対象者情報提供制度について、ご説明いたします。</a:t>
            </a:r>
            <a:endParaRPr kumimoji="1" lang="en-US" altLang="ja-JP" sz="1400" dirty="0" smtClean="0"/>
          </a:p>
          <a:p>
            <a:r>
              <a:rPr kumimoji="1" lang="ja-JP" altLang="en-US" sz="1400" dirty="0" smtClean="0"/>
              <a:t>私は、大阪府警察本部生活安全部生活安全総務課で行方不明や保護の担当をしております、右田と申します。</a:t>
            </a:r>
            <a:endParaRPr kumimoji="1" lang="en-US" altLang="ja-JP" sz="1400" dirty="0" smtClean="0"/>
          </a:p>
          <a:p>
            <a:r>
              <a:rPr kumimoji="1" lang="ja-JP" altLang="en-US" sz="1400" dirty="0" smtClean="0"/>
              <a:t>どうぞ、よろしくお願いいたします。</a:t>
            </a:r>
            <a:endParaRPr kumimoji="1" lang="en-US" altLang="ja-JP" sz="1400" dirty="0" smtClean="0"/>
          </a:p>
        </p:txBody>
      </p:sp>
      <p:sp>
        <p:nvSpPr>
          <p:cNvPr id="4" name="スライド番号プレースホルダー 3"/>
          <p:cNvSpPr>
            <a:spLocks noGrp="1"/>
          </p:cNvSpPr>
          <p:nvPr>
            <p:ph type="sldNum" sz="quarter" idx="10"/>
          </p:nvPr>
        </p:nvSpPr>
        <p:spPr/>
        <p:txBody>
          <a:bodyPr/>
          <a:lstStyle/>
          <a:p>
            <a:fld id="{8D8048CA-7166-4F3B-A73E-CBDEDA72FD53}" type="slidenum">
              <a:rPr kumimoji="1" lang="ja-JP" altLang="en-US" smtClean="0"/>
              <a:t>15</a:t>
            </a:fld>
            <a:endParaRPr kumimoji="1" lang="ja-JP" altLang="en-US"/>
          </a:p>
        </p:txBody>
      </p:sp>
    </p:spTree>
    <p:extLst>
      <p:ext uri="{BB962C8B-B14F-4D97-AF65-F5344CB8AC3E}">
        <p14:creationId xmlns:p14="http://schemas.microsoft.com/office/powerpoint/2010/main" val="814948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それでは、早速ですが、大阪府における保護、行方不明の現状、制度開始に至った経緯、制度の概要、制度の施行の成果と課題について、順を追ってご説明いたします。</a:t>
            </a:r>
          </a:p>
          <a:p>
            <a:endParaRPr kumimoji="1" lang="ja-JP" altLang="en-US" sz="1400" dirty="0"/>
          </a:p>
        </p:txBody>
      </p:sp>
      <p:sp>
        <p:nvSpPr>
          <p:cNvPr id="4" name="スライド番号プレースホルダー 3"/>
          <p:cNvSpPr>
            <a:spLocks noGrp="1"/>
          </p:cNvSpPr>
          <p:nvPr>
            <p:ph type="sldNum" sz="quarter" idx="10"/>
          </p:nvPr>
        </p:nvSpPr>
        <p:spPr/>
        <p:txBody>
          <a:bodyPr/>
          <a:lstStyle/>
          <a:p>
            <a:fld id="{8D8048CA-7166-4F3B-A73E-CBDEDA72FD53}" type="slidenum">
              <a:rPr kumimoji="1" lang="ja-JP" altLang="en-US" smtClean="0"/>
              <a:t>16</a:t>
            </a:fld>
            <a:endParaRPr kumimoji="1" lang="ja-JP" altLang="en-US"/>
          </a:p>
        </p:txBody>
      </p:sp>
    </p:spTree>
    <p:extLst>
      <p:ext uri="{BB962C8B-B14F-4D97-AF65-F5344CB8AC3E}">
        <p14:creationId xmlns:p14="http://schemas.microsoft.com/office/powerpoint/2010/main" val="4291294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t>まず、大阪府内における保護の現状についてお話しします。</a:t>
            </a:r>
            <a:endParaRPr kumimoji="1" lang="en-US" altLang="ja-JP" sz="1400" dirty="0" smtClean="0"/>
          </a:p>
          <a:p>
            <a:r>
              <a:rPr kumimoji="1" lang="ja-JP" altLang="en-US" sz="1400" b="0" i="0" u="none" strike="noStrike" kern="1200" baseline="0" dirty="0" smtClean="0">
                <a:solidFill>
                  <a:schemeClr val="tx1"/>
                </a:solidFill>
                <a:latin typeface="+mn-lt"/>
                <a:ea typeface="+mn-ea"/>
                <a:cs typeface="+mn-cs"/>
              </a:rPr>
              <a:t>大阪府内における急速な高齢化の進展や、独居高齢者世帯及び認知症高齢者の増加により、大阪府警察における高齢者の保護・行方不明事案が増加傾向にあります。</a:t>
            </a:r>
            <a:endParaRPr kumimoji="1" lang="en-US" altLang="ja-JP" sz="1400" b="0" i="0" u="none" strike="noStrike" kern="1200" baseline="0" dirty="0" smtClean="0">
              <a:solidFill>
                <a:schemeClr val="tx1"/>
              </a:solidFill>
              <a:latin typeface="+mn-lt"/>
              <a:ea typeface="+mn-ea"/>
              <a:cs typeface="+mn-cs"/>
            </a:endParaRPr>
          </a:p>
          <a:p>
            <a:r>
              <a:rPr kumimoji="1" lang="ja-JP" altLang="en-US" sz="1400" dirty="0" smtClean="0"/>
              <a:t>警察において取り扱う保護とは、警察官職務執行法上の保護や。いわゆる酩酊者規制法上の保護です。</a:t>
            </a:r>
            <a:endParaRPr kumimoji="1" lang="en-US" altLang="ja-JP" sz="1400" dirty="0" smtClean="0"/>
          </a:p>
          <a:p>
            <a:r>
              <a:rPr kumimoji="1" lang="ja-JP" altLang="en-US" sz="1400" dirty="0" smtClean="0"/>
              <a:t>わかりやすくいいますと、酔っ払いや泥酔者、精神錯乱者、迷い子、迷い人、病人、行方不明者などのことです。</a:t>
            </a:r>
            <a:endParaRPr kumimoji="1" lang="en-US" altLang="ja-JP" sz="1400" dirty="0" smtClean="0"/>
          </a:p>
          <a:p>
            <a:r>
              <a:rPr kumimoji="1" lang="ja-JP" altLang="en-US" sz="1400" dirty="0" smtClean="0"/>
              <a:t>保護件数全体の数字でいいますと、約１０年前の平成１８年は、約１万９千件であったものが、一昨年の平成２７年には、約２万６千件と約７千件、約３７％も増加しております。</a:t>
            </a:r>
            <a:endParaRPr kumimoji="1" lang="en-US" altLang="ja-JP" sz="1400" dirty="0" smtClean="0"/>
          </a:p>
        </p:txBody>
      </p:sp>
      <p:sp>
        <p:nvSpPr>
          <p:cNvPr id="4" name="スライド番号プレースホルダー 3"/>
          <p:cNvSpPr>
            <a:spLocks noGrp="1"/>
          </p:cNvSpPr>
          <p:nvPr>
            <p:ph type="sldNum" sz="quarter" idx="10"/>
          </p:nvPr>
        </p:nvSpPr>
        <p:spPr/>
        <p:txBody>
          <a:bodyPr/>
          <a:lstStyle/>
          <a:p>
            <a:fld id="{8D8048CA-7166-4F3B-A73E-CBDEDA72FD53}" type="slidenum">
              <a:rPr kumimoji="1" lang="ja-JP" altLang="en-US" smtClean="0"/>
              <a:t>17</a:t>
            </a:fld>
            <a:endParaRPr kumimoji="1" lang="ja-JP" altLang="en-US"/>
          </a:p>
        </p:txBody>
      </p:sp>
    </p:spTree>
    <p:extLst>
      <p:ext uri="{BB962C8B-B14F-4D97-AF65-F5344CB8AC3E}">
        <p14:creationId xmlns:p14="http://schemas.microsoft.com/office/powerpoint/2010/main" val="2050522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t>保護の内訳は、ごらんの通りですが、特徴的なのが迷い人の保護件数となります。</a:t>
            </a:r>
            <a:endParaRPr kumimoji="1" lang="en-US" altLang="ja-JP" sz="1400" dirty="0" smtClean="0"/>
          </a:p>
          <a:p>
            <a:r>
              <a:rPr kumimoji="1" lang="ja-JP" altLang="en-US" sz="1400" dirty="0" smtClean="0"/>
              <a:t>迷い人とは、道に迷った方、自宅がわからない方で、そのまま放置すれば、生命や身体、財産に危害が及ぶおそれのある方のことです。</a:t>
            </a:r>
            <a:endParaRPr kumimoji="1" lang="en-US" altLang="ja-JP" sz="1400" dirty="0" smtClean="0"/>
          </a:p>
          <a:p>
            <a:r>
              <a:rPr kumimoji="1" lang="ja-JP" altLang="en-US" sz="1400" dirty="0" smtClean="0"/>
              <a:t>この迷い人の保護件数が、平成１８年は、全体の３４．７％であったものが、平成２７年には全体の４１．４％となっています。</a:t>
            </a:r>
            <a:endParaRPr kumimoji="1" lang="en-US" altLang="ja-JP" sz="1400" dirty="0" smtClean="0"/>
          </a:p>
          <a:p>
            <a:r>
              <a:rPr kumimoji="1" lang="ja-JP" altLang="en-US" sz="1400" dirty="0" smtClean="0"/>
              <a:t>さらに特徴的なのが、６５歳以上の迷い人となります。</a:t>
            </a:r>
            <a:endParaRPr kumimoji="1" lang="en-US" altLang="ja-JP" sz="1400" dirty="0" smtClean="0"/>
          </a:p>
          <a:p>
            <a:r>
              <a:rPr kumimoji="1" lang="ja-JP" altLang="en-US" sz="1400" dirty="0" smtClean="0"/>
              <a:t>平成１８年に２７．３２％であったものが、平成２７年には３５．０１％と爆発的に増加しているのがわかります。</a:t>
            </a:r>
            <a:endParaRPr kumimoji="1" lang="en-US" altLang="ja-JP" sz="1400" dirty="0" smtClean="0"/>
          </a:p>
          <a:p>
            <a:endParaRPr kumimoji="1" lang="en-US" altLang="ja-JP" sz="1400" dirty="0" smtClean="0"/>
          </a:p>
        </p:txBody>
      </p:sp>
      <p:sp>
        <p:nvSpPr>
          <p:cNvPr id="4" name="スライド番号プレースホルダー 3"/>
          <p:cNvSpPr>
            <a:spLocks noGrp="1"/>
          </p:cNvSpPr>
          <p:nvPr>
            <p:ph type="sldNum" sz="quarter" idx="10"/>
          </p:nvPr>
        </p:nvSpPr>
        <p:spPr/>
        <p:txBody>
          <a:bodyPr/>
          <a:lstStyle/>
          <a:p>
            <a:fld id="{8D8048CA-7166-4F3B-A73E-CBDEDA72FD53}" type="slidenum">
              <a:rPr kumimoji="1" lang="ja-JP" altLang="en-US" smtClean="0"/>
              <a:t>18</a:t>
            </a:fld>
            <a:endParaRPr kumimoji="1" lang="ja-JP" altLang="en-US"/>
          </a:p>
        </p:txBody>
      </p:sp>
    </p:spTree>
    <p:extLst>
      <p:ext uri="{BB962C8B-B14F-4D97-AF65-F5344CB8AC3E}">
        <p14:creationId xmlns:p14="http://schemas.microsoft.com/office/powerpoint/2010/main" val="587723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t>平成２７年中、保護された方のについて分析しますと、複数回保護されている方が全体の３５％ですが、警察で初めて保護された方が全体の６５％という結果でした。</a:t>
            </a:r>
            <a:endParaRPr kumimoji="1" lang="en-US" altLang="ja-JP" sz="1400" dirty="0" smtClean="0"/>
          </a:p>
          <a:p>
            <a:r>
              <a:rPr kumimoji="1" lang="ja-JP" altLang="en-US" sz="1400" dirty="0" smtClean="0"/>
              <a:t>保護の統計上、認知症又はその疑いで保護した方の数字は抽出できないため、この中には、知的障害者の方で保護者とはぐれた方なども若干数含まれます。</a:t>
            </a:r>
            <a:endParaRPr kumimoji="1" lang="en-US" altLang="ja-JP" sz="1400" dirty="0" smtClean="0"/>
          </a:p>
          <a:p>
            <a:r>
              <a:rPr kumimoji="1" lang="ja-JP" altLang="en-US" sz="1400" dirty="0" smtClean="0"/>
              <a:t>しかし、いずれにせよ、６５歳以上で道に迷いっているということは、認知症又はその初期段階にあると思われます。</a:t>
            </a:r>
            <a:endParaRPr kumimoji="1" lang="en-US" altLang="ja-JP" sz="1400" dirty="0" smtClean="0"/>
          </a:p>
        </p:txBody>
      </p:sp>
      <p:sp>
        <p:nvSpPr>
          <p:cNvPr id="4" name="スライド番号プレースホルダー 3"/>
          <p:cNvSpPr>
            <a:spLocks noGrp="1"/>
          </p:cNvSpPr>
          <p:nvPr>
            <p:ph type="sldNum" sz="quarter" idx="10"/>
          </p:nvPr>
        </p:nvSpPr>
        <p:spPr/>
        <p:txBody>
          <a:bodyPr/>
          <a:lstStyle/>
          <a:p>
            <a:fld id="{8D8048CA-7166-4F3B-A73E-CBDEDA72FD53}" type="slidenum">
              <a:rPr kumimoji="1" lang="ja-JP" altLang="en-US" smtClean="0"/>
              <a:t>19</a:t>
            </a:fld>
            <a:endParaRPr kumimoji="1" lang="ja-JP" altLang="en-US"/>
          </a:p>
        </p:txBody>
      </p:sp>
    </p:spTree>
    <p:extLst>
      <p:ext uri="{BB962C8B-B14F-4D97-AF65-F5344CB8AC3E}">
        <p14:creationId xmlns:p14="http://schemas.microsoft.com/office/powerpoint/2010/main" val="2715353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t>次に、行方不明者の状況についてご説明します。</a:t>
            </a:r>
            <a:endParaRPr kumimoji="1" lang="en-US" altLang="ja-JP" sz="1400" dirty="0" smtClean="0"/>
          </a:p>
          <a:p>
            <a:r>
              <a:rPr kumimoji="1" lang="ja-JP" altLang="en-US" sz="1400" dirty="0" smtClean="0"/>
              <a:t>行方不明とは、様々な原因や動機によって、行方不明となる事案で、ここ数年は８千件前後で推移しています。</a:t>
            </a:r>
            <a:endParaRPr kumimoji="1" lang="en-US" altLang="ja-JP" sz="1400" dirty="0" smtClean="0"/>
          </a:p>
          <a:p>
            <a:r>
              <a:rPr kumimoji="1" lang="ja-JP" altLang="en-US" sz="1400" dirty="0" smtClean="0"/>
              <a:t>家族の方などが、認知症が原因で行方不明となったと警察に届けられた場合に、計上していますが、認知症として計上し始めた平成２４年は２０７６件、全体の２３．３％、平成２７年は１７９１件、全体の２３．２％と届け出の件数は減少していますが、全体に占める割合は横ばい状態です。</a:t>
            </a:r>
            <a:endParaRPr kumimoji="1" lang="en-US" altLang="ja-JP" sz="1400" dirty="0" smtClean="0"/>
          </a:p>
          <a:p>
            <a:r>
              <a:rPr kumimoji="1" lang="ja-JP" altLang="en-US" sz="1400" dirty="0" smtClean="0"/>
              <a:t>しかし、届け出件数は減少しているものの、毎年８人前後の方が発見されていません。</a:t>
            </a:r>
            <a:endParaRPr kumimoji="1" lang="en-US" altLang="ja-JP" sz="1400" dirty="0" smtClean="0"/>
          </a:p>
          <a:p>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なお、大阪は、全国で最も認知症の行方不明者が多くなっていますが、これは、大阪府警では、より迅速に行方不明者を手配するため、行方不明事案を認知した場合に、直ちに行方不明者届けを受理する方針ですので、受理件数が全国最多となっています。</a:t>
            </a:r>
            <a:endParaRPr kumimoji="1" lang="en-US" altLang="ja-JP" sz="1400" dirty="0" smtClean="0"/>
          </a:p>
          <a:p>
            <a:endParaRPr kumimoji="1" lang="ja-JP" altLang="en-US" sz="1400" dirty="0"/>
          </a:p>
        </p:txBody>
      </p:sp>
      <p:sp>
        <p:nvSpPr>
          <p:cNvPr id="4" name="スライド番号プレースホルダー 3"/>
          <p:cNvSpPr>
            <a:spLocks noGrp="1"/>
          </p:cNvSpPr>
          <p:nvPr>
            <p:ph type="sldNum" sz="quarter" idx="10"/>
          </p:nvPr>
        </p:nvSpPr>
        <p:spPr/>
        <p:txBody>
          <a:bodyPr/>
          <a:lstStyle/>
          <a:p>
            <a:fld id="{8D8048CA-7166-4F3B-A73E-CBDEDA72FD53}" type="slidenum">
              <a:rPr kumimoji="1" lang="ja-JP" altLang="en-US" smtClean="0"/>
              <a:t>20</a:t>
            </a:fld>
            <a:endParaRPr kumimoji="1" lang="ja-JP" altLang="en-US"/>
          </a:p>
        </p:txBody>
      </p:sp>
    </p:spTree>
    <p:extLst>
      <p:ext uri="{BB962C8B-B14F-4D97-AF65-F5344CB8AC3E}">
        <p14:creationId xmlns:p14="http://schemas.microsoft.com/office/powerpoint/2010/main" val="762574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届け出件数の減少は、様々な要因が考えられます。</a:t>
            </a: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独居高齢者世帯が増加し、行方不明となっても警察への届け出が遅れている場合や、ご家族ご自身で探して届け出が遅れている場合などが考えられます。</a:t>
            </a: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それを裏付けるという訳ではありませんが、認知症が原因で平成２７年中行方不明となり、その後発見された方について分析したところ、９８．８％の方が３日以内に発見されています。発見される場合の多くは、道ばたでご高齢の方が長時間座り込んでいるというような民間からの通報により、警察官が迷い人として保護している状況です。</a:t>
            </a: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大多数が、無事に発見されていますが、中には事故等で亡くなられた方もおられます。</a:t>
            </a: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発見された方の１割、亡くなった方の３割で、過去に複数回行方不明となっています。</a:t>
            </a: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p>
          <a:p>
            <a:endParaRPr kumimoji="1" lang="ja-JP" altLang="en-US" sz="1400" dirty="0"/>
          </a:p>
        </p:txBody>
      </p:sp>
      <p:sp>
        <p:nvSpPr>
          <p:cNvPr id="4" name="スライド番号プレースホルダー 3"/>
          <p:cNvSpPr>
            <a:spLocks noGrp="1"/>
          </p:cNvSpPr>
          <p:nvPr>
            <p:ph type="sldNum" sz="quarter" idx="10"/>
          </p:nvPr>
        </p:nvSpPr>
        <p:spPr/>
        <p:txBody>
          <a:bodyPr/>
          <a:lstStyle/>
          <a:p>
            <a:fld id="{8D8048CA-7166-4F3B-A73E-CBDEDA72FD53}" type="slidenum">
              <a:rPr kumimoji="1" lang="ja-JP" altLang="en-US" smtClean="0"/>
              <a:t>21</a:t>
            </a:fld>
            <a:endParaRPr kumimoji="1" lang="ja-JP" altLang="en-US"/>
          </a:p>
        </p:txBody>
      </p:sp>
    </p:spTree>
    <p:extLst>
      <p:ext uri="{BB962C8B-B14F-4D97-AF65-F5344CB8AC3E}">
        <p14:creationId xmlns:p14="http://schemas.microsoft.com/office/powerpoint/2010/main" val="3943911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mj-ea"/>
                <a:ea typeface="+mj-ea"/>
              </a:rPr>
              <a:t>以上、お話した大阪府における保護と行方不明の現状ですが、ご覧の通り保護については</a:t>
            </a:r>
            <a:endParaRPr kumimoji="1" lang="en-US" altLang="ja-JP" sz="1400" dirty="0" smtClean="0">
              <a:latin typeface="+mj-ea"/>
              <a:ea typeface="+mj-ea"/>
            </a:endParaRPr>
          </a:p>
          <a:p>
            <a:r>
              <a:rPr kumimoji="1" lang="ja-JP" altLang="en-US" sz="1400" dirty="0" smtClean="0">
                <a:latin typeface="+mj-ea"/>
                <a:ea typeface="+mj-ea"/>
              </a:rPr>
              <a:t>　・</a:t>
            </a:r>
            <a:r>
              <a:rPr lang="en-US" altLang="ja-JP" sz="1400" dirty="0" smtClean="0">
                <a:latin typeface="+mj-ea"/>
                <a:ea typeface="+mj-ea"/>
              </a:rPr>
              <a:t>65</a:t>
            </a:r>
            <a:r>
              <a:rPr lang="ja-JP" altLang="en-US" sz="1400" dirty="0" smtClean="0">
                <a:latin typeface="+mj-ea"/>
                <a:ea typeface="+mj-ea"/>
              </a:rPr>
              <a:t>歳以上の迷い人が着実に増加している。</a:t>
            </a:r>
            <a:endParaRPr lang="en-US" altLang="ja-JP" sz="1400" dirty="0" smtClean="0">
              <a:latin typeface="+mj-ea"/>
              <a:ea typeface="+mj-ea"/>
            </a:endParaRPr>
          </a:p>
          <a:p>
            <a:r>
              <a:rPr lang="ja-JP" altLang="en-US" sz="1400" dirty="0" smtClean="0">
                <a:latin typeface="+mj-ea"/>
                <a:ea typeface="+mj-ea"/>
              </a:rPr>
              <a:t>　・うち約３割が複数回、</a:t>
            </a:r>
            <a:r>
              <a:rPr lang="ja-JP" altLang="en-US" sz="1400" smtClean="0">
                <a:latin typeface="+mj-ea"/>
                <a:ea typeface="+mj-ea"/>
              </a:rPr>
              <a:t>残り約７割</a:t>
            </a:r>
            <a:r>
              <a:rPr lang="ja-JP" altLang="en-US" sz="1400" dirty="0" smtClean="0">
                <a:latin typeface="+mj-ea"/>
                <a:ea typeface="+mj-ea"/>
              </a:rPr>
              <a:t>が初めて保護されている。</a:t>
            </a:r>
            <a:endParaRPr lang="en-US" altLang="ja-JP" sz="1400" dirty="0" smtClean="0">
              <a:latin typeface="+mj-ea"/>
              <a:ea typeface="+mj-ea"/>
            </a:endParaRPr>
          </a:p>
          <a:p>
            <a:r>
              <a:rPr lang="ja-JP" altLang="en-US" sz="1400" dirty="0" smtClean="0">
                <a:latin typeface="+mj-ea"/>
                <a:ea typeface="+mj-ea"/>
              </a:rPr>
              <a:t>行方不明については</a:t>
            </a:r>
            <a:endParaRPr lang="en-US" altLang="ja-JP" sz="1400" dirty="0" smtClean="0">
              <a:latin typeface="+mj-ea"/>
              <a:ea typeface="+mj-ea"/>
            </a:endParaRPr>
          </a:p>
          <a:p>
            <a:r>
              <a:rPr lang="ja-JP" altLang="en-US" sz="1400" dirty="0" smtClean="0">
                <a:latin typeface="+mj-ea"/>
                <a:ea typeface="+mj-ea"/>
              </a:rPr>
              <a:t>　・認知症が原因の行方不明は減少しているが、全体に占める割合は変化なし。</a:t>
            </a:r>
            <a:endParaRPr lang="en-US" altLang="ja-JP" sz="1400" dirty="0" smtClean="0">
              <a:latin typeface="+mj-ea"/>
              <a:ea typeface="+mj-ea"/>
            </a:endParaRPr>
          </a:p>
          <a:p>
            <a:r>
              <a:rPr lang="ja-JP" altLang="en-US" sz="1400" dirty="0" smtClean="0">
                <a:latin typeface="+mj-ea"/>
                <a:ea typeface="+mj-ea"/>
              </a:rPr>
              <a:t>　・解決した約１割、死亡例の約３割が過去に複数回行方不明となっている。</a:t>
            </a:r>
            <a:endParaRPr lang="en-US" altLang="ja-JP" sz="1400" dirty="0" smtClean="0">
              <a:latin typeface="+mj-ea"/>
              <a:ea typeface="+mj-ea"/>
            </a:endParaRPr>
          </a:p>
          <a:p>
            <a:r>
              <a:rPr lang="ja-JP" altLang="en-US" sz="1400" dirty="0" smtClean="0">
                <a:latin typeface="+mj-ea"/>
                <a:ea typeface="+mj-ea"/>
              </a:rPr>
              <a:t>といった状況です。</a:t>
            </a:r>
          </a:p>
          <a:p>
            <a:endParaRPr kumimoji="1" lang="ja-JP" altLang="en-US" sz="1400" dirty="0"/>
          </a:p>
        </p:txBody>
      </p:sp>
      <p:sp>
        <p:nvSpPr>
          <p:cNvPr id="4" name="スライド番号プレースホルダー 3"/>
          <p:cNvSpPr>
            <a:spLocks noGrp="1"/>
          </p:cNvSpPr>
          <p:nvPr>
            <p:ph type="sldNum" sz="quarter" idx="10"/>
          </p:nvPr>
        </p:nvSpPr>
        <p:spPr/>
        <p:txBody>
          <a:bodyPr/>
          <a:lstStyle/>
          <a:p>
            <a:fld id="{8D8048CA-7166-4F3B-A73E-CBDEDA72FD53}" type="slidenum">
              <a:rPr kumimoji="1" lang="ja-JP" altLang="en-US" smtClean="0"/>
              <a:t>22</a:t>
            </a:fld>
            <a:endParaRPr kumimoji="1" lang="ja-JP" altLang="en-US"/>
          </a:p>
        </p:txBody>
      </p:sp>
    </p:spTree>
    <p:extLst>
      <p:ext uri="{BB962C8B-B14F-4D97-AF65-F5344CB8AC3E}">
        <p14:creationId xmlns:p14="http://schemas.microsoft.com/office/powerpoint/2010/main" val="4199768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2005" y="2348894"/>
            <a:ext cx="9089390" cy="1620771"/>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604010" y="4284717"/>
            <a:ext cx="7485380" cy="1932323"/>
          </a:xfrm>
        </p:spPr>
        <p:txBody>
          <a:bodyPr/>
          <a:lstStyle>
            <a:lvl1pPr marL="0" indent="0" algn="ctr">
              <a:buNone/>
              <a:defRPr>
                <a:solidFill>
                  <a:schemeClr val="tx1">
                    <a:tint val="75000"/>
                  </a:schemeClr>
                </a:solidFill>
              </a:defRPr>
            </a:lvl1pPr>
            <a:lvl2pPr marL="521436" indent="0" algn="ctr">
              <a:buNone/>
              <a:defRPr>
                <a:solidFill>
                  <a:schemeClr val="tx1">
                    <a:tint val="75000"/>
                  </a:schemeClr>
                </a:solidFill>
              </a:defRPr>
            </a:lvl2pPr>
            <a:lvl3pPr marL="1042872" indent="0" algn="ctr">
              <a:buNone/>
              <a:defRPr>
                <a:solidFill>
                  <a:schemeClr val="tx1">
                    <a:tint val="75000"/>
                  </a:schemeClr>
                </a:solidFill>
              </a:defRPr>
            </a:lvl3pPr>
            <a:lvl4pPr marL="1564308" indent="0" algn="ctr">
              <a:buNone/>
              <a:defRPr>
                <a:solidFill>
                  <a:schemeClr val="tx1">
                    <a:tint val="75000"/>
                  </a:schemeClr>
                </a:solidFill>
              </a:defRPr>
            </a:lvl4pPr>
            <a:lvl5pPr marL="2085744" indent="0" algn="ctr">
              <a:buNone/>
              <a:defRPr>
                <a:solidFill>
                  <a:schemeClr val="tx1">
                    <a:tint val="75000"/>
                  </a:schemeClr>
                </a:solidFill>
              </a:defRPr>
            </a:lvl5pPr>
            <a:lvl6pPr marL="2607179" indent="0" algn="ctr">
              <a:buNone/>
              <a:defRPr>
                <a:solidFill>
                  <a:schemeClr val="tx1">
                    <a:tint val="75000"/>
                  </a:schemeClr>
                </a:solidFill>
              </a:defRPr>
            </a:lvl6pPr>
            <a:lvl7pPr marL="3128616" indent="0" algn="ctr">
              <a:buNone/>
              <a:defRPr>
                <a:solidFill>
                  <a:schemeClr val="tx1">
                    <a:tint val="75000"/>
                  </a:schemeClr>
                </a:solidFill>
              </a:defRPr>
            </a:lvl7pPr>
            <a:lvl8pPr marL="3650052" indent="0" algn="ctr">
              <a:buNone/>
              <a:defRPr>
                <a:solidFill>
                  <a:schemeClr val="tx1">
                    <a:tint val="75000"/>
                  </a:schemeClr>
                </a:solidFill>
              </a:defRPr>
            </a:lvl8pPr>
            <a:lvl9pPr marL="4171487"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46874E3-4E9A-4F52-BF75-5D4E59AEB412}" type="datetimeFigureOut">
              <a:rPr kumimoji="1" lang="ja-JP" altLang="en-US" smtClean="0"/>
              <a:t>2017/3/2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1431ED-BF99-416E-BB05-30FBCD162A7D}" type="slidenum">
              <a:rPr kumimoji="1" lang="ja-JP" altLang="en-US" smtClean="0"/>
              <a:t>‹#›</a:t>
            </a:fld>
            <a:endParaRPr kumimoji="1" lang="ja-JP" altLang="en-US"/>
          </a:p>
        </p:txBody>
      </p:sp>
    </p:spTree>
    <p:extLst>
      <p:ext uri="{BB962C8B-B14F-4D97-AF65-F5344CB8AC3E}">
        <p14:creationId xmlns:p14="http://schemas.microsoft.com/office/powerpoint/2010/main" val="1402762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46874E3-4E9A-4F52-BF75-5D4E59AEB412}" type="datetimeFigureOut">
              <a:rPr kumimoji="1" lang="ja-JP" altLang="en-US" smtClean="0"/>
              <a:t>2017/3/2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1431ED-BF99-416E-BB05-30FBCD162A7D}" type="slidenum">
              <a:rPr kumimoji="1" lang="ja-JP" altLang="en-US" smtClean="0"/>
              <a:t>‹#›</a:t>
            </a:fld>
            <a:endParaRPr kumimoji="1" lang="ja-JP" altLang="en-US"/>
          </a:p>
        </p:txBody>
      </p:sp>
    </p:spTree>
    <p:extLst>
      <p:ext uri="{BB962C8B-B14F-4D97-AF65-F5344CB8AC3E}">
        <p14:creationId xmlns:p14="http://schemas.microsoft.com/office/powerpoint/2010/main" val="204763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067112" y="334306"/>
            <a:ext cx="2812588" cy="711318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5639" y="334306"/>
            <a:ext cx="8263250" cy="711318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46874E3-4E9A-4F52-BF75-5D4E59AEB412}" type="datetimeFigureOut">
              <a:rPr kumimoji="1" lang="ja-JP" altLang="en-US" smtClean="0"/>
              <a:t>2017/3/2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1431ED-BF99-416E-BB05-30FBCD162A7D}" type="slidenum">
              <a:rPr kumimoji="1" lang="ja-JP" altLang="en-US" smtClean="0"/>
              <a:t>‹#›</a:t>
            </a:fld>
            <a:endParaRPr kumimoji="1" lang="ja-JP" altLang="en-US"/>
          </a:p>
        </p:txBody>
      </p:sp>
    </p:spTree>
    <p:extLst>
      <p:ext uri="{BB962C8B-B14F-4D97-AF65-F5344CB8AC3E}">
        <p14:creationId xmlns:p14="http://schemas.microsoft.com/office/powerpoint/2010/main" val="3170004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46874E3-4E9A-4F52-BF75-5D4E59AEB412}" type="datetimeFigureOut">
              <a:rPr kumimoji="1" lang="ja-JP" altLang="en-US" smtClean="0"/>
              <a:t>2017/3/2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1431ED-BF99-416E-BB05-30FBCD162A7D}" type="slidenum">
              <a:rPr kumimoji="1" lang="ja-JP" altLang="en-US" smtClean="0"/>
              <a:t>‹#›</a:t>
            </a:fld>
            <a:endParaRPr kumimoji="1" lang="ja-JP" altLang="en-US"/>
          </a:p>
        </p:txBody>
      </p:sp>
    </p:spTree>
    <p:extLst>
      <p:ext uri="{BB962C8B-B14F-4D97-AF65-F5344CB8AC3E}">
        <p14:creationId xmlns:p14="http://schemas.microsoft.com/office/powerpoint/2010/main" val="3272772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705" y="4858813"/>
            <a:ext cx="9089390" cy="1501751"/>
          </a:xfrm>
        </p:spPr>
        <p:txBody>
          <a:bodyPr anchor="t"/>
          <a:lstStyle>
            <a:lvl1pPr algn="l">
              <a:defRPr sz="46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436" indent="0">
              <a:buNone/>
              <a:defRPr sz="2100">
                <a:solidFill>
                  <a:schemeClr val="tx1">
                    <a:tint val="75000"/>
                  </a:schemeClr>
                </a:solidFill>
              </a:defRPr>
            </a:lvl2pPr>
            <a:lvl3pPr marL="1042872" indent="0">
              <a:buNone/>
              <a:defRPr sz="1800">
                <a:solidFill>
                  <a:schemeClr val="tx1">
                    <a:tint val="75000"/>
                  </a:schemeClr>
                </a:solidFill>
              </a:defRPr>
            </a:lvl3pPr>
            <a:lvl4pPr marL="1564308" indent="0">
              <a:buNone/>
              <a:defRPr sz="1600">
                <a:solidFill>
                  <a:schemeClr val="tx1">
                    <a:tint val="75000"/>
                  </a:schemeClr>
                </a:solidFill>
              </a:defRPr>
            </a:lvl4pPr>
            <a:lvl5pPr marL="2085744" indent="0">
              <a:buNone/>
              <a:defRPr sz="1600">
                <a:solidFill>
                  <a:schemeClr val="tx1">
                    <a:tint val="75000"/>
                  </a:schemeClr>
                </a:solidFill>
              </a:defRPr>
            </a:lvl5pPr>
            <a:lvl6pPr marL="2607179" indent="0">
              <a:buNone/>
              <a:defRPr sz="1600">
                <a:solidFill>
                  <a:schemeClr val="tx1">
                    <a:tint val="75000"/>
                  </a:schemeClr>
                </a:solidFill>
              </a:defRPr>
            </a:lvl6pPr>
            <a:lvl7pPr marL="3128616" indent="0">
              <a:buNone/>
              <a:defRPr sz="1600">
                <a:solidFill>
                  <a:schemeClr val="tx1">
                    <a:tint val="75000"/>
                  </a:schemeClr>
                </a:solidFill>
              </a:defRPr>
            </a:lvl7pPr>
            <a:lvl8pPr marL="3650052" indent="0">
              <a:buNone/>
              <a:defRPr sz="1600">
                <a:solidFill>
                  <a:schemeClr val="tx1">
                    <a:tint val="75000"/>
                  </a:schemeClr>
                </a:solidFill>
              </a:defRPr>
            </a:lvl8pPr>
            <a:lvl9pPr marL="4171487"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46874E3-4E9A-4F52-BF75-5D4E59AEB412}" type="datetimeFigureOut">
              <a:rPr kumimoji="1" lang="ja-JP" altLang="en-US" smtClean="0"/>
              <a:t>2017/3/2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1431ED-BF99-416E-BB05-30FBCD162A7D}" type="slidenum">
              <a:rPr kumimoji="1" lang="ja-JP" altLang="en-US" smtClean="0"/>
              <a:t>‹#›</a:t>
            </a:fld>
            <a:endParaRPr kumimoji="1" lang="ja-JP" altLang="en-US"/>
          </a:p>
        </p:txBody>
      </p:sp>
    </p:spTree>
    <p:extLst>
      <p:ext uri="{BB962C8B-B14F-4D97-AF65-F5344CB8AC3E}">
        <p14:creationId xmlns:p14="http://schemas.microsoft.com/office/powerpoint/2010/main" val="3046324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5639" y="1944575"/>
            <a:ext cx="5537918"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341782" y="1944575"/>
            <a:ext cx="5537919"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46874E3-4E9A-4F52-BF75-5D4E59AEB412}" type="datetimeFigureOut">
              <a:rPr kumimoji="1" lang="ja-JP" altLang="en-US" smtClean="0"/>
              <a:t>2017/3/2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D1431ED-BF99-416E-BB05-30FBCD162A7D}" type="slidenum">
              <a:rPr kumimoji="1" lang="ja-JP" altLang="en-US" smtClean="0"/>
              <a:t>‹#›</a:t>
            </a:fld>
            <a:endParaRPr kumimoji="1" lang="ja-JP" altLang="en-US"/>
          </a:p>
        </p:txBody>
      </p:sp>
    </p:spTree>
    <p:extLst>
      <p:ext uri="{BB962C8B-B14F-4D97-AF65-F5344CB8AC3E}">
        <p14:creationId xmlns:p14="http://schemas.microsoft.com/office/powerpoint/2010/main" val="4210208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0" y="302802"/>
            <a:ext cx="9624060" cy="1260211"/>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34670" y="1692533"/>
            <a:ext cx="4724775" cy="705367"/>
          </a:xfrm>
        </p:spPr>
        <p:txBody>
          <a:bodyPr anchor="b"/>
          <a:lstStyle>
            <a:lvl1pPr marL="0" indent="0">
              <a:buNone/>
              <a:defRPr sz="2700" b="1"/>
            </a:lvl1pPr>
            <a:lvl2pPr marL="521436" indent="0">
              <a:buNone/>
              <a:defRPr sz="2300" b="1"/>
            </a:lvl2pPr>
            <a:lvl3pPr marL="1042872" indent="0">
              <a:buNone/>
              <a:defRPr sz="2100" b="1"/>
            </a:lvl3pPr>
            <a:lvl4pPr marL="1564308" indent="0">
              <a:buNone/>
              <a:defRPr sz="1800" b="1"/>
            </a:lvl4pPr>
            <a:lvl5pPr marL="2085744" indent="0">
              <a:buNone/>
              <a:defRPr sz="1800" b="1"/>
            </a:lvl5pPr>
            <a:lvl6pPr marL="2607179" indent="0">
              <a:buNone/>
              <a:defRPr sz="1800" b="1"/>
            </a:lvl6pPr>
            <a:lvl7pPr marL="3128616" indent="0">
              <a:buNone/>
              <a:defRPr sz="1800" b="1"/>
            </a:lvl7pPr>
            <a:lvl8pPr marL="3650052" indent="0">
              <a:buNone/>
              <a:defRPr sz="1800" b="1"/>
            </a:lvl8pPr>
            <a:lvl9pPr marL="4171487" indent="0">
              <a:buNone/>
              <a:defRPr sz="18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432101" y="1692533"/>
            <a:ext cx="4726631" cy="705367"/>
          </a:xfrm>
        </p:spPr>
        <p:txBody>
          <a:bodyPr anchor="b"/>
          <a:lstStyle>
            <a:lvl1pPr marL="0" indent="0">
              <a:buNone/>
              <a:defRPr sz="2700" b="1"/>
            </a:lvl1pPr>
            <a:lvl2pPr marL="521436" indent="0">
              <a:buNone/>
              <a:defRPr sz="2300" b="1"/>
            </a:lvl2pPr>
            <a:lvl3pPr marL="1042872" indent="0">
              <a:buNone/>
              <a:defRPr sz="2100" b="1"/>
            </a:lvl3pPr>
            <a:lvl4pPr marL="1564308" indent="0">
              <a:buNone/>
              <a:defRPr sz="1800" b="1"/>
            </a:lvl4pPr>
            <a:lvl5pPr marL="2085744" indent="0">
              <a:buNone/>
              <a:defRPr sz="1800" b="1"/>
            </a:lvl5pPr>
            <a:lvl6pPr marL="2607179" indent="0">
              <a:buNone/>
              <a:defRPr sz="1800" b="1"/>
            </a:lvl6pPr>
            <a:lvl7pPr marL="3128616" indent="0">
              <a:buNone/>
              <a:defRPr sz="1800" b="1"/>
            </a:lvl7pPr>
            <a:lvl8pPr marL="3650052" indent="0">
              <a:buNone/>
              <a:defRPr sz="1800" b="1"/>
            </a:lvl8pPr>
            <a:lvl9pPr marL="4171487" indent="0">
              <a:buNone/>
              <a:defRPr sz="18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432101"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46874E3-4E9A-4F52-BF75-5D4E59AEB412}" type="datetimeFigureOut">
              <a:rPr kumimoji="1" lang="ja-JP" altLang="en-US" smtClean="0"/>
              <a:t>2017/3/2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D1431ED-BF99-416E-BB05-30FBCD162A7D}" type="slidenum">
              <a:rPr kumimoji="1" lang="ja-JP" altLang="en-US" smtClean="0"/>
              <a:t>‹#›</a:t>
            </a:fld>
            <a:endParaRPr kumimoji="1" lang="ja-JP" altLang="en-US"/>
          </a:p>
        </p:txBody>
      </p:sp>
    </p:spTree>
    <p:extLst>
      <p:ext uri="{BB962C8B-B14F-4D97-AF65-F5344CB8AC3E}">
        <p14:creationId xmlns:p14="http://schemas.microsoft.com/office/powerpoint/2010/main" val="103699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46874E3-4E9A-4F52-BF75-5D4E59AEB412}" type="datetimeFigureOut">
              <a:rPr kumimoji="1" lang="ja-JP" altLang="en-US" smtClean="0"/>
              <a:t>2017/3/2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D1431ED-BF99-416E-BB05-30FBCD162A7D}" type="slidenum">
              <a:rPr kumimoji="1" lang="ja-JP" altLang="en-US" smtClean="0"/>
              <a:t>‹#›</a:t>
            </a:fld>
            <a:endParaRPr kumimoji="1" lang="ja-JP" altLang="en-US"/>
          </a:p>
        </p:txBody>
      </p:sp>
    </p:spTree>
    <p:extLst>
      <p:ext uri="{BB962C8B-B14F-4D97-AF65-F5344CB8AC3E}">
        <p14:creationId xmlns:p14="http://schemas.microsoft.com/office/powerpoint/2010/main" val="2018591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46874E3-4E9A-4F52-BF75-5D4E59AEB412}" type="datetimeFigureOut">
              <a:rPr kumimoji="1" lang="ja-JP" altLang="en-US" smtClean="0"/>
              <a:t>2017/3/2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D1431ED-BF99-416E-BB05-30FBCD162A7D}" type="slidenum">
              <a:rPr kumimoji="1" lang="ja-JP" altLang="en-US" smtClean="0"/>
              <a:t>‹#›</a:t>
            </a:fld>
            <a:endParaRPr kumimoji="1" lang="ja-JP" altLang="en-US"/>
          </a:p>
        </p:txBody>
      </p:sp>
    </p:spTree>
    <p:extLst>
      <p:ext uri="{BB962C8B-B14F-4D97-AF65-F5344CB8AC3E}">
        <p14:creationId xmlns:p14="http://schemas.microsoft.com/office/powerpoint/2010/main" val="4227758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2" y="301050"/>
            <a:ext cx="3518055" cy="1281214"/>
          </a:xfrm>
        </p:spPr>
        <p:txBody>
          <a:bodyPr anchor="b"/>
          <a:lstStyle>
            <a:lvl1pPr algn="l">
              <a:defRPr sz="23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534672" y="1582265"/>
            <a:ext cx="3518055" cy="5172114"/>
          </a:xfrm>
        </p:spPr>
        <p:txBody>
          <a:bodyPr/>
          <a:lstStyle>
            <a:lvl1pPr marL="0" indent="0">
              <a:buNone/>
              <a:defRPr sz="1600"/>
            </a:lvl1pPr>
            <a:lvl2pPr marL="521436" indent="0">
              <a:buNone/>
              <a:defRPr sz="1400"/>
            </a:lvl2pPr>
            <a:lvl3pPr marL="1042872" indent="0">
              <a:buNone/>
              <a:defRPr sz="1100"/>
            </a:lvl3pPr>
            <a:lvl4pPr marL="1564308" indent="0">
              <a:buNone/>
              <a:defRPr sz="1000"/>
            </a:lvl4pPr>
            <a:lvl5pPr marL="2085744" indent="0">
              <a:buNone/>
              <a:defRPr sz="1000"/>
            </a:lvl5pPr>
            <a:lvl6pPr marL="2607179" indent="0">
              <a:buNone/>
              <a:defRPr sz="1000"/>
            </a:lvl6pPr>
            <a:lvl7pPr marL="3128616" indent="0">
              <a:buNone/>
              <a:defRPr sz="1000"/>
            </a:lvl7pPr>
            <a:lvl8pPr marL="3650052" indent="0">
              <a:buNone/>
              <a:defRPr sz="1000"/>
            </a:lvl8pPr>
            <a:lvl9pPr marL="4171487"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46874E3-4E9A-4F52-BF75-5D4E59AEB412}" type="datetimeFigureOut">
              <a:rPr kumimoji="1" lang="ja-JP" altLang="en-US" smtClean="0"/>
              <a:t>2017/3/2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D1431ED-BF99-416E-BB05-30FBCD162A7D}" type="slidenum">
              <a:rPr kumimoji="1" lang="ja-JP" altLang="en-US" smtClean="0"/>
              <a:t>‹#›</a:t>
            </a:fld>
            <a:endParaRPr kumimoji="1" lang="ja-JP" altLang="en-US"/>
          </a:p>
        </p:txBody>
      </p:sp>
    </p:spTree>
    <p:extLst>
      <p:ext uri="{BB962C8B-B14F-4D97-AF65-F5344CB8AC3E}">
        <p14:creationId xmlns:p14="http://schemas.microsoft.com/office/powerpoint/2010/main" val="267961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981" y="5292884"/>
            <a:ext cx="6416040" cy="624855"/>
          </a:xfrm>
        </p:spPr>
        <p:txBody>
          <a:bodyPr anchor="b"/>
          <a:lstStyle>
            <a:lvl1pPr algn="l">
              <a:defRPr sz="23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095981" y="675613"/>
            <a:ext cx="6416040" cy="4536758"/>
          </a:xfrm>
        </p:spPr>
        <p:txBody>
          <a:bodyPr/>
          <a:lstStyle>
            <a:lvl1pPr marL="0" indent="0">
              <a:buNone/>
              <a:defRPr sz="3700"/>
            </a:lvl1pPr>
            <a:lvl2pPr marL="521436" indent="0">
              <a:buNone/>
              <a:defRPr sz="3200"/>
            </a:lvl2pPr>
            <a:lvl3pPr marL="1042872" indent="0">
              <a:buNone/>
              <a:defRPr sz="2700"/>
            </a:lvl3pPr>
            <a:lvl4pPr marL="1564308" indent="0">
              <a:buNone/>
              <a:defRPr sz="2300"/>
            </a:lvl4pPr>
            <a:lvl5pPr marL="2085744" indent="0">
              <a:buNone/>
              <a:defRPr sz="2300"/>
            </a:lvl5pPr>
            <a:lvl6pPr marL="2607179" indent="0">
              <a:buNone/>
              <a:defRPr sz="2300"/>
            </a:lvl6pPr>
            <a:lvl7pPr marL="3128616" indent="0">
              <a:buNone/>
              <a:defRPr sz="2300"/>
            </a:lvl7pPr>
            <a:lvl8pPr marL="3650052" indent="0">
              <a:buNone/>
              <a:defRPr sz="2300"/>
            </a:lvl8pPr>
            <a:lvl9pPr marL="4171487" indent="0">
              <a:buNone/>
              <a:defRPr sz="2300"/>
            </a:lvl9pPr>
          </a:lstStyle>
          <a:p>
            <a:endParaRPr kumimoji="1" lang="ja-JP" altLang="en-US"/>
          </a:p>
        </p:txBody>
      </p:sp>
      <p:sp>
        <p:nvSpPr>
          <p:cNvPr id="4" name="テキスト プレースホルダー 3"/>
          <p:cNvSpPr>
            <a:spLocks noGrp="1"/>
          </p:cNvSpPr>
          <p:nvPr>
            <p:ph type="body" sz="half" idx="2"/>
          </p:nvPr>
        </p:nvSpPr>
        <p:spPr>
          <a:xfrm>
            <a:off x="2095981" y="5917739"/>
            <a:ext cx="6416040" cy="887398"/>
          </a:xfrm>
        </p:spPr>
        <p:txBody>
          <a:bodyPr/>
          <a:lstStyle>
            <a:lvl1pPr marL="0" indent="0">
              <a:buNone/>
              <a:defRPr sz="1600"/>
            </a:lvl1pPr>
            <a:lvl2pPr marL="521436" indent="0">
              <a:buNone/>
              <a:defRPr sz="1400"/>
            </a:lvl2pPr>
            <a:lvl3pPr marL="1042872" indent="0">
              <a:buNone/>
              <a:defRPr sz="1100"/>
            </a:lvl3pPr>
            <a:lvl4pPr marL="1564308" indent="0">
              <a:buNone/>
              <a:defRPr sz="1000"/>
            </a:lvl4pPr>
            <a:lvl5pPr marL="2085744" indent="0">
              <a:buNone/>
              <a:defRPr sz="1000"/>
            </a:lvl5pPr>
            <a:lvl6pPr marL="2607179" indent="0">
              <a:buNone/>
              <a:defRPr sz="1000"/>
            </a:lvl6pPr>
            <a:lvl7pPr marL="3128616" indent="0">
              <a:buNone/>
              <a:defRPr sz="1000"/>
            </a:lvl7pPr>
            <a:lvl8pPr marL="3650052" indent="0">
              <a:buNone/>
              <a:defRPr sz="1000"/>
            </a:lvl8pPr>
            <a:lvl9pPr marL="4171487"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46874E3-4E9A-4F52-BF75-5D4E59AEB412}" type="datetimeFigureOut">
              <a:rPr kumimoji="1" lang="ja-JP" altLang="en-US" smtClean="0"/>
              <a:t>2017/3/2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D1431ED-BF99-416E-BB05-30FBCD162A7D}" type="slidenum">
              <a:rPr kumimoji="1" lang="ja-JP" altLang="en-US" smtClean="0"/>
              <a:t>‹#›</a:t>
            </a:fld>
            <a:endParaRPr kumimoji="1" lang="ja-JP" altLang="en-US"/>
          </a:p>
        </p:txBody>
      </p:sp>
    </p:spTree>
    <p:extLst>
      <p:ext uri="{BB962C8B-B14F-4D97-AF65-F5344CB8AC3E}">
        <p14:creationId xmlns:p14="http://schemas.microsoft.com/office/powerpoint/2010/main" val="1545114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34670" y="302802"/>
            <a:ext cx="9624060" cy="1260211"/>
          </a:xfrm>
          <a:prstGeom prst="rect">
            <a:avLst/>
          </a:prstGeom>
        </p:spPr>
        <p:txBody>
          <a:bodyPr vert="horz" lIns="104287" tIns="52144" rIns="104287" bIns="52144"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34670" y="1764295"/>
            <a:ext cx="9624060" cy="4990084"/>
          </a:xfrm>
          <a:prstGeom prst="rect">
            <a:avLst/>
          </a:prstGeom>
        </p:spPr>
        <p:txBody>
          <a:bodyPr vert="horz" lIns="104287" tIns="52144" rIns="104287" bIns="52144"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534671" y="7008172"/>
            <a:ext cx="2495127" cy="402567"/>
          </a:xfrm>
          <a:prstGeom prst="rect">
            <a:avLst/>
          </a:prstGeom>
        </p:spPr>
        <p:txBody>
          <a:bodyPr vert="horz" lIns="104287" tIns="52144" rIns="104287" bIns="52144" rtlCol="0" anchor="ctr"/>
          <a:lstStyle>
            <a:lvl1pPr algn="l">
              <a:defRPr sz="1400">
                <a:solidFill>
                  <a:schemeClr val="tx1">
                    <a:tint val="75000"/>
                  </a:schemeClr>
                </a:solidFill>
              </a:defRPr>
            </a:lvl1pPr>
          </a:lstStyle>
          <a:p>
            <a:fld id="{B46874E3-4E9A-4F52-BF75-5D4E59AEB412}" type="datetimeFigureOut">
              <a:rPr kumimoji="1" lang="ja-JP" altLang="en-US" smtClean="0"/>
              <a:t>2017/3/2</a:t>
            </a:fld>
            <a:endParaRPr kumimoji="1" lang="ja-JP" altLang="en-US"/>
          </a:p>
        </p:txBody>
      </p:sp>
      <p:sp>
        <p:nvSpPr>
          <p:cNvPr id="5" name="フッター プレースホルダー 4"/>
          <p:cNvSpPr>
            <a:spLocks noGrp="1"/>
          </p:cNvSpPr>
          <p:nvPr>
            <p:ph type="ftr" sz="quarter" idx="3"/>
          </p:nvPr>
        </p:nvSpPr>
        <p:spPr>
          <a:xfrm>
            <a:off x="3653580" y="7008172"/>
            <a:ext cx="3386243" cy="402567"/>
          </a:xfrm>
          <a:prstGeom prst="rect">
            <a:avLst/>
          </a:prstGeom>
        </p:spPr>
        <p:txBody>
          <a:bodyPr vert="horz" lIns="104287" tIns="52144" rIns="104287" bIns="52144"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663603" y="7008172"/>
            <a:ext cx="2495127" cy="402567"/>
          </a:xfrm>
          <a:prstGeom prst="rect">
            <a:avLst/>
          </a:prstGeom>
        </p:spPr>
        <p:txBody>
          <a:bodyPr vert="horz" lIns="104287" tIns="52144" rIns="104287" bIns="52144" rtlCol="0" anchor="ctr"/>
          <a:lstStyle>
            <a:lvl1pPr algn="r">
              <a:defRPr sz="1400">
                <a:solidFill>
                  <a:schemeClr val="tx1">
                    <a:tint val="75000"/>
                  </a:schemeClr>
                </a:solidFill>
              </a:defRPr>
            </a:lvl1pPr>
          </a:lstStyle>
          <a:p>
            <a:fld id="{5D1431ED-BF99-416E-BB05-30FBCD162A7D}" type="slidenum">
              <a:rPr kumimoji="1" lang="ja-JP" altLang="en-US" smtClean="0"/>
              <a:t>‹#›</a:t>
            </a:fld>
            <a:endParaRPr kumimoji="1" lang="ja-JP" altLang="en-US"/>
          </a:p>
        </p:txBody>
      </p:sp>
    </p:spTree>
    <p:extLst>
      <p:ext uri="{BB962C8B-B14F-4D97-AF65-F5344CB8AC3E}">
        <p14:creationId xmlns:p14="http://schemas.microsoft.com/office/powerpoint/2010/main" val="33862878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042872" rtl="0" eaLnBrk="1" latinLnBrk="0" hangingPunct="1">
        <a:spcBef>
          <a:spcPct val="0"/>
        </a:spcBef>
        <a:buNone/>
        <a:defRPr kumimoji="1" sz="5000" kern="1200">
          <a:solidFill>
            <a:schemeClr val="tx1"/>
          </a:solidFill>
          <a:latin typeface="+mj-lt"/>
          <a:ea typeface="+mj-ea"/>
          <a:cs typeface="+mj-cs"/>
        </a:defRPr>
      </a:lvl1pPr>
    </p:titleStyle>
    <p:bodyStyle>
      <a:lvl1pPr marL="391076" indent="-391076" algn="l" defTabSz="1042872" rtl="0" eaLnBrk="1" latinLnBrk="0" hangingPunct="1">
        <a:spcBef>
          <a:spcPct val="20000"/>
        </a:spcBef>
        <a:buFont typeface="Arial" panose="020B0604020202020204" pitchFamily="34" charset="0"/>
        <a:buChar char="•"/>
        <a:defRPr kumimoji="1" sz="3700" kern="1200">
          <a:solidFill>
            <a:schemeClr val="tx1"/>
          </a:solidFill>
          <a:latin typeface="+mn-lt"/>
          <a:ea typeface="+mn-ea"/>
          <a:cs typeface="+mn-cs"/>
        </a:defRPr>
      </a:lvl1pPr>
      <a:lvl2pPr marL="847334" indent="-325898" algn="l" defTabSz="104287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2pPr>
      <a:lvl3pPr marL="1303590" indent="-260718" algn="l" defTabSz="1042872"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3pPr>
      <a:lvl4pPr marL="1825026" indent="-260718" algn="l" defTabSz="1042872"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4pPr>
      <a:lvl5pPr marL="2346462" indent="-260718" algn="l" defTabSz="1042872"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5pPr>
      <a:lvl6pPr marL="2867898" indent="-260718" algn="l" defTabSz="1042872"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6pPr>
      <a:lvl7pPr marL="3389333" indent="-260718" algn="l" defTabSz="1042872"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7pPr>
      <a:lvl8pPr marL="3910770" indent="-260718" algn="l" defTabSz="1042872"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8pPr>
      <a:lvl9pPr marL="4432206" indent="-260718" algn="l" defTabSz="1042872"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9pPr>
    </p:bodyStyle>
    <p:otherStyle>
      <a:defPPr>
        <a:defRPr lang="ja-JP"/>
      </a:defPPr>
      <a:lvl1pPr marL="0" algn="l" defTabSz="1042872" rtl="0" eaLnBrk="1" latinLnBrk="0" hangingPunct="1">
        <a:defRPr kumimoji="1" sz="2100" kern="1200">
          <a:solidFill>
            <a:schemeClr val="tx1"/>
          </a:solidFill>
          <a:latin typeface="+mn-lt"/>
          <a:ea typeface="+mn-ea"/>
          <a:cs typeface="+mn-cs"/>
        </a:defRPr>
      </a:lvl1pPr>
      <a:lvl2pPr marL="521436" algn="l" defTabSz="1042872" rtl="0" eaLnBrk="1" latinLnBrk="0" hangingPunct="1">
        <a:defRPr kumimoji="1" sz="2100" kern="1200">
          <a:solidFill>
            <a:schemeClr val="tx1"/>
          </a:solidFill>
          <a:latin typeface="+mn-lt"/>
          <a:ea typeface="+mn-ea"/>
          <a:cs typeface="+mn-cs"/>
        </a:defRPr>
      </a:lvl2pPr>
      <a:lvl3pPr marL="1042872" algn="l" defTabSz="1042872" rtl="0" eaLnBrk="1" latinLnBrk="0" hangingPunct="1">
        <a:defRPr kumimoji="1" sz="2100" kern="1200">
          <a:solidFill>
            <a:schemeClr val="tx1"/>
          </a:solidFill>
          <a:latin typeface="+mn-lt"/>
          <a:ea typeface="+mn-ea"/>
          <a:cs typeface="+mn-cs"/>
        </a:defRPr>
      </a:lvl3pPr>
      <a:lvl4pPr marL="1564308" algn="l" defTabSz="1042872" rtl="0" eaLnBrk="1" latinLnBrk="0" hangingPunct="1">
        <a:defRPr kumimoji="1" sz="2100" kern="1200">
          <a:solidFill>
            <a:schemeClr val="tx1"/>
          </a:solidFill>
          <a:latin typeface="+mn-lt"/>
          <a:ea typeface="+mn-ea"/>
          <a:cs typeface="+mn-cs"/>
        </a:defRPr>
      </a:lvl4pPr>
      <a:lvl5pPr marL="2085744" algn="l" defTabSz="1042872" rtl="0" eaLnBrk="1" latinLnBrk="0" hangingPunct="1">
        <a:defRPr kumimoji="1" sz="2100" kern="1200">
          <a:solidFill>
            <a:schemeClr val="tx1"/>
          </a:solidFill>
          <a:latin typeface="+mn-lt"/>
          <a:ea typeface="+mn-ea"/>
          <a:cs typeface="+mn-cs"/>
        </a:defRPr>
      </a:lvl5pPr>
      <a:lvl6pPr marL="2607179" algn="l" defTabSz="1042872" rtl="0" eaLnBrk="1" latinLnBrk="0" hangingPunct="1">
        <a:defRPr kumimoji="1" sz="2100" kern="1200">
          <a:solidFill>
            <a:schemeClr val="tx1"/>
          </a:solidFill>
          <a:latin typeface="+mn-lt"/>
          <a:ea typeface="+mn-ea"/>
          <a:cs typeface="+mn-cs"/>
        </a:defRPr>
      </a:lvl6pPr>
      <a:lvl7pPr marL="3128616" algn="l" defTabSz="1042872" rtl="0" eaLnBrk="1" latinLnBrk="0" hangingPunct="1">
        <a:defRPr kumimoji="1" sz="2100" kern="1200">
          <a:solidFill>
            <a:schemeClr val="tx1"/>
          </a:solidFill>
          <a:latin typeface="+mn-lt"/>
          <a:ea typeface="+mn-ea"/>
          <a:cs typeface="+mn-cs"/>
        </a:defRPr>
      </a:lvl7pPr>
      <a:lvl8pPr marL="3650052" algn="l" defTabSz="1042872" rtl="0" eaLnBrk="1" latinLnBrk="0" hangingPunct="1">
        <a:defRPr kumimoji="1" sz="2100" kern="1200">
          <a:solidFill>
            <a:schemeClr val="tx1"/>
          </a:solidFill>
          <a:latin typeface="+mn-lt"/>
          <a:ea typeface="+mn-ea"/>
          <a:cs typeface="+mn-cs"/>
        </a:defRPr>
      </a:lvl8pPr>
      <a:lvl9pPr marL="4171487" algn="l" defTabSz="1042872"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10196" y="1476375"/>
            <a:ext cx="9089390" cy="1962652"/>
          </a:xfrm>
        </p:spPr>
        <p:txBody>
          <a:bodyPr>
            <a:normAutofit/>
          </a:bodyPr>
          <a:lstStyle/>
          <a:p>
            <a:r>
              <a:rPr lang="ja-JP" altLang="en-US" sz="4100" b="1" dirty="0">
                <a:solidFill>
                  <a:schemeClr val="tx1"/>
                </a:solidFill>
                <a:latin typeface="HGPｺﾞｼｯｸM" panose="020B0600000000000000" pitchFamily="50" charset="-128"/>
                <a:ea typeface="HGPｺﾞｼｯｸM" panose="020B0600000000000000" pitchFamily="50" charset="-128"/>
              </a:rPr>
              <a:t>行方不明・身元不明高齢者に関する</a:t>
            </a:r>
            <a:r>
              <a:rPr lang="en-US" altLang="ja-JP" sz="4100" b="1" dirty="0">
                <a:solidFill>
                  <a:schemeClr val="tx1"/>
                </a:solidFill>
                <a:latin typeface="HGPｺﾞｼｯｸM" panose="020B0600000000000000" pitchFamily="50" charset="-128"/>
                <a:ea typeface="HGPｺﾞｼｯｸM" panose="020B0600000000000000" pitchFamily="50" charset="-128"/>
              </a:rPr>
              <a:t/>
            </a:r>
            <a:br>
              <a:rPr lang="en-US" altLang="ja-JP" sz="4100" b="1" dirty="0">
                <a:solidFill>
                  <a:schemeClr val="tx1"/>
                </a:solidFill>
                <a:latin typeface="HGPｺﾞｼｯｸM" panose="020B0600000000000000" pitchFamily="50" charset="-128"/>
                <a:ea typeface="HGPｺﾞｼｯｸM" panose="020B0600000000000000" pitchFamily="50" charset="-128"/>
              </a:rPr>
            </a:br>
            <a:r>
              <a:rPr lang="ja-JP" altLang="en-US" sz="4100" b="1" dirty="0">
                <a:solidFill>
                  <a:schemeClr val="tx1"/>
                </a:solidFill>
                <a:latin typeface="HGPｺﾞｼｯｸM" panose="020B0600000000000000" pitchFamily="50" charset="-128"/>
                <a:ea typeface="HGPｺﾞｼｯｸM" panose="020B0600000000000000" pitchFamily="50" charset="-128"/>
              </a:rPr>
              <a:t>大阪府・大阪府</a:t>
            </a:r>
            <a:r>
              <a:rPr lang="ja-JP" altLang="en-US" sz="4100" b="1" dirty="0" smtClean="0">
                <a:solidFill>
                  <a:schemeClr val="tx1"/>
                </a:solidFill>
                <a:latin typeface="HGPｺﾞｼｯｸM" panose="020B0600000000000000" pitchFamily="50" charset="-128"/>
                <a:ea typeface="HGPｺﾞｼｯｸM" panose="020B0600000000000000" pitchFamily="50" charset="-128"/>
              </a:rPr>
              <a:t>警察の取組み</a:t>
            </a:r>
            <a:endParaRPr lang="ja-JP" altLang="en-US" sz="4100" b="1" dirty="0">
              <a:solidFill>
                <a:schemeClr val="tx1"/>
              </a:solidFill>
              <a:latin typeface="HGPｺﾞｼｯｸM" panose="020B0600000000000000" pitchFamily="50" charset="-128"/>
              <a:ea typeface="HGPｺﾞｼｯｸM" panose="020B0600000000000000" pitchFamily="50" charset="-128"/>
            </a:endParaRPr>
          </a:p>
        </p:txBody>
      </p:sp>
      <p:sp>
        <p:nvSpPr>
          <p:cNvPr id="3" name="サブタイトル 2"/>
          <p:cNvSpPr>
            <a:spLocks noGrp="1"/>
          </p:cNvSpPr>
          <p:nvPr>
            <p:ph type="subTitle" idx="1"/>
          </p:nvPr>
        </p:nvSpPr>
        <p:spPr>
          <a:xfrm>
            <a:off x="1360743" y="4500945"/>
            <a:ext cx="7485380" cy="1152128"/>
          </a:xfrm>
        </p:spPr>
        <p:txBody>
          <a:bodyPr>
            <a:noAutofit/>
          </a:bodyPr>
          <a:lstStyle/>
          <a:p>
            <a:r>
              <a:rPr kumimoji="1" lang="ja-JP" altLang="en-US" sz="2800" b="1" dirty="0" smtClean="0">
                <a:solidFill>
                  <a:schemeClr val="tx1"/>
                </a:solidFill>
                <a:latin typeface="HGPｺﾞｼｯｸM" panose="020B0600000000000000" pitchFamily="50" charset="-128"/>
                <a:ea typeface="HGPｺﾞｼｯｸM" panose="020B0600000000000000" pitchFamily="50" charset="-128"/>
              </a:rPr>
              <a:t>平成</a:t>
            </a:r>
            <a:r>
              <a:rPr lang="ja-JP" altLang="en-US" sz="2800" b="1" dirty="0" smtClean="0">
                <a:solidFill>
                  <a:schemeClr val="tx1"/>
                </a:solidFill>
                <a:latin typeface="HGPｺﾞｼｯｸM" panose="020B0600000000000000" pitchFamily="50" charset="-128"/>
                <a:ea typeface="HGPｺﾞｼｯｸM" panose="020B0600000000000000" pitchFamily="50" charset="-128"/>
              </a:rPr>
              <a:t>２９</a:t>
            </a:r>
            <a:r>
              <a:rPr kumimoji="1" lang="ja-JP" altLang="en-US" sz="2800" b="1" dirty="0" smtClean="0">
                <a:solidFill>
                  <a:schemeClr val="tx1"/>
                </a:solidFill>
                <a:latin typeface="HGPｺﾞｼｯｸM" panose="020B0600000000000000" pitchFamily="50" charset="-128"/>
                <a:ea typeface="HGPｺﾞｼｯｸM" panose="020B0600000000000000" pitchFamily="50" charset="-128"/>
              </a:rPr>
              <a:t>年３月</a:t>
            </a:r>
            <a:endParaRPr kumimoji="1" lang="en-US" altLang="ja-JP" sz="2800" b="1" dirty="0" smtClean="0">
              <a:solidFill>
                <a:schemeClr val="tx1"/>
              </a:solidFill>
              <a:latin typeface="HGPｺﾞｼｯｸM" panose="020B0600000000000000" pitchFamily="50" charset="-128"/>
              <a:ea typeface="HGPｺﾞｼｯｸM" panose="020B0600000000000000" pitchFamily="50" charset="-128"/>
            </a:endParaRPr>
          </a:p>
          <a:p>
            <a:r>
              <a:rPr lang="ja-JP" altLang="en-US" sz="2800" b="1" dirty="0" smtClean="0">
                <a:solidFill>
                  <a:schemeClr val="tx1"/>
                </a:solidFill>
                <a:latin typeface="HGPｺﾞｼｯｸM" panose="020B0600000000000000" pitchFamily="50" charset="-128"/>
                <a:ea typeface="HGPｺﾞｼｯｸM" panose="020B0600000000000000" pitchFamily="50" charset="-128"/>
              </a:rPr>
              <a:t>大阪府福祉部</a:t>
            </a:r>
            <a:r>
              <a:rPr lang="ja-JP" altLang="en-US" sz="2800" b="1" dirty="0">
                <a:solidFill>
                  <a:schemeClr val="tx1"/>
                </a:solidFill>
                <a:latin typeface="HGPｺﾞｼｯｸM" panose="020B0600000000000000" pitchFamily="50" charset="-128"/>
                <a:ea typeface="HGPｺﾞｼｯｸM" panose="020B0600000000000000" pitchFamily="50" charset="-128"/>
              </a:rPr>
              <a:t>高齢</a:t>
            </a:r>
            <a:r>
              <a:rPr lang="ja-JP" altLang="en-US" sz="2800" b="1" dirty="0" smtClean="0">
                <a:solidFill>
                  <a:schemeClr val="tx1"/>
                </a:solidFill>
                <a:latin typeface="HGPｺﾞｼｯｸM" panose="020B0600000000000000" pitchFamily="50" charset="-128"/>
                <a:ea typeface="HGPｺﾞｼｯｸM" panose="020B0600000000000000" pitchFamily="50" charset="-128"/>
              </a:rPr>
              <a:t>介護室介護支援課</a:t>
            </a:r>
            <a:endParaRPr lang="en-US" altLang="ja-JP" sz="2800" b="1" dirty="0" smtClean="0">
              <a:solidFill>
                <a:schemeClr val="tx1"/>
              </a:solidFill>
              <a:latin typeface="HGPｺﾞｼｯｸM" panose="020B0600000000000000" pitchFamily="50" charset="-128"/>
              <a:ea typeface="HGPｺﾞｼｯｸM" panose="020B0600000000000000" pitchFamily="50" charset="-128"/>
            </a:endParaRPr>
          </a:p>
        </p:txBody>
      </p:sp>
      <p:sp>
        <p:nvSpPr>
          <p:cNvPr id="4" name="Rectangle 3"/>
          <p:cNvSpPr>
            <a:spLocks noChangeArrowheads="1"/>
          </p:cNvSpPr>
          <p:nvPr/>
        </p:nvSpPr>
        <p:spPr bwMode="auto">
          <a:xfrm>
            <a:off x="340408" y="3132559"/>
            <a:ext cx="10021350" cy="130361"/>
          </a:xfrm>
          <a:prstGeom prst="rect">
            <a:avLst/>
          </a:prstGeom>
          <a:gradFill rotWithShape="1">
            <a:gsLst>
              <a:gs pos="0">
                <a:srgbClr val="E4DEF2"/>
              </a:gs>
              <a:gs pos="100000">
                <a:srgbClr val="8A71C9"/>
              </a:gs>
            </a:gsLst>
            <a:lin ang="0" scaled="1"/>
          </a:gradFill>
          <a:ln>
            <a:noFill/>
          </a:ln>
          <a:extLst/>
        </p:spPr>
        <p:txBody>
          <a:bodyPr wrap="none" lIns="104306" tIns="52153" rIns="104306" bIns="52153" anchor="ctr"/>
          <a:lstStyle/>
          <a:p>
            <a:pPr algn="r">
              <a:defRPr/>
            </a:pPr>
            <a:endParaRPr lang="ja-JP" altLang="en-US">
              <a:effectLst>
                <a:outerShdw blurRad="38100" dist="38100" dir="2700000" algn="tl">
                  <a:srgbClr val="000000">
                    <a:alpha val="43137"/>
                  </a:srgbClr>
                </a:outerShdw>
              </a:effectLst>
              <a:latin typeface="Arial"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8132" y="3491893"/>
            <a:ext cx="2173863" cy="3507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2"/>
          <p:cNvSpPr txBox="1"/>
          <p:nvPr/>
        </p:nvSpPr>
        <p:spPr>
          <a:xfrm>
            <a:off x="7788186" y="6532846"/>
            <a:ext cx="2846318" cy="77098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sz="2205" dirty="0"/>
          </a:p>
          <a:p>
            <a:r>
              <a:rPr lang="ja-JP" altLang="en-US" sz="2205" dirty="0"/>
              <a:t> </a:t>
            </a:r>
            <a:r>
              <a:rPr lang="ja-JP" altLang="en-US" sz="1213" dirty="0">
                <a:latin typeface="Meiryo UI" panose="020B0604030504040204" pitchFamily="50" charset="-128"/>
                <a:ea typeface="Meiryo UI" panose="020B0604030504040204" pitchFamily="50" charset="-128"/>
                <a:cs typeface="Meiryo UI" panose="020B0604030504040204" pitchFamily="50" charset="-128"/>
              </a:rPr>
              <a:t>大阪府広報担当副知事も</a:t>
            </a:r>
            <a:r>
              <a:rPr lang="ja-JP" altLang="en-US" sz="1213" dirty="0" err="1">
                <a:latin typeface="Meiryo UI" panose="020B0604030504040204" pitchFamily="50" charset="-128"/>
                <a:ea typeface="Meiryo UI" panose="020B0604030504040204" pitchFamily="50" charset="-128"/>
                <a:cs typeface="Meiryo UI" panose="020B0604030504040204" pitchFamily="50" charset="-128"/>
              </a:rPr>
              <a:t>ずやん</a:t>
            </a:r>
            <a:endParaRPr lang="ja-JP" altLang="en-US" sz="1213"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Picture 2" descr="\\10000ws700772\f\【H26フォルダ】\03 認知症キャラバン事業\認知症サポーター養成講座\ロバ画像\ロバ親子のキャラバン隊(左向).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0969" y="5901589"/>
            <a:ext cx="3437574" cy="1106185"/>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6138788" y="42602"/>
            <a:ext cx="4309937" cy="646331"/>
          </a:xfrm>
          <a:prstGeom prst="rect">
            <a:avLst/>
          </a:prstGeom>
          <a:noFill/>
        </p:spPr>
        <p:txBody>
          <a:bodyPr wrap="square">
            <a:spAutoFit/>
          </a:bodyPr>
          <a:lstStyle/>
          <a:p>
            <a:pPr algn="r" fontAlgn="auto">
              <a:spcBef>
                <a:spcPts val="0"/>
              </a:spcBef>
              <a:spcAft>
                <a:spcPts val="0"/>
              </a:spcAft>
              <a:defRPr/>
            </a:pPr>
            <a:r>
              <a:rPr lang="ja-JP" altLang="en-US" sz="1200" b="1" dirty="0" smtClean="0">
                <a:ln w="1905"/>
                <a:effectLst>
                  <a:innerShdw blurRad="69850" dist="43180" dir="5400000">
                    <a:srgbClr val="000000">
                      <a:alpha val="65000"/>
                    </a:srgbClr>
                  </a:innerShdw>
                </a:effectLst>
                <a:latin typeface="+mn-lt"/>
                <a:ea typeface="+mn-ea"/>
              </a:rPr>
              <a:t>「行方不明を防ぎ、安心して外出できる地域作り」全国フォーラム</a:t>
            </a:r>
            <a:endParaRPr lang="en-US" altLang="ja-JP" sz="1200" b="1" dirty="0" smtClean="0">
              <a:ln w="1905"/>
              <a:effectLst>
                <a:innerShdw blurRad="69850" dist="43180" dir="5400000">
                  <a:srgbClr val="000000">
                    <a:alpha val="65000"/>
                  </a:srgbClr>
                </a:innerShdw>
              </a:effectLst>
              <a:latin typeface="+mn-lt"/>
              <a:ea typeface="+mn-ea"/>
            </a:endParaRPr>
          </a:p>
          <a:p>
            <a:pPr algn="r" fontAlgn="auto">
              <a:spcBef>
                <a:spcPts val="0"/>
              </a:spcBef>
              <a:spcAft>
                <a:spcPts val="0"/>
              </a:spcAft>
              <a:defRPr/>
            </a:pPr>
            <a:r>
              <a:rPr lang="ja-JP" altLang="en-US" sz="1200" b="1" dirty="0" smtClean="0">
                <a:ln w="1905"/>
                <a:effectLst>
                  <a:innerShdw blurRad="69850" dist="43180" dir="5400000">
                    <a:srgbClr val="000000">
                      <a:alpha val="65000"/>
                    </a:srgbClr>
                  </a:innerShdw>
                </a:effectLst>
                <a:latin typeface="+mn-lt"/>
                <a:ea typeface="+mn-ea"/>
              </a:rPr>
              <a:t>認知症介護研究・研修東京センター　</a:t>
            </a:r>
            <a:r>
              <a:rPr lang="en-US" altLang="ja-JP" sz="1200" b="1" dirty="0" smtClean="0">
                <a:ln w="1905"/>
                <a:effectLst>
                  <a:innerShdw blurRad="69850" dist="43180" dir="5400000">
                    <a:srgbClr val="000000">
                      <a:alpha val="65000"/>
                    </a:srgbClr>
                  </a:innerShdw>
                </a:effectLst>
                <a:latin typeface="+mn-lt"/>
                <a:ea typeface="+mn-ea"/>
              </a:rPr>
              <a:t>2017</a:t>
            </a:r>
            <a:r>
              <a:rPr lang="ja-JP" altLang="en-US" sz="1200" b="1" dirty="0" smtClean="0">
                <a:ln w="1905"/>
                <a:effectLst>
                  <a:innerShdw blurRad="69850" dist="43180" dir="5400000">
                    <a:srgbClr val="000000">
                      <a:alpha val="65000"/>
                    </a:srgbClr>
                  </a:innerShdw>
                </a:effectLst>
                <a:latin typeface="+mn-lt"/>
                <a:ea typeface="+mn-ea"/>
              </a:rPr>
              <a:t>年</a:t>
            </a:r>
            <a:r>
              <a:rPr lang="en-US" altLang="ja-JP" sz="1200" b="1" dirty="0" smtClean="0">
                <a:ln w="1905"/>
                <a:effectLst>
                  <a:innerShdw blurRad="69850" dist="43180" dir="5400000">
                    <a:srgbClr val="000000">
                      <a:alpha val="65000"/>
                    </a:srgbClr>
                  </a:innerShdw>
                </a:effectLst>
                <a:latin typeface="+mn-lt"/>
                <a:ea typeface="+mn-ea"/>
              </a:rPr>
              <a:t>3</a:t>
            </a:r>
            <a:r>
              <a:rPr lang="ja-JP" altLang="en-US" sz="1200" b="1" dirty="0" smtClean="0">
                <a:ln w="1905"/>
                <a:effectLst>
                  <a:innerShdw blurRad="69850" dist="43180" dir="5400000">
                    <a:srgbClr val="000000">
                      <a:alpha val="65000"/>
                    </a:srgbClr>
                  </a:innerShdw>
                </a:effectLst>
                <a:latin typeface="+mn-lt"/>
                <a:ea typeface="+mn-ea"/>
              </a:rPr>
              <a:t>月</a:t>
            </a:r>
            <a:r>
              <a:rPr lang="en-US" altLang="ja-JP" sz="1200" b="1" dirty="0" smtClean="0">
                <a:ln w="1905"/>
                <a:effectLst>
                  <a:innerShdw blurRad="69850" dist="43180" dir="5400000">
                    <a:srgbClr val="000000">
                      <a:alpha val="65000"/>
                    </a:srgbClr>
                  </a:innerShdw>
                </a:effectLst>
                <a:latin typeface="+mn-lt"/>
                <a:ea typeface="+mn-ea"/>
              </a:rPr>
              <a:t>3</a:t>
            </a:r>
            <a:r>
              <a:rPr lang="ja-JP" altLang="en-US" sz="1200" b="1" dirty="0" smtClean="0">
                <a:ln w="1905"/>
                <a:effectLst>
                  <a:innerShdw blurRad="69850" dist="43180" dir="5400000">
                    <a:srgbClr val="000000">
                      <a:alpha val="65000"/>
                    </a:srgbClr>
                  </a:innerShdw>
                </a:effectLst>
                <a:latin typeface="+mn-lt"/>
                <a:ea typeface="+mn-ea"/>
              </a:rPr>
              <a:t>日</a:t>
            </a:r>
            <a:r>
              <a:rPr lang="en-US" altLang="ja-JP" sz="1200" b="1" dirty="0" smtClean="0">
                <a:ln w="1905"/>
                <a:effectLst>
                  <a:innerShdw blurRad="69850" dist="43180" dir="5400000">
                    <a:srgbClr val="000000">
                      <a:alpha val="65000"/>
                    </a:srgbClr>
                  </a:innerShdw>
                </a:effectLst>
                <a:latin typeface="+mn-lt"/>
                <a:ea typeface="+mn-ea"/>
              </a:rPr>
              <a:t>(</a:t>
            </a:r>
            <a:r>
              <a:rPr lang="ja-JP" altLang="en-US" sz="1200" b="1" dirty="0">
                <a:ln w="1905"/>
                <a:effectLst>
                  <a:innerShdw blurRad="69850" dist="43180" dir="5400000">
                    <a:srgbClr val="000000">
                      <a:alpha val="65000"/>
                    </a:srgbClr>
                  </a:innerShdw>
                </a:effectLst>
                <a:latin typeface="+mn-lt"/>
                <a:ea typeface="+mn-ea"/>
              </a:rPr>
              <a:t>品川</a:t>
            </a:r>
            <a:r>
              <a:rPr lang="ja-JP" altLang="en-US" sz="1200" b="1" dirty="0" smtClean="0">
                <a:ln w="1905"/>
                <a:effectLst>
                  <a:innerShdw blurRad="69850" dist="43180" dir="5400000">
                    <a:srgbClr val="000000">
                      <a:alpha val="65000"/>
                    </a:srgbClr>
                  </a:innerShdw>
                </a:effectLst>
                <a:latin typeface="+mn-lt"/>
                <a:ea typeface="+mn-ea"/>
              </a:rPr>
              <a:t>）ｘｃ</a:t>
            </a:r>
            <a:endParaRPr lang="ja-JP" altLang="en-US" sz="1200" b="1" dirty="0">
              <a:ln w="1905"/>
              <a:effectLst>
                <a:innerShdw blurRad="69850" dist="43180" dir="5400000">
                  <a:srgbClr val="000000">
                    <a:alpha val="65000"/>
                  </a:srgbClr>
                </a:innerShdw>
              </a:effectLst>
              <a:latin typeface="+mn-lt"/>
              <a:ea typeface="+mn-ea"/>
            </a:endParaRPr>
          </a:p>
        </p:txBody>
      </p:sp>
      <p:sp>
        <p:nvSpPr>
          <p:cNvPr id="9" name="正方形/長方形 8"/>
          <p:cNvSpPr/>
          <p:nvPr/>
        </p:nvSpPr>
        <p:spPr>
          <a:xfrm>
            <a:off x="321785" y="728805"/>
            <a:ext cx="9705626" cy="1123384"/>
          </a:xfrm>
          <a:prstGeom prst="rect">
            <a:avLst/>
          </a:prstGeom>
          <a:noFill/>
          <a:ln>
            <a:noFill/>
          </a:ln>
        </p:spPr>
        <p:txBody>
          <a:bodyPr wrap="square">
            <a:spAutoFit/>
          </a:bodyPr>
          <a:lstStyle/>
          <a:p>
            <a:pPr indent="139700" algn="just">
              <a:lnSpc>
                <a:spcPts val="1400"/>
              </a:lnSpc>
              <a:spcAft>
                <a:spcPts val="0"/>
              </a:spcAft>
              <a:tabLst>
                <a:tab pos="419100" algn="l"/>
              </a:tabLst>
            </a:pPr>
            <a:r>
              <a:rPr lang="ja-JP" altLang="en-US" b="1" kern="100" dirty="0">
                <a:latin typeface="+mj-ea"/>
                <a:cs typeface="Times New Roman" panose="02020603050405020304" pitchFamily="18" charset="0"/>
              </a:rPr>
              <a:t>３</a:t>
            </a:r>
            <a:r>
              <a:rPr lang="ja-JP" altLang="en-US" sz="2000" b="1" kern="100" dirty="0" smtClean="0">
                <a:latin typeface="+mj-ea"/>
                <a:cs typeface="Times New Roman" panose="02020603050405020304" pitchFamily="18" charset="0"/>
              </a:rPr>
              <a:t>）</a:t>
            </a:r>
            <a:r>
              <a:rPr lang="ja-JP" altLang="ja-JP" b="1" kern="100" dirty="0">
                <a:latin typeface="+mj-ea"/>
                <a:cs typeface="Times New Roman" panose="02020603050405020304" pitchFamily="18" charset="0"/>
              </a:rPr>
              <a:t>【都道府県】都道府県と警察との連携を年々強化し</a:t>
            </a:r>
            <a:r>
              <a:rPr lang="ja-JP" altLang="ja-JP" b="1" kern="100" dirty="0" smtClean="0">
                <a:latin typeface="+mj-ea"/>
                <a:cs typeface="Times New Roman" panose="02020603050405020304" pitchFamily="18" charset="0"/>
              </a:rPr>
              <a:t>、</a:t>
            </a:r>
            <a:r>
              <a:rPr lang="ja-JP" altLang="en-US" b="1" kern="100" dirty="0" smtClean="0">
                <a:latin typeface="+mj-ea"/>
                <a:cs typeface="Times New Roman" panose="02020603050405020304" pitchFamily="18" charset="0"/>
              </a:rPr>
              <a:t>情報共有の仕組みをつくりながら</a:t>
            </a:r>
            <a:endParaRPr lang="en-US" altLang="ja-JP" b="1" kern="100" dirty="0" smtClean="0">
              <a:latin typeface="+mj-ea"/>
              <a:cs typeface="Times New Roman" panose="02020603050405020304" pitchFamily="18" charset="0"/>
            </a:endParaRPr>
          </a:p>
          <a:p>
            <a:pPr indent="139700" algn="just">
              <a:lnSpc>
                <a:spcPts val="1400"/>
              </a:lnSpc>
              <a:spcAft>
                <a:spcPts val="0"/>
              </a:spcAft>
              <a:tabLst>
                <a:tab pos="419100" algn="l"/>
              </a:tabLst>
            </a:pPr>
            <a:endParaRPr lang="ja-JP" altLang="ja-JP" b="1" kern="100" dirty="0">
              <a:latin typeface="+mj-ea"/>
              <a:cs typeface="Times New Roman" panose="02020603050405020304" pitchFamily="18" charset="0"/>
            </a:endParaRPr>
          </a:p>
          <a:p>
            <a:pPr indent="557530" algn="just">
              <a:lnSpc>
                <a:spcPts val="1400"/>
              </a:lnSpc>
              <a:spcAft>
                <a:spcPts val="0"/>
              </a:spcAft>
              <a:tabLst>
                <a:tab pos="419100" algn="l"/>
              </a:tabLst>
            </a:pPr>
            <a:r>
              <a:rPr lang="en-US" altLang="ja-JP" b="1" kern="100" dirty="0">
                <a:latin typeface="+mj-ea"/>
                <a:cs typeface="Times New Roman" panose="02020603050405020304" pitchFamily="18" charset="0"/>
              </a:rPr>
              <a:t>   </a:t>
            </a:r>
            <a:r>
              <a:rPr lang="ja-JP" altLang="en-US" b="1" kern="100" dirty="0" smtClean="0">
                <a:latin typeface="+mj-ea"/>
                <a:cs typeface="Times New Roman" panose="02020603050405020304" pitchFamily="18" charset="0"/>
              </a:rPr>
              <a:t>　　　　　　 </a:t>
            </a:r>
            <a:r>
              <a:rPr lang="ja-JP" altLang="ja-JP" b="1" kern="100" dirty="0" smtClean="0">
                <a:latin typeface="+mj-ea"/>
                <a:cs typeface="Times New Roman" panose="02020603050405020304" pitchFamily="18" charset="0"/>
              </a:rPr>
              <a:t>市町村</a:t>
            </a:r>
            <a:r>
              <a:rPr lang="ja-JP" altLang="ja-JP" b="1" kern="100" dirty="0">
                <a:latin typeface="+mj-ea"/>
                <a:cs typeface="Times New Roman" panose="02020603050405020304" pitchFamily="18" charset="0"/>
              </a:rPr>
              <a:t>・広域での行方</a:t>
            </a:r>
            <a:r>
              <a:rPr lang="ja-JP" altLang="ja-JP" b="1" kern="100" dirty="0" smtClean="0">
                <a:latin typeface="+mj-ea"/>
                <a:cs typeface="Times New Roman" panose="02020603050405020304" pitchFamily="18" charset="0"/>
              </a:rPr>
              <a:t>不明者</a:t>
            </a:r>
            <a:r>
              <a:rPr lang="ja-JP" altLang="en-US" b="1" kern="100" dirty="0" smtClean="0">
                <a:latin typeface="+mj-ea"/>
                <a:cs typeface="Times New Roman" panose="02020603050405020304" pitchFamily="18" charset="0"/>
              </a:rPr>
              <a:t>・身元不明者</a:t>
            </a:r>
            <a:r>
              <a:rPr lang="ja-JP" altLang="ja-JP" b="1" kern="100" dirty="0" smtClean="0">
                <a:latin typeface="+mj-ea"/>
                <a:cs typeface="Times New Roman" panose="02020603050405020304" pitchFamily="18" charset="0"/>
              </a:rPr>
              <a:t>を</a:t>
            </a:r>
            <a:r>
              <a:rPr lang="ja-JP" altLang="ja-JP" b="1" kern="100" dirty="0">
                <a:latin typeface="+mj-ea"/>
                <a:cs typeface="Times New Roman" panose="02020603050405020304" pitchFamily="18" charset="0"/>
              </a:rPr>
              <a:t>着実に減らす推進</a:t>
            </a:r>
          </a:p>
          <a:p>
            <a:pPr fontAlgn="auto">
              <a:spcBef>
                <a:spcPts val="0"/>
              </a:spcBef>
              <a:spcAft>
                <a:spcPts val="0"/>
              </a:spcAft>
              <a:defRPr/>
            </a:pPr>
            <a:endParaRPr lang="ja-JP" altLang="ja-JP" sz="2000" b="1" kern="100" dirty="0">
              <a:latin typeface="+mj-ea"/>
              <a:cs typeface="Times New Roman" panose="02020603050405020304" pitchFamily="18" charset="0"/>
            </a:endParaRPr>
          </a:p>
          <a:p>
            <a:pPr algn="r" fontAlgn="auto">
              <a:spcBef>
                <a:spcPts val="0"/>
              </a:spcBef>
              <a:spcAft>
                <a:spcPts val="0"/>
              </a:spcAft>
              <a:defRPr/>
            </a:pPr>
            <a:endParaRPr lang="ja-JP" altLang="en-US" sz="1200" b="1" dirty="0">
              <a:ln w="1905"/>
              <a:effectLst>
                <a:innerShdw blurRad="69850" dist="43180" dir="5400000">
                  <a:srgbClr val="000000">
                    <a:alpha val="65000"/>
                  </a:srgbClr>
                </a:innerShdw>
              </a:effectLst>
              <a:latin typeface="+mn-lt"/>
              <a:ea typeface="+mn-ea"/>
            </a:endParaRPr>
          </a:p>
        </p:txBody>
      </p:sp>
      <p:sp>
        <p:nvSpPr>
          <p:cNvPr id="10" name="正方形/長方形 9"/>
          <p:cNvSpPr/>
          <p:nvPr/>
        </p:nvSpPr>
        <p:spPr>
          <a:xfrm>
            <a:off x="321785" y="552697"/>
            <a:ext cx="9810210" cy="7475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99880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66602" y="1443415"/>
            <a:ext cx="9578428" cy="2677656"/>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・部長協定の締結を機に、現場警察官の認知症高齢者に対する理解がより</a:t>
            </a:r>
          </a:p>
          <a:p>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一層なされるよう、所轄警察署において、認知症サポーター養成講座の受講</a:t>
            </a:r>
          </a:p>
          <a:p>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をより推進されることとなった。</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月、大阪府警察初の認知症キャラバンメイトが２名誕生。</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⇒警察（現場）に特化した実践的な講座内容の実施が可能に</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平成</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年度、さらに新たに</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名のメイトを養成</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a:xfrm>
            <a:off x="403160" y="396255"/>
            <a:ext cx="9624060" cy="815320"/>
          </a:xfrm>
        </p:spPr>
        <p:txBody>
          <a:bodyPr>
            <a:noAutofit/>
          </a:bodyPr>
          <a:lstStyle/>
          <a:p>
            <a:pPr algn="l"/>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６</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所轄</a:t>
            </a: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警察署での認知症サポーター養成講座の</a:t>
            </a:r>
            <a:r>
              <a:rPr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a:t>
            </a:r>
            <a:endParaRPr kumimoji="1" lang="ja-JP" altLang="en-US" sz="2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3"/>
          <p:cNvSpPr>
            <a:spLocks noChangeArrowheads="1"/>
          </p:cNvSpPr>
          <p:nvPr/>
        </p:nvSpPr>
        <p:spPr bwMode="auto">
          <a:xfrm>
            <a:off x="345141" y="1159877"/>
            <a:ext cx="10021350" cy="130361"/>
          </a:xfrm>
          <a:prstGeom prst="rect">
            <a:avLst/>
          </a:prstGeom>
          <a:gradFill rotWithShape="1">
            <a:gsLst>
              <a:gs pos="0">
                <a:srgbClr val="E4DEF2"/>
              </a:gs>
              <a:gs pos="100000">
                <a:srgbClr val="8A71C9"/>
              </a:gs>
            </a:gsLst>
            <a:lin ang="0" scaled="1"/>
          </a:gradFill>
          <a:ln>
            <a:noFill/>
          </a:ln>
          <a:extLst/>
        </p:spPr>
        <p:txBody>
          <a:bodyPr wrap="none" lIns="104306" tIns="52153" rIns="104306" bIns="52153" anchor="ctr"/>
          <a:lstStyle/>
          <a:p>
            <a:pPr algn="r">
              <a:defRPr/>
            </a:pPr>
            <a:endParaRPr lang="ja-JP" altLang="en-US">
              <a:effectLst>
                <a:outerShdw blurRad="38100" dist="38100" dir="2700000" algn="tl">
                  <a:srgbClr val="000000">
                    <a:alpha val="43137"/>
                  </a:srgbClr>
                </a:outerShdw>
              </a:effectLst>
              <a:latin typeface="Arial" charset="0"/>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173" y="4239055"/>
            <a:ext cx="3918624" cy="2938968"/>
          </a:xfrm>
          <a:prstGeom prst="rect">
            <a:avLst/>
          </a:prstGeom>
        </p:spPr>
      </p:pic>
      <p:pic>
        <p:nvPicPr>
          <p:cNvPr id="6" name="Picture 2" descr="クリックすると新しいウィンドウで開きま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2895" y="4239055"/>
            <a:ext cx="4374857" cy="293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856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50156" y="1476375"/>
            <a:ext cx="9721080" cy="4893647"/>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市町村連絡会</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出席した大阪府警察本部</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の方から、警察署との間</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問題</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が生じた場合は、調整を行うと言って</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くださった</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ので市町村としても心強かった。（市町村担当者の声）</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Arial" panose="020B0604020202020204" pitchFamily="34" charset="0"/>
              <a:buChar char="•"/>
            </a:pP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Arial" panose="020B0604020202020204" pitchFamily="34" charset="0"/>
              <a:buChar cha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警察</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署</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へ</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何らかの依頼をする際</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に以前</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よりも敷居が低くなり、</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例えば、徘徊模擬</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訓練への警察の</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参加依頼がしやすく</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なった。</a:t>
            </a:r>
          </a:p>
          <a:p>
            <a:pPr marL="342900" indent="-342900">
              <a:buFont typeface="Arial" panose="020B0604020202020204" pitchFamily="34" charset="0"/>
              <a:buChar char="•"/>
            </a:pP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Arial" panose="020B0604020202020204" pitchFamily="34" charset="0"/>
              <a:buChar cha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大阪府警察本部</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が介在することで大阪府としての課題が明確になり</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、庁内</a:t>
            </a:r>
          </a:p>
          <a:p>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の障がいや生活保護担当室課との横の連携が</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進んだ</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Arial" panose="020B0604020202020204" pitchFamily="34" charset="0"/>
              <a:buChar char="•"/>
            </a:pP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Arial" panose="020B0604020202020204" pitchFamily="34" charset="0"/>
              <a:buChar cha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各警察署で認知症サポーター養成講座を実施する際</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に、大阪府</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警察本部と市町村が連携し、講座の中で地域包括支援センターの職員が情報提供を行うことで、現場での顔の見える関係作りが進んだ。</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a:xfrm>
            <a:off x="534671" y="373024"/>
            <a:ext cx="9624060" cy="815320"/>
          </a:xfrm>
        </p:spPr>
        <p:txBody>
          <a:bodyPr>
            <a:normAutofit/>
          </a:bodyPr>
          <a:lstStyle/>
          <a:p>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連携強化</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よる取組</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効果</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a:t>
            </a:r>
            <a:endParaRPr kumimoji="1"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3"/>
          <p:cNvSpPr>
            <a:spLocks noChangeArrowheads="1"/>
          </p:cNvSpPr>
          <p:nvPr/>
        </p:nvSpPr>
        <p:spPr bwMode="auto">
          <a:xfrm>
            <a:off x="345141" y="1159877"/>
            <a:ext cx="10021350" cy="130361"/>
          </a:xfrm>
          <a:prstGeom prst="rect">
            <a:avLst/>
          </a:prstGeom>
          <a:gradFill rotWithShape="1">
            <a:gsLst>
              <a:gs pos="0">
                <a:srgbClr val="E4DEF2"/>
              </a:gs>
              <a:gs pos="100000">
                <a:srgbClr val="8A71C9"/>
              </a:gs>
            </a:gsLst>
            <a:lin ang="0" scaled="1"/>
          </a:gradFill>
          <a:ln>
            <a:noFill/>
          </a:ln>
          <a:extLst/>
        </p:spPr>
        <p:txBody>
          <a:bodyPr wrap="none" lIns="104306" tIns="52153" rIns="104306" bIns="52153" anchor="ctr"/>
          <a:lstStyle/>
          <a:p>
            <a:pPr algn="r">
              <a:defRPr/>
            </a:pPr>
            <a:endParaRPr lang="ja-JP" altLang="en-US">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4207228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47068" y="4049979"/>
            <a:ext cx="10021350" cy="22319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45141" y="1462423"/>
            <a:ext cx="10021350" cy="22319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title"/>
          </p:nvPr>
        </p:nvSpPr>
        <p:spPr>
          <a:xfrm>
            <a:off x="534671" y="373024"/>
            <a:ext cx="9624060" cy="815320"/>
          </a:xfrm>
        </p:spPr>
        <p:txBody>
          <a:bodyPr>
            <a:normAutofit fontScale="90000"/>
          </a:bodyPr>
          <a:lstStyle/>
          <a:p>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大阪府と大阪府警察本部の連携の中で</a:t>
            </a:r>
            <a:b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年度から新たに始まった取組</a:t>
            </a:r>
            <a:endParaRPr kumimoji="1"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3"/>
          <p:cNvSpPr>
            <a:spLocks noChangeArrowheads="1"/>
          </p:cNvSpPr>
          <p:nvPr/>
        </p:nvSpPr>
        <p:spPr bwMode="auto">
          <a:xfrm>
            <a:off x="345141" y="1159877"/>
            <a:ext cx="10021350" cy="130361"/>
          </a:xfrm>
          <a:prstGeom prst="rect">
            <a:avLst/>
          </a:prstGeom>
          <a:gradFill rotWithShape="1">
            <a:gsLst>
              <a:gs pos="0">
                <a:srgbClr val="E4DEF2"/>
              </a:gs>
              <a:gs pos="100000">
                <a:srgbClr val="8A71C9"/>
              </a:gs>
            </a:gsLst>
            <a:lin ang="0" scaled="1"/>
          </a:gradFill>
          <a:ln>
            <a:noFill/>
          </a:ln>
          <a:extLst/>
        </p:spPr>
        <p:txBody>
          <a:bodyPr wrap="none" lIns="104306" tIns="52153" rIns="104306" bIns="52153"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5" name="テキスト ボックス 4"/>
          <p:cNvSpPr txBox="1"/>
          <p:nvPr/>
        </p:nvSpPr>
        <p:spPr>
          <a:xfrm>
            <a:off x="522164" y="1620391"/>
            <a:ext cx="9649072" cy="4339650"/>
          </a:xfrm>
          <a:prstGeom prst="rect">
            <a:avLst/>
          </a:prstGeom>
          <a:noFill/>
        </p:spPr>
        <p:txBody>
          <a:bodyPr wrap="square" rtlCol="0">
            <a:spAutoFit/>
          </a:bodyPr>
          <a:lstStyle/>
          <a:p>
            <a:r>
              <a:rPr lang="ja-JP" altLang="en-US" sz="2400" dirty="0">
                <a:solidFill>
                  <a:schemeClr val="accent4"/>
                </a:solidFill>
              </a:rPr>
              <a:t>■</a:t>
            </a:r>
            <a:r>
              <a:rPr kumimoji="1" lang="ja-JP" altLang="en-US" sz="2400" dirty="0" smtClean="0"/>
              <a:t>大阪府警察本部「認知症高齢者等支援対象者情報提供制度」</a:t>
            </a:r>
            <a:endParaRPr kumimoji="1" lang="en-US" altLang="ja-JP" sz="2400" dirty="0" smtClean="0"/>
          </a:p>
          <a:p>
            <a:endParaRPr kumimoji="1" lang="en-US" altLang="ja-JP" sz="2400" dirty="0" smtClean="0"/>
          </a:p>
          <a:p>
            <a:r>
              <a:rPr lang="ja-JP" altLang="en-US" dirty="0"/>
              <a:t>　</a:t>
            </a:r>
            <a:r>
              <a:rPr lang="ja-JP" altLang="en-US" dirty="0" smtClean="0"/>
              <a:t>　所轄警察署において、職務中に保護等をした認知症又は認知症の疑いのある方のうち、同</a:t>
            </a:r>
          </a:p>
          <a:p>
            <a:r>
              <a:rPr lang="ja-JP" altLang="en-US" dirty="0"/>
              <a:t>　</a:t>
            </a:r>
            <a:r>
              <a:rPr lang="ja-JP" altLang="en-US" dirty="0" smtClean="0"/>
              <a:t>  意を得られた方について、その情報を市町村に提供し、支援につなげる取組み。</a:t>
            </a:r>
            <a:endParaRPr lang="en-US" altLang="ja-JP" dirty="0" smtClean="0"/>
          </a:p>
          <a:p>
            <a:r>
              <a:rPr kumimoji="1" lang="ja-JP" altLang="en-US" dirty="0"/>
              <a:t>　</a:t>
            </a:r>
            <a:r>
              <a:rPr kumimoji="1" lang="ja-JP" altLang="en-US" dirty="0" smtClean="0"/>
              <a:t>　⇒平成</a:t>
            </a:r>
            <a:r>
              <a:rPr kumimoji="1" lang="en-US" altLang="ja-JP" dirty="0" smtClean="0"/>
              <a:t>28</a:t>
            </a:r>
            <a:r>
              <a:rPr kumimoji="1" lang="ja-JP" altLang="en-US" dirty="0" smtClean="0"/>
              <a:t>年</a:t>
            </a:r>
            <a:r>
              <a:rPr kumimoji="1" lang="en-US" altLang="ja-JP" dirty="0" smtClean="0"/>
              <a:t>5</a:t>
            </a:r>
            <a:r>
              <a:rPr kumimoji="1" lang="ja-JP" altLang="en-US" dirty="0" smtClean="0"/>
              <a:t>月から一部市区町村で試行実施。平成</a:t>
            </a:r>
            <a:r>
              <a:rPr kumimoji="1" lang="en-US" altLang="ja-JP" dirty="0" smtClean="0"/>
              <a:t>29</a:t>
            </a:r>
            <a:r>
              <a:rPr kumimoji="1" lang="ja-JP" altLang="en-US" dirty="0" smtClean="0"/>
              <a:t>年</a:t>
            </a:r>
            <a:r>
              <a:rPr kumimoji="1" lang="en-US" altLang="ja-JP" dirty="0" smtClean="0"/>
              <a:t>1</a:t>
            </a:r>
            <a:r>
              <a:rPr kumimoji="1" lang="ja-JP" altLang="en-US" dirty="0" smtClean="0"/>
              <a:t>月から、</a:t>
            </a:r>
            <a:r>
              <a:rPr kumimoji="1" lang="en-US" altLang="ja-JP" dirty="0" smtClean="0"/>
              <a:t>5</a:t>
            </a:r>
            <a:r>
              <a:rPr kumimoji="1" lang="ja-JP" altLang="en-US" dirty="0" smtClean="0"/>
              <a:t>市区町村に拡大。</a:t>
            </a:r>
          </a:p>
          <a:p>
            <a:r>
              <a:rPr lang="ja-JP" altLang="en-US" dirty="0"/>
              <a:t>　</a:t>
            </a:r>
            <a:r>
              <a:rPr lang="ja-JP" altLang="en-US" dirty="0" smtClean="0"/>
              <a:t>　　</a:t>
            </a:r>
            <a:r>
              <a:rPr kumimoji="1" lang="ja-JP" altLang="en-US" dirty="0" smtClean="0"/>
              <a:t>平成</a:t>
            </a:r>
            <a:r>
              <a:rPr kumimoji="1" lang="en-US" altLang="ja-JP" dirty="0" smtClean="0"/>
              <a:t>29</a:t>
            </a:r>
            <a:r>
              <a:rPr kumimoji="1" lang="ja-JP" altLang="en-US" dirty="0" smtClean="0"/>
              <a:t>年度から府域全域で実施予定。</a:t>
            </a:r>
            <a:endParaRPr kumimoji="1" lang="en-US" altLang="ja-JP" dirty="0" smtClean="0"/>
          </a:p>
          <a:p>
            <a:r>
              <a:rPr lang="ja-JP" altLang="en-US" dirty="0"/>
              <a:t>　</a:t>
            </a:r>
            <a:r>
              <a:rPr lang="ja-JP" altLang="en-US" dirty="0" smtClean="0"/>
              <a:t>　</a:t>
            </a:r>
            <a:endParaRPr kumimoji="1" lang="en-US" altLang="ja-JP" dirty="0" smtClean="0"/>
          </a:p>
          <a:p>
            <a:endParaRPr kumimoji="1" lang="en-US" altLang="ja-JP" dirty="0" smtClean="0"/>
          </a:p>
          <a:p>
            <a:r>
              <a:rPr lang="ja-JP" altLang="en-US" sz="2400" dirty="0" smtClean="0">
                <a:solidFill>
                  <a:schemeClr val="accent4"/>
                </a:solidFill>
              </a:rPr>
              <a:t>■</a:t>
            </a:r>
            <a:r>
              <a:rPr lang="ja-JP" altLang="en-US" sz="2400" dirty="0" smtClean="0"/>
              <a:t>一般社団法人大阪府歯科医師会「身元不明者に対する身元特定のため　</a:t>
            </a:r>
            <a:endParaRPr lang="en-US" altLang="ja-JP" sz="2400" dirty="0" smtClean="0"/>
          </a:p>
          <a:p>
            <a:r>
              <a:rPr lang="ja-JP" altLang="en-US" sz="2400" dirty="0"/>
              <a:t>　</a:t>
            </a:r>
            <a:r>
              <a:rPr lang="ja-JP" altLang="en-US" sz="2400" dirty="0" smtClean="0"/>
              <a:t> の歯牙鑑定制度」</a:t>
            </a:r>
            <a:endParaRPr lang="en-US" altLang="ja-JP" sz="2400" dirty="0" smtClean="0"/>
          </a:p>
          <a:p>
            <a:r>
              <a:rPr kumimoji="1" lang="ja-JP" altLang="en-US" dirty="0"/>
              <a:t>　</a:t>
            </a:r>
            <a:endParaRPr kumimoji="1" lang="en-US" altLang="ja-JP" dirty="0" smtClean="0"/>
          </a:p>
          <a:p>
            <a:r>
              <a:rPr lang="en-US" altLang="ja-JP" dirty="0"/>
              <a:t> </a:t>
            </a:r>
            <a:r>
              <a:rPr lang="en-US" altLang="ja-JP" dirty="0" smtClean="0"/>
              <a:t> </a:t>
            </a:r>
            <a:r>
              <a:rPr kumimoji="1" lang="ja-JP" altLang="en-US" dirty="0" smtClean="0"/>
              <a:t>　大阪府歯科医師会と大阪府警察本部で従前から実施されていたご遺体の歯牙鑑定を身</a:t>
            </a:r>
            <a:endParaRPr kumimoji="1" lang="en-US" altLang="ja-JP" dirty="0" smtClean="0"/>
          </a:p>
          <a:p>
            <a:r>
              <a:rPr lang="ja-JP" altLang="en-US" dirty="0"/>
              <a:t>　</a:t>
            </a:r>
            <a:r>
              <a:rPr lang="ja-JP" altLang="en-US" dirty="0" smtClean="0"/>
              <a:t>　</a:t>
            </a:r>
            <a:r>
              <a:rPr kumimoji="1" lang="ja-JP" altLang="en-US" dirty="0" smtClean="0"/>
              <a:t>元不明者にも活用することを目指して関係機関調整中。</a:t>
            </a:r>
            <a:endParaRPr kumimoji="1" lang="ja-JP" altLang="en-US" dirty="0"/>
          </a:p>
        </p:txBody>
      </p:sp>
      <p:sp>
        <p:nvSpPr>
          <p:cNvPr id="8" name="テキスト ボックス 7"/>
          <p:cNvSpPr txBox="1"/>
          <p:nvPr/>
        </p:nvSpPr>
        <p:spPr>
          <a:xfrm>
            <a:off x="347068" y="6516935"/>
            <a:ext cx="10021350" cy="400110"/>
          </a:xfrm>
          <a:prstGeom prst="rect">
            <a:avLst/>
          </a:prstGeom>
          <a:noFill/>
        </p:spPr>
        <p:txBody>
          <a:bodyPr wrap="square" rtlCol="0">
            <a:spAutoFit/>
          </a:bodyPr>
          <a:lstStyle/>
          <a:p>
            <a:r>
              <a:rPr lang="en-US" altLang="ja-JP" dirty="0" smtClean="0"/>
              <a:t>※</a:t>
            </a:r>
            <a:r>
              <a:rPr lang="ja-JP" altLang="en-US" dirty="0" smtClean="0">
                <a:solidFill>
                  <a:srgbClr val="FF0000"/>
                </a:solidFill>
              </a:rPr>
              <a:t>大阪府実施の市町村向け会議等で大阪府警察本部の取組み等を常に情報提供。</a:t>
            </a:r>
            <a:endParaRPr kumimoji="1" lang="en-US" altLang="ja-JP" dirty="0" smtClean="0">
              <a:solidFill>
                <a:srgbClr val="FF0000"/>
              </a:solidFill>
            </a:endParaRPr>
          </a:p>
        </p:txBody>
      </p:sp>
    </p:spTree>
    <p:extLst>
      <p:ext uri="{BB962C8B-B14F-4D97-AF65-F5344CB8AC3E}">
        <p14:creationId xmlns:p14="http://schemas.microsoft.com/office/powerpoint/2010/main" val="2163870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3786" y="468263"/>
            <a:ext cx="9624060" cy="671304"/>
          </a:xfrm>
        </p:spPr>
        <p:txBody>
          <a:bodyPr>
            <a:normAutofit/>
          </a:bodyPr>
          <a:lstStyle/>
          <a:p>
            <a:r>
              <a:rPr kumimoji="1"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おわりに</a:t>
            </a:r>
            <a:endParaRPr kumimoji="1"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789742" y="1692399"/>
            <a:ext cx="9237477" cy="5262979"/>
          </a:xfrm>
          <a:prstGeom prst="rect">
            <a:avLst/>
          </a:prstGeom>
          <a:noFill/>
        </p:spPr>
        <p:txBody>
          <a:bodyPr wrap="square" rtlCol="0">
            <a:spAutoFit/>
          </a:bodyPr>
          <a:lstStyle/>
          <a:p>
            <a:pPr marL="342900" indent="-342900">
              <a:buFont typeface="Arial" panose="020B0604020202020204" pitchFamily="34" charset="0"/>
              <a:buChar char="•"/>
            </a:pP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行方不明者の捜索、身元不明迷い人の早期身元特定については、市町村と所轄警察署が緊密に連携・協力しあうことが不可欠。</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Arial" panose="020B0604020202020204" pitchFamily="34" charset="0"/>
              <a:buChar char="•"/>
            </a:pP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Arial" panose="020B0604020202020204" pitchFamily="34" charset="0"/>
              <a:buChar char="•"/>
            </a:pPr>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大阪府と大阪府警察本部が連携強化に取り組んだことにより、今まで必ずしも十分でなかった相互の内情が分かるようになり、より適切に行方不明・身元不明高齢者</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発生</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時の対応が各地域においてなされるようになった。</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Arial" panose="020B0604020202020204" pitchFamily="34" charset="0"/>
              <a:buChar char="•"/>
            </a:pPr>
            <a:endParaRPr kumimoji="1"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Arial" panose="020B0604020202020204" pitchFamily="34" charset="0"/>
              <a:buChar char="•"/>
            </a:pP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今後も大阪府と大阪府警察本部、市町村と所轄警察署の連携を深め、新たな取組みを展開していくことで、行方不明・身元不明高齢者に対する</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適切</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な対応を行っていきたい。　</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3"/>
          <p:cNvSpPr>
            <a:spLocks noChangeArrowheads="1"/>
          </p:cNvSpPr>
          <p:nvPr/>
        </p:nvSpPr>
        <p:spPr bwMode="auto">
          <a:xfrm>
            <a:off x="345141" y="1290238"/>
            <a:ext cx="10021350" cy="130361"/>
          </a:xfrm>
          <a:prstGeom prst="rect">
            <a:avLst/>
          </a:prstGeom>
          <a:gradFill rotWithShape="1">
            <a:gsLst>
              <a:gs pos="0">
                <a:srgbClr val="E4DEF2"/>
              </a:gs>
              <a:gs pos="100000">
                <a:srgbClr val="8A71C9"/>
              </a:gs>
            </a:gsLst>
            <a:lin ang="0" scaled="1"/>
          </a:gradFill>
          <a:ln>
            <a:noFill/>
          </a:ln>
          <a:extLst/>
        </p:spPr>
        <p:txBody>
          <a:bodyPr wrap="none" lIns="104306" tIns="52153" rIns="104306" bIns="52153" anchor="ctr"/>
          <a:lstStyle/>
          <a:p>
            <a:pPr algn="r">
              <a:defRPr/>
            </a:pPr>
            <a:endParaRPr lang="ja-JP" altLang="en-US">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2655594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スライド番号プレースホルダー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17" tIns="50408" rIns="100817" bIns="50408" numCol="1" rtlCol="0" anchor="ctr"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819102" indent="-315039" eaLnBrk="0" hangingPunct="0">
              <a:defRPr kumimoji="1">
                <a:solidFill>
                  <a:schemeClr val="tx1"/>
                </a:solidFill>
                <a:latin typeface="Arial" pitchFamily="34" charset="0"/>
                <a:ea typeface="ＭＳ Ｐゴシック" pitchFamily="50" charset="-128"/>
              </a:defRPr>
            </a:lvl2pPr>
            <a:lvl3pPr marL="1260158" indent="-252032" eaLnBrk="0" hangingPunct="0">
              <a:defRPr kumimoji="1">
                <a:solidFill>
                  <a:schemeClr val="tx1"/>
                </a:solidFill>
                <a:latin typeface="Arial" pitchFamily="34" charset="0"/>
                <a:ea typeface="ＭＳ Ｐゴシック" pitchFamily="50" charset="-128"/>
              </a:defRPr>
            </a:lvl3pPr>
            <a:lvl4pPr marL="1764221" indent="-252032" eaLnBrk="0" hangingPunct="0">
              <a:defRPr kumimoji="1">
                <a:solidFill>
                  <a:schemeClr val="tx1"/>
                </a:solidFill>
                <a:latin typeface="Arial" pitchFamily="34" charset="0"/>
                <a:ea typeface="ＭＳ Ｐゴシック" pitchFamily="50" charset="-128"/>
              </a:defRPr>
            </a:lvl4pPr>
            <a:lvl5pPr marL="2268284" indent="-252032" eaLnBrk="0" hangingPunct="0">
              <a:defRPr kumimoji="1">
                <a:solidFill>
                  <a:schemeClr val="tx1"/>
                </a:solidFill>
                <a:latin typeface="Arial" pitchFamily="34" charset="0"/>
                <a:ea typeface="ＭＳ Ｐゴシック" pitchFamily="50" charset="-128"/>
              </a:defRPr>
            </a:lvl5pPr>
            <a:lvl6pPr marL="2772347" indent="-252032"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276410" indent="-252032"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780473" indent="-252032"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4284536" indent="-252032"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F667B4E8-7295-4CC2-BD94-0511538525CB}" type="slidenum">
              <a:rPr kumimoji="0" lang="en-US" altLang="ja-JP" smtClean="0">
                <a:solidFill>
                  <a:srgbClr val="FFFFFF"/>
                </a:solidFill>
              </a:rPr>
              <a:pPr eaLnBrk="1" hangingPunct="1"/>
              <a:t>14</a:t>
            </a:fld>
            <a:endParaRPr kumimoji="0" lang="en-US" altLang="ja-JP" dirty="0" smtClean="0">
              <a:solidFill>
                <a:srgbClr val="FFFFFF"/>
              </a:solidFill>
            </a:endParaRPr>
          </a:p>
        </p:txBody>
      </p:sp>
      <p:sp>
        <p:nvSpPr>
          <p:cNvPr id="2050" name="タイトル 1"/>
          <p:cNvSpPr>
            <a:spLocks noGrp="1"/>
          </p:cNvSpPr>
          <p:nvPr>
            <p:ph type="ctrTitle" idx="4294967295"/>
          </p:nvPr>
        </p:nvSpPr>
        <p:spPr>
          <a:xfrm>
            <a:off x="662563" y="2192788"/>
            <a:ext cx="9223682" cy="1111490"/>
          </a:xfrm>
        </p:spPr>
        <p:txBody>
          <a:bodyPr>
            <a:noAutofit/>
          </a:bodyPr>
          <a:lstStyle/>
          <a:p>
            <a:pPr>
              <a:defRPr/>
            </a:pPr>
            <a:r>
              <a:rPr lang="ja-JP" altLang="en-US" sz="3969" b="1" dirty="0">
                <a:latin typeface="メイリオ" pitchFamily="50" charset="-128"/>
                <a:ea typeface="メイリオ" pitchFamily="50" charset="-128"/>
                <a:cs typeface="メイリオ" pitchFamily="50" charset="-128"/>
              </a:rPr>
              <a:t>ご清聴ありがとうございました</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387" y="3530582"/>
            <a:ext cx="1270712" cy="2299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4015794" y="5939003"/>
            <a:ext cx="2846318" cy="770980"/>
          </a:xfrm>
          <a:prstGeom prst="rect">
            <a:avLst/>
          </a:prstGeom>
          <a:noFill/>
        </p:spPr>
        <p:txBody>
          <a:bodyPr wrap="square" rtlCol="0">
            <a:spAutoFit/>
          </a:bodyPr>
          <a:lstStyle/>
          <a:p>
            <a:endParaRPr lang="ja-JP" altLang="en-US" sz="2205" dirty="0"/>
          </a:p>
          <a:p>
            <a:r>
              <a:rPr lang="ja-JP" altLang="en-US" sz="2205" dirty="0"/>
              <a:t> </a:t>
            </a:r>
            <a:r>
              <a:rPr lang="ja-JP" altLang="en-US" sz="1213" dirty="0">
                <a:latin typeface="Meiryo UI" panose="020B0604030504040204" pitchFamily="50" charset="-128"/>
                <a:ea typeface="Meiryo UI" panose="020B0604030504040204" pitchFamily="50" charset="-128"/>
                <a:cs typeface="Meiryo UI" panose="020B0604030504040204" pitchFamily="50" charset="-128"/>
              </a:rPr>
              <a:t>大阪府広報担当副知事も</a:t>
            </a:r>
            <a:r>
              <a:rPr lang="ja-JP" altLang="en-US" sz="1213" dirty="0" err="1">
                <a:latin typeface="Meiryo UI" panose="020B0604030504040204" pitchFamily="50" charset="-128"/>
                <a:ea typeface="Meiryo UI" panose="020B0604030504040204" pitchFamily="50" charset="-128"/>
                <a:cs typeface="Meiryo UI" panose="020B0604030504040204" pitchFamily="50" charset="-128"/>
              </a:rPr>
              <a:t>ずやん</a:t>
            </a:r>
            <a:endParaRPr lang="ja-JP" altLang="en-US" sz="1213"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4394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vnhps001.opnet.local:8080/kouhou_illust/image/fukei/hu/so_hu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0896" y="4653945"/>
            <a:ext cx="2502098" cy="2502098"/>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1017926" y="1846248"/>
            <a:ext cx="8569431" cy="1620771"/>
          </a:xfrm>
        </p:spPr>
        <p:txBody>
          <a:bodyPr>
            <a:normAutofit fontScale="90000"/>
          </a:bodyPr>
          <a:lstStyle/>
          <a:p>
            <a:r>
              <a:rPr kumimoji="1" lang="ja-JP" altLang="en-US" dirty="0" smtClean="0"/>
              <a:t>認知症高齢者等支援対象者</a:t>
            </a:r>
            <a:r>
              <a:rPr kumimoji="1" lang="en-US" altLang="ja-JP" dirty="0" smtClean="0"/>
              <a:t/>
            </a:r>
            <a:br>
              <a:rPr kumimoji="1" lang="en-US" altLang="ja-JP" dirty="0" smtClean="0"/>
            </a:br>
            <a:r>
              <a:rPr kumimoji="1" lang="ja-JP" altLang="en-US" dirty="0" smtClean="0"/>
              <a:t>情報提供制度</a:t>
            </a:r>
            <a:endParaRPr kumimoji="1" lang="ja-JP" altLang="en-US" dirty="0"/>
          </a:p>
        </p:txBody>
      </p:sp>
      <p:sp>
        <p:nvSpPr>
          <p:cNvPr id="4" name="テキスト ボックス 3"/>
          <p:cNvSpPr txBox="1"/>
          <p:nvPr/>
        </p:nvSpPr>
        <p:spPr>
          <a:xfrm>
            <a:off x="7796633" y="6901538"/>
            <a:ext cx="1627369" cy="499496"/>
          </a:xfrm>
          <a:prstGeom prst="rect">
            <a:avLst/>
          </a:prstGeom>
          <a:noFill/>
        </p:spPr>
        <p:txBody>
          <a:bodyPr wrap="none" rtlCol="0">
            <a:spAutoFit/>
          </a:bodyPr>
          <a:lstStyle/>
          <a:p>
            <a:r>
              <a:rPr lang="ja-JP" altLang="en-US" sz="1323" dirty="0"/>
              <a:t>大阪府警察マスコット</a:t>
            </a:r>
            <a:endParaRPr lang="en-US" altLang="ja-JP" sz="1323" dirty="0"/>
          </a:p>
          <a:p>
            <a:r>
              <a:rPr lang="ja-JP" altLang="en-US" sz="1323" dirty="0"/>
              <a:t>　フーくんケイちゃん</a:t>
            </a:r>
          </a:p>
        </p:txBody>
      </p:sp>
      <p:sp>
        <p:nvSpPr>
          <p:cNvPr id="3" name="サブタイトル 2"/>
          <p:cNvSpPr>
            <a:spLocks noGrp="1"/>
          </p:cNvSpPr>
          <p:nvPr>
            <p:ph type="subTitle" idx="1"/>
          </p:nvPr>
        </p:nvSpPr>
        <p:spPr>
          <a:xfrm>
            <a:off x="1774052" y="3994226"/>
            <a:ext cx="7057178" cy="1932323"/>
          </a:xfrm>
        </p:spPr>
        <p:txBody>
          <a:bodyPr>
            <a:normAutofit/>
          </a:bodyPr>
          <a:lstStyle/>
          <a:p>
            <a:r>
              <a:rPr lang="ja-JP" altLang="en-US" sz="3087" dirty="0">
                <a:solidFill>
                  <a:schemeClr val="tx1"/>
                </a:solidFill>
              </a:rPr>
              <a:t>平成２９年３月</a:t>
            </a:r>
            <a:endParaRPr lang="en-US" altLang="ja-JP" sz="3087" dirty="0">
              <a:solidFill>
                <a:schemeClr val="tx1"/>
              </a:solidFill>
            </a:endParaRPr>
          </a:p>
          <a:p>
            <a:r>
              <a:rPr lang="ja-JP" altLang="en-US" sz="3087" dirty="0">
                <a:solidFill>
                  <a:schemeClr val="tx1"/>
                </a:solidFill>
              </a:rPr>
              <a:t>大阪府警察本部　生活安全部</a:t>
            </a:r>
            <a:endParaRPr lang="en-US" altLang="ja-JP" sz="3087" dirty="0">
              <a:solidFill>
                <a:schemeClr val="tx1"/>
              </a:solidFill>
            </a:endParaRPr>
          </a:p>
          <a:p>
            <a:r>
              <a:rPr lang="ja-JP" altLang="en-US" sz="3087" dirty="0">
                <a:solidFill>
                  <a:schemeClr val="tx1"/>
                </a:solidFill>
              </a:rPr>
              <a:t>生活安全総務課</a:t>
            </a:r>
          </a:p>
        </p:txBody>
      </p:sp>
      <p:sp>
        <p:nvSpPr>
          <p:cNvPr id="6" name="正方形/長方形 5"/>
          <p:cNvSpPr/>
          <p:nvPr/>
        </p:nvSpPr>
        <p:spPr>
          <a:xfrm>
            <a:off x="6210796" y="155089"/>
            <a:ext cx="4309937" cy="461665"/>
          </a:xfrm>
          <a:prstGeom prst="rect">
            <a:avLst/>
          </a:prstGeom>
          <a:noFill/>
        </p:spPr>
        <p:txBody>
          <a:bodyPr wrap="square">
            <a:spAutoFit/>
          </a:bodyPr>
          <a:lstStyle/>
          <a:p>
            <a:pPr algn="r" fontAlgn="auto">
              <a:spcBef>
                <a:spcPts val="0"/>
              </a:spcBef>
              <a:spcAft>
                <a:spcPts val="0"/>
              </a:spcAft>
              <a:defRPr/>
            </a:pPr>
            <a:r>
              <a:rPr lang="ja-JP" altLang="en-US" sz="1200" b="1" dirty="0" smtClean="0">
                <a:ln w="1905"/>
                <a:effectLst>
                  <a:innerShdw blurRad="69850" dist="43180" dir="5400000">
                    <a:srgbClr val="000000">
                      <a:alpha val="65000"/>
                    </a:srgbClr>
                  </a:innerShdw>
                </a:effectLst>
                <a:latin typeface="+mn-lt"/>
                <a:ea typeface="+mn-ea"/>
              </a:rPr>
              <a:t>「行方不明を防ぎ、安心して外出できる地域作り」全国フォーラム</a:t>
            </a:r>
            <a:endParaRPr lang="en-US" altLang="ja-JP" sz="1200" b="1" dirty="0" smtClean="0">
              <a:ln w="1905"/>
              <a:effectLst>
                <a:innerShdw blurRad="69850" dist="43180" dir="5400000">
                  <a:srgbClr val="000000">
                    <a:alpha val="65000"/>
                  </a:srgbClr>
                </a:innerShdw>
              </a:effectLst>
              <a:latin typeface="+mn-lt"/>
              <a:ea typeface="+mn-ea"/>
            </a:endParaRPr>
          </a:p>
          <a:p>
            <a:pPr algn="r" fontAlgn="auto">
              <a:spcBef>
                <a:spcPts val="0"/>
              </a:spcBef>
              <a:spcAft>
                <a:spcPts val="0"/>
              </a:spcAft>
              <a:defRPr/>
            </a:pPr>
            <a:r>
              <a:rPr lang="ja-JP" altLang="en-US" sz="1200" b="1" dirty="0" smtClean="0">
                <a:ln w="1905"/>
                <a:effectLst>
                  <a:innerShdw blurRad="69850" dist="43180" dir="5400000">
                    <a:srgbClr val="000000">
                      <a:alpha val="65000"/>
                    </a:srgbClr>
                  </a:innerShdw>
                </a:effectLst>
                <a:latin typeface="+mn-lt"/>
                <a:ea typeface="+mn-ea"/>
              </a:rPr>
              <a:t>認知症介護研究・研修東京センター　</a:t>
            </a:r>
            <a:r>
              <a:rPr lang="en-US" altLang="ja-JP" sz="1200" b="1" dirty="0" smtClean="0">
                <a:ln w="1905"/>
                <a:effectLst>
                  <a:innerShdw blurRad="69850" dist="43180" dir="5400000">
                    <a:srgbClr val="000000">
                      <a:alpha val="65000"/>
                    </a:srgbClr>
                  </a:innerShdw>
                </a:effectLst>
                <a:latin typeface="+mn-lt"/>
                <a:ea typeface="+mn-ea"/>
              </a:rPr>
              <a:t>2017</a:t>
            </a:r>
            <a:r>
              <a:rPr lang="ja-JP" altLang="en-US" sz="1200" b="1" dirty="0" smtClean="0">
                <a:ln w="1905"/>
                <a:effectLst>
                  <a:innerShdw blurRad="69850" dist="43180" dir="5400000">
                    <a:srgbClr val="000000">
                      <a:alpha val="65000"/>
                    </a:srgbClr>
                  </a:innerShdw>
                </a:effectLst>
                <a:latin typeface="+mn-lt"/>
                <a:ea typeface="+mn-ea"/>
              </a:rPr>
              <a:t>年</a:t>
            </a:r>
            <a:r>
              <a:rPr lang="en-US" altLang="ja-JP" sz="1200" b="1" dirty="0" smtClean="0">
                <a:ln w="1905"/>
                <a:effectLst>
                  <a:innerShdw blurRad="69850" dist="43180" dir="5400000">
                    <a:srgbClr val="000000">
                      <a:alpha val="65000"/>
                    </a:srgbClr>
                  </a:innerShdw>
                </a:effectLst>
                <a:latin typeface="+mn-lt"/>
                <a:ea typeface="+mn-ea"/>
              </a:rPr>
              <a:t>3</a:t>
            </a:r>
            <a:r>
              <a:rPr lang="ja-JP" altLang="en-US" sz="1200" b="1" dirty="0" smtClean="0">
                <a:ln w="1905"/>
                <a:effectLst>
                  <a:innerShdw blurRad="69850" dist="43180" dir="5400000">
                    <a:srgbClr val="000000">
                      <a:alpha val="65000"/>
                    </a:srgbClr>
                  </a:innerShdw>
                </a:effectLst>
                <a:latin typeface="+mn-lt"/>
                <a:ea typeface="+mn-ea"/>
              </a:rPr>
              <a:t>月</a:t>
            </a:r>
            <a:r>
              <a:rPr lang="en-US" altLang="ja-JP" sz="1200" b="1" dirty="0" smtClean="0">
                <a:ln w="1905"/>
                <a:effectLst>
                  <a:innerShdw blurRad="69850" dist="43180" dir="5400000">
                    <a:srgbClr val="000000">
                      <a:alpha val="65000"/>
                    </a:srgbClr>
                  </a:innerShdw>
                </a:effectLst>
                <a:latin typeface="+mn-lt"/>
                <a:ea typeface="+mn-ea"/>
              </a:rPr>
              <a:t>3</a:t>
            </a:r>
            <a:r>
              <a:rPr lang="ja-JP" altLang="en-US" sz="1200" b="1" dirty="0" smtClean="0">
                <a:ln w="1905"/>
                <a:effectLst>
                  <a:innerShdw blurRad="69850" dist="43180" dir="5400000">
                    <a:srgbClr val="000000">
                      <a:alpha val="65000"/>
                    </a:srgbClr>
                  </a:innerShdw>
                </a:effectLst>
                <a:latin typeface="+mn-lt"/>
                <a:ea typeface="+mn-ea"/>
              </a:rPr>
              <a:t>日</a:t>
            </a:r>
            <a:r>
              <a:rPr lang="en-US" altLang="ja-JP" sz="1200" b="1" dirty="0" smtClean="0">
                <a:ln w="1905"/>
                <a:effectLst>
                  <a:innerShdw blurRad="69850" dist="43180" dir="5400000">
                    <a:srgbClr val="000000">
                      <a:alpha val="65000"/>
                    </a:srgbClr>
                  </a:innerShdw>
                </a:effectLst>
                <a:latin typeface="+mn-lt"/>
                <a:ea typeface="+mn-ea"/>
              </a:rPr>
              <a:t>(</a:t>
            </a:r>
            <a:r>
              <a:rPr lang="ja-JP" altLang="en-US" sz="1200" b="1" dirty="0">
                <a:ln w="1905"/>
                <a:effectLst>
                  <a:innerShdw blurRad="69850" dist="43180" dir="5400000">
                    <a:srgbClr val="000000">
                      <a:alpha val="65000"/>
                    </a:srgbClr>
                  </a:innerShdw>
                </a:effectLst>
                <a:latin typeface="+mn-lt"/>
                <a:ea typeface="+mn-ea"/>
              </a:rPr>
              <a:t>品川</a:t>
            </a:r>
            <a:r>
              <a:rPr lang="ja-JP" altLang="en-US" sz="1200" b="1" dirty="0" smtClean="0">
                <a:ln w="1905"/>
                <a:effectLst>
                  <a:innerShdw blurRad="69850" dist="43180" dir="5400000">
                    <a:srgbClr val="000000">
                      <a:alpha val="65000"/>
                    </a:srgbClr>
                  </a:innerShdw>
                </a:effectLst>
                <a:latin typeface="+mn-lt"/>
                <a:ea typeface="+mn-ea"/>
              </a:rPr>
              <a:t>）</a:t>
            </a:r>
            <a:endParaRPr lang="ja-JP" altLang="en-US" sz="1200" b="1" dirty="0">
              <a:ln w="1905"/>
              <a:effectLst>
                <a:innerShdw blurRad="69850" dist="43180" dir="5400000">
                  <a:srgbClr val="000000">
                    <a:alpha val="65000"/>
                  </a:srgbClr>
                </a:innerShdw>
              </a:effectLst>
              <a:latin typeface="+mn-lt"/>
              <a:ea typeface="+mn-ea"/>
            </a:endParaRPr>
          </a:p>
        </p:txBody>
      </p:sp>
    </p:spTree>
    <p:extLst>
      <p:ext uri="{BB962C8B-B14F-4D97-AF65-F5344CB8AC3E}">
        <p14:creationId xmlns:p14="http://schemas.microsoft.com/office/powerpoint/2010/main" val="4030196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本日の内容</a:t>
            </a:r>
            <a:endParaRPr kumimoji="1" lang="ja-JP" altLang="en-US" dirty="0"/>
          </a:p>
        </p:txBody>
      </p:sp>
      <p:sp>
        <p:nvSpPr>
          <p:cNvPr id="3" name="コンテンツ プレースホルダー 2"/>
          <p:cNvSpPr>
            <a:spLocks noGrp="1"/>
          </p:cNvSpPr>
          <p:nvPr>
            <p:ph idx="1"/>
          </p:nvPr>
        </p:nvSpPr>
        <p:spPr/>
        <p:txBody>
          <a:bodyPr/>
          <a:lstStyle/>
          <a:p>
            <a:pPr>
              <a:buFont typeface="Wingdings" panose="05000000000000000000" pitchFamily="2" charset="2"/>
              <a:buChar char="Ø"/>
            </a:pPr>
            <a:r>
              <a:rPr kumimoji="1" lang="ja-JP" altLang="en-US" dirty="0" smtClean="0"/>
              <a:t>大阪府内の保護・行方不明の現状</a:t>
            </a:r>
            <a:endParaRPr kumimoji="1" lang="en-US" altLang="ja-JP" dirty="0" smtClean="0"/>
          </a:p>
          <a:p>
            <a:pPr>
              <a:buFont typeface="Wingdings" panose="05000000000000000000" pitchFamily="2" charset="2"/>
              <a:buChar char="Ø"/>
            </a:pPr>
            <a:endParaRPr kumimoji="1" lang="en-US" altLang="ja-JP" dirty="0" smtClean="0"/>
          </a:p>
          <a:p>
            <a:pPr>
              <a:buFont typeface="Wingdings" panose="05000000000000000000" pitchFamily="2" charset="2"/>
              <a:buChar char="Ø"/>
            </a:pPr>
            <a:r>
              <a:rPr lang="ja-JP" altLang="en-US" dirty="0" smtClean="0"/>
              <a:t>制度開始に至る経緯</a:t>
            </a:r>
            <a:endParaRPr lang="en-US" altLang="ja-JP" dirty="0" smtClean="0"/>
          </a:p>
          <a:p>
            <a:pPr>
              <a:buFont typeface="Wingdings" panose="05000000000000000000" pitchFamily="2" charset="2"/>
              <a:buChar char="Ø"/>
            </a:pPr>
            <a:endParaRPr lang="en-US" altLang="ja-JP" dirty="0" smtClean="0"/>
          </a:p>
          <a:p>
            <a:pPr>
              <a:buFont typeface="Wingdings" panose="05000000000000000000" pitchFamily="2" charset="2"/>
              <a:buChar char="Ø"/>
            </a:pPr>
            <a:r>
              <a:rPr kumimoji="1" lang="ja-JP" altLang="en-US" dirty="0" smtClean="0"/>
              <a:t>制度の概要</a:t>
            </a:r>
            <a:endParaRPr kumimoji="1" lang="en-US" altLang="ja-JP" dirty="0" smtClean="0"/>
          </a:p>
          <a:p>
            <a:pPr>
              <a:buFont typeface="Wingdings" panose="05000000000000000000" pitchFamily="2" charset="2"/>
              <a:buChar char="Ø"/>
            </a:pPr>
            <a:endParaRPr kumimoji="1" lang="en-US" altLang="ja-JP" dirty="0" smtClean="0"/>
          </a:p>
          <a:p>
            <a:pPr>
              <a:buFont typeface="Wingdings" panose="05000000000000000000" pitchFamily="2" charset="2"/>
              <a:buChar char="Ø"/>
            </a:pPr>
            <a:r>
              <a:rPr lang="ja-JP" altLang="en-US" dirty="0" smtClean="0"/>
              <a:t>制度の試行の成果と課題</a:t>
            </a:r>
            <a:endParaRPr kumimoji="1" lang="ja-JP" altLang="en-US" dirty="0"/>
          </a:p>
        </p:txBody>
      </p:sp>
      <p:pic>
        <p:nvPicPr>
          <p:cNvPr id="2050" name="Picture 2" descr="http://svnhps001.opnet.local:8080/kouhou_illust/image/etc/ta/so_ta05.gif"/>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565724" y="3739444"/>
            <a:ext cx="3821818" cy="3821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9377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9943" y="302801"/>
            <a:ext cx="9073515" cy="937281"/>
          </a:xfrm>
        </p:spPr>
        <p:txBody>
          <a:bodyPr>
            <a:normAutofit/>
          </a:bodyPr>
          <a:lstStyle/>
          <a:p>
            <a:r>
              <a:rPr lang="ja-JP" altLang="en-US" sz="3969" dirty="0"/>
              <a:t>大阪府における現状</a:t>
            </a:r>
          </a:p>
        </p:txBody>
      </p:sp>
      <p:sp>
        <p:nvSpPr>
          <p:cNvPr id="3" name="コンテンツ プレースホルダー 2"/>
          <p:cNvSpPr>
            <a:spLocks noGrp="1"/>
          </p:cNvSpPr>
          <p:nvPr>
            <p:ph idx="1"/>
          </p:nvPr>
        </p:nvSpPr>
        <p:spPr>
          <a:xfrm>
            <a:off x="809943" y="1160690"/>
            <a:ext cx="9073515" cy="4990084"/>
          </a:xfrm>
        </p:spPr>
        <p:txBody>
          <a:bodyPr/>
          <a:lstStyle/>
          <a:p>
            <a:pPr marL="0" indent="0">
              <a:buNone/>
            </a:pPr>
            <a:r>
              <a:rPr kumimoji="1" lang="ja-JP" altLang="en-US" dirty="0" smtClean="0"/>
              <a:t>○　保護の状況</a:t>
            </a:r>
            <a:endParaRPr kumimoji="1" lang="ja-JP" altLang="en-US" dirty="0"/>
          </a:p>
        </p:txBody>
      </p:sp>
      <p:graphicFrame>
        <p:nvGraphicFramePr>
          <p:cNvPr id="5" name="グラフ 4"/>
          <p:cNvGraphicFramePr/>
          <p:nvPr>
            <p:extLst/>
          </p:nvPr>
        </p:nvGraphicFramePr>
        <p:xfrm>
          <a:off x="665369" y="1827360"/>
          <a:ext cx="9368274" cy="4480748"/>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741955" y="6400573"/>
            <a:ext cx="6909264" cy="295915"/>
          </a:xfrm>
          <a:prstGeom prst="rect">
            <a:avLst/>
          </a:prstGeom>
          <a:noFill/>
        </p:spPr>
        <p:txBody>
          <a:bodyPr wrap="none" rtlCol="0">
            <a:spAutoFit/>
          </a:bodyPr>
          <a:lstStyle/>
          <a:p>
            <a:r>
              <a:rPr lang="en-US" altLang="ja-JP" sz="1323" dirty="0"/>
              <a:t>※</a:t>
            </a:r>
            <a:r>
              <a:rPr lang="ja-JP" altLang="en-US" sz="1323" dirty="0"/>
              <a:t>保護件数の内訳～精神錯乱者、泥酔者、酩酊者、迷い人・子、負傷者、病人、行方不明者など</a:t>
            </a:r>
          </a:p>
        </p:txBody>
      </p:sp>
      <p:sp>
        <p:nvSpPr>
          <p:cNvPr id="8" name="爆発 2 7"/>
          <p:cNvSpPr/>
          <p:nvPr/>
        </p:nvSpPr>
        <p:spPr>
          <a:xfrm rot="21145918">
            <a:off x="6987719" y="2198000"/>
            <a:ext cx="3016902" cy="2143588"/>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205" dirty="0">
                <a:solidFill>
                  <a:srgbClr val="FF0000"/>
                </a:solidFill>
              </a:rPr>
              <a:t>1</a:t>
            </a:r>
            <a:r>
              <a:rPr lang="ja-JP" altLang="en-US" sz="2205" dirty="0">
                <a:solidFill>
                  <a:srgbClr val="FF0000"/>
                </a:solidFill>
              </a:rPr>
              <a:t>０年で</a:t>
            </a:r>
            <a:endParaRPr lang="en-US" altLang="ja-JP" sz="2205" dirty="0">
              <a:solidFill>
                <a:srgbClr val="FF0000"/>
              </a:solidFill>
            </a:endParaRPr>
          </a:p>
          <a:p>
            <a:pPr algn="ctr"/>
            <a:r>
              <a:rPr lang="ja-JP" altLang="en-US" sz="2205" dirty="0">
                <a:solidFill>
                  <a:srgbClr val="FF0000"/>
                </a:solidFill>
              </a:rPr>
              <a:t>約</a:t>
            </a:r>
            <a:r>
              <a:rPr lang="en-US" altLang="ja-JP" sz="2205" dirty="0">
                <a:solidFill>
                  <a:srgbClr val="FF0000"/>
                </a:solidFill>
              </a:rPr>
              <a:t>7000</a:t>
            </a:r>
            <a:r>
              <a:rPr lang="ja-JP" altLang="en-US" sz="2205" dirty="0">
                <a:solidFill>
                  <a:srgbClr val="FF0000"/>
                </a:solidFill>
              </a:rPr>
              <a:t>件の増加</a:t>
            </a:r>
          </a:p>
        </p:txBody>
      </p:sp>
      <p:grpSp>
        <p:nvGrpSpPr>
          <p:cNvPr id="22" name="グループ化 21"/>
          <p:cNvGrpSpPr/>
          <p:nvPr/>
        </p:nvGrpSpPr>
        <p:grpSpPr>
          <a:xfrm>
            <a:off x="6463965" y="2619908"/>
            <a:ext cx="232538" cy="2540510"/>
            <a:chOff x="5744981" y="1489760"/>
            <a:chExt cx="210910" cy="2304221"/>
          </a:xfrm>
        </p:grpSpPr>
        <p:grpSp>
          <p:nvGrpSpPr>
            <p:cNvPr id="4" name="グループ化 3"/>
            <p:cNvGrpSpPr/>
            <p:nvPr/>
          </p:nvGrpSpPr>
          <p:grpSpPr>
            <a:xfrm>
              <a:off x="5744981" y="1633741"/>
              <a:ext cx="210910" cy="2160240"/>
              <a:chOff x="5441210" y="2996952"/>
              <a:chExt cx="210910" cy="2160240"/>
            </a:xfrm>
          </p:grpSpPr>
          <p:cxnSp>
            <p:nvCxnSpPr>
              <p:cNvPr id="10" name="直線コネクタ 9"/>
              <p:cNvCxnSpPr/>
              <p:nvPr/>
            </p:nvCxnSpPr>
            <p:spPr>
              <a:xfrm>
                <a:off x="5441210" y="2996952"/>
                <a:ext cx="0" cy="2160240"/>
              </a:xfrm>
              <a:prstGeom prst="line">
                <a:avLst/>
              </a:prstGeom>
            </p:spPr>
            <p:style>
              <a:lnRef idx="3">
                <a:schemeClr val="accent5"/>
              </a:lnRef>
              <a:fillRef idx="0">
                <a:schemeClr val="accent5"/>
              </a:fillRef>
              <a:effectRef idx="2">
                <a:schemeClr val="accent5"/>
              </a:effectRef>
              <a:fontRef idx="minor">
                <a:schemeClr val="tx1"/>
              </a:fontRef>
            </p:style>
          </p:cxnSp>
          <p:cxnSp>
            <p:nvCxnSpPr>
              <p:cNvPr id="13" name="直線コネクタ 12"/>
              <p:cNvCxnSpPr/>
              <p:nvPr/>
            </p:nvCxnSpPr>
            <p:spPr>
              <a:xfrm flipV="1">
                <a:off x="5441210" y="4365104"/>
                <a:ext cx="210910" cy="148828"/>
              </a:xfrm>
              <a:prstGeom prst="line">
                <a:avLst/>
              </a:prstGeom>
            </p:spPr>
            <p:style>
              <a:lnRef idx="3">
                <a:schemeClr val="accent5"/>
              </a:lnRef>
              <a:fillRef idx="0">
                <a:schemeClr val="accent5"/>
              </a:fillRef>
              <a:effectRef idx="2">
                <a:schemeClr val="accent5"/>
              </a:effectRef>
              <a:fontRef idx="minor">
                <a:schemeClr val="tx1"/>
              </a:fontRef>
            </p:style>
          </p:cxnSp>
        </p:grpSp>
        <p:grpSp>
          <p:nvGrpSpPr>
            <p:cNvPr id="17" name="グループ化 16"/>
            <p:cNvGrpSpPr/>
            <p:nvPr/>
          </p:nvGrpSpPr>
          <p:grpSpPr>
            <a:xfrm>
              <a:off x="5744997" y="1489760"/>
              <a:ext cx="210894" cy="1512133"/>
              <a:chOff x="5261733" y="720100"/>
              <a:chExt cx="210894" cy="1512133"/>
            </a:xfrm>
          </p:grpSpPr>
          <p:cxnSp>
            <p:nvCxnSpPr>
              <p:cNvPr id="18" name="直線コネクタ 17"/>
              <p:cNvCxnSpPr/>
              <p:nvPr/>
            </p:nvCxnSpPr>
            <p:spPr>
              <a:xfrm>
                <a:off x="5472627" y="720100"/>
                <a:ext cx="0" cy="1512133"/>
              </a:xfrm>
              <a:prstGeom prst="line">
                <a:avLst/>
              </a:prstGeom>
            </p:spPr>
            <p:style>
              <a:lnRef idx="3">
                <a:schemeClr val="accent5"/>
              </a:lnRef>
              <a:fillRef idx="0">
                <a:schemeClr val="accent5"/>
              </a:fillRef>
              <a:effectRef idx="2">
                <a:schemeClr val="accent5"/>
              </a:effectRef>
              <a:fontRef idx="minor">
                <a:schemeClr val="tx1"/>
              </a:fontRef>
            </p:style>
          </p:cxnSp>
          <p:grpSp>
            <p:nvGrpSpPr>
              <p:cNvPr id="19" name="グループ化 18"/>
              <p:cNvGrpSpPr/>
              <p:nvPr/>
            </p:nvGrpSpPr>
            <p:grpSpPr>
              <a:xfrm>
                <a:off x="5261733" y="720181"/>
                <a:ext cx="210894" cy="791993"/>
                <a:chOff x="5261733" y="720181"/>
                <a:chExt cx="210894" cy="791993"/>
              </a:xfrm>
            </p:grpSpPr>
            <p:cxnSp>
              <p:nvCxnSpPr>
                <p:cNvPr id="20" name="直線コネクタ 19"/>
                <p:cNvCxnSpPr/>
                <p:nvPr/>
              </p:nvCxnSpPr>
              <p:spPr>
                <a:xfrm flipV="1">
                  <a:off x="5261733" y="720181"/>
                  <a:ext cx="210894" cy="148824"/>
                </a:xfrm>
                <a:prstGeom prst="line">
                  <a:avLst/>
                </a:prstGeom>
              </p:spPr>
              <p:style>
                <a:lnRef idx="3">
                  <a:schemeClr val="accent5"/>
                </a:lnRef>
                <a:fillRef idx="0">
                  <a:schemeClr val="accent5"/>
                </a:fillRef>
                <a:effectRef idx="2">
                  <a:schemeClr val="accent5"/>
                </a:effectRef>
                <a:fontRef idx="minor">
                  <a:schemeClr val="tx1"/>
                </a:fontRef>
              </p:style>
            </p:cxnSp>
            <p:cxnSp>
              <p:nvCxnSpPr>
                <p:cNvPr id="21" name="直線コネクタ 20"/>
                <p:cNvCxnSpPr/>
                <p:nvPr/>
              </p:nvCxnSpPr>
              <p:spPr>
                <a:xfrm flipV="1">
                  <a:off x="5261733" y="1305885"/>
                  <a:ext cx="210894" cy="206289"/>
                </a:xfrm>
                <a:prstGeom prst="line">
                  <a:avLst/>
                </a:prstGeom>
              </p:spPr>
              <p:style>
                <a:lnRef idx="3">
                  <a:schemeClr val="accent5"/>
                </a:lnRef>
                <a:fillRef idx="0">
                  <a:schemeClr val="accent5"/>
                </a:fillRef>
                <a:effectRef idx="2">
                  <a:schemeClr val="accent5"/>
                </a:effectRef>
                <a:fontRef idx="minor">
                  <a:schemeClr val="tx1"/>
                </a:fontRef>
              </p:style>
            </p:cxnSp>
          </p:grpSp>
        </p:grpSp>
      </p:grpSp>
      <p:sp>
        <p:nvSpPr>
          <p:cNvPr id="23" name="テキスト ボックス 1"/>
          <p:cNvSpPr txBox="1"/>
          <p:nvPr/>
        </p:nvSpPr>
        <p:spPr>
          <a:xfrm>
            <a:off x="2391378" y="2868903"/>
            <a:ext cx="2699375" cy="48974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646" dirty="0"/>
              <a:t>約１万９千件</a:t>
            </a:r>
          </a:p>
        </p:txBody>
      </p:sp>
      <p:sp>
        <p:nvSpPr>
          <p:cNvPr id="24" name="テキスト ボックス 1"/>
          <p:cNvSpPr txBox="1"/>
          <p:nvPr/>
        </p:nvSpPr>
        <p:spPr>
          <a:xfrm>
            <a:off x="2449382" y="4530921"/>
            <a:ext cx="2699333" cy="48972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2646" dirty="0"/>
              <a:t>約２万６千件</a:t>
            </a:r>
          </a:p>
        </p:txBody>
      </p:sp>
    </p:spTree>
    <p:extLst>
      <p:ext uri="{BB962C8B-B14F-4D97-AF65-F5344CB8AC3E}">
        <p14:creationId xmlns:p14="http://schemas.microsoft.com/office/powerpoint/2010/main" val="3254789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7" dur="500"/>
                                        <p:tgtEl>
                                          <p:spTgt spid="5">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5" dur="500"/>
                                        <p:tgtEl>
                                          <p:spTgt spid="5">
                                            <p:graphicEl>
                                              <a:chart seriesIdx="0" categoryIdx="-4" bldStep="series"/>
                                            </p:graphicEl>
                                          </p:spTgt>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6" grpId="0"/>
      <p:bldP spid="8" grpId="0" animBg="1"/>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9943" y="302801"/>
            <a:ext cx="9073515" cy="937281"/>
          </a:xfrm>
        </p:spPr>
        <p:txBody>
          <a:bodyPr>
            <a:normAutofit/>
          </a:bodyPr>
          <a:lstStyle/>
          <a:p>
            <a:r>
              <a:rPr lang="ja-JP" altLang="en-US" sz="3969" dirty="0"/>
              <a:t>大阪府における現状</a:t>
            </a:r>
          </a:p>
        </p:txBody>
      </p:sp>
      <p:sp>
        <p:nvSpPr>
          <p:cNvPr id="3" name="コンテンツ プレースホルダー 2"/>
          <p:cNvSpPr>
            <a:spLocks noGrp="1"/>
          </p:cNvSpPr>
          <p:nvPr>
            <p:ph idx="1"/>
          </p:nvPr>
        </p:nvSpPr>
        <p:spPr>
          <a:xfrm>
            <a:off x="809943" y="1081298"/>
            <a:ext cx="9073515" cy="4990084"/>
          </a:xfrm>
        </p:spPr>
        <p:txBody>
          <a:bodyPr/>
          <a:lstStyle/>
          <a:p>
            <a:pPr marL="0" indent="0">
              <a:buNone/>
            </a:pPr>
            <a:r>
              <a:rPr kumimoji="1" lang="ja-JP" altLang="en-US" dirty="0" smtClean="0"/>
              <a:t>○　保護の内訳</a:t>
            </a:r>
            <a:endParaRPr kumimoji="1" lang="ja-JP" altLang="en-US" dirty="0"/>
          </a:p>
        </p:txBody>
      </p:sp>
      <p:graphicFrame>
        <p:nvGraphicFramePr>
          <p:cNvPr id="5" name="グラフ 4"/>
          <p:cNvGraphicFramePr/>
          <p:nvPr>
            <p:extLst/>
          </p:nvPr>
        </p:nvGraphicFramePr>
        <p:xfrm>
          <a:off x="583171" y="1668576"/>
          <a:ext cx="9288882" cy="4480748"/>
        </p:xfrm>
        <a:graphic>
          <a:graphicData uri="http://schemas.openxmlformats.org/drawingml/2006/chart">
            <c:chart xmlns:c="http://schemas.openxmlformats.org/drawingml/2006/chart" xmlns:r="http://schemas.openxmlformats.org/officeDocument/2006/relationships" r:id="rId3"/>
          </a:graphicData>
        </a:graphic>
      </p:graphicFrame>
      <p:sp>
        <p:nvSpPr>
          <p:cNvPr id="4" name="左中かっこ 3"/>
          <p:cNvSpPr/>
          <p:nvPr/>
        </p:nvSpPr>
        <p:spPr>
          <a:xfrm rot="5400000">
            <a:off x="3064175" y="1728121"/>
            <a:ext cx="436658" cy="2381765"/>
          </a:xfrm>
          <a:prstGeom prst="lef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2205"/>
          </a:p>
        </p:txBody>
      </p:sp>
      <p:sp>
        <p:nvSpPr>
          <p:cNvPr id="6" name="左中かっこ 5"/>
          <p:cNvSpPr/>
          <p:nvPr/>
        </p:nvSpPr>
        <p:spPr>
          <a:xfrm rot="5400000">
            <a:off x="3242090" y="2879306"/>
            <a:ext cx="436658" cy="2778728"/>
          </a:xfrm>
          <a:prstGeom prst="lef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2205"/>
          </a:p>
        </p:txBody>
      </p:sp>
      <p:sp>
        <p:nvSpPr>
          <p:cNvPr id="7" name="テキスト ボックス 1"/>
          <p:cNvSpPr txBox="1"/>
          <p:nvPr/>
        </p:nvSpPr>
        <p:spPr>
          <a:xfrm>
            <a:off x="2329797" y="3696439"/>
            <a:ext cx="1905412" cy="39696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985" dirty="0">
                <a:solidFill>
                  <a:srgbClr val="FF0000"/>
                </a:solidFill>
              </a:rPr>
              <a:t>全体の４１．４％</a:t>
            </a:r>
          </a:p>
        </p:txBody>
      </p:sp>
      <p:sp>
        <p:nvSpPr>
          <p:cNvPr id="8" name="テキスト ボックス 7"/>
          <p:cNvSpPr txBox="1"/>
          <p:nvPr/>
        </p:nvSpPr>
        <p:spPr>
          <a:xfrm>
            <a:off x="583171" y="6241788"/>
            <a:ext cx="6974986" cy="295915"/>
          </a:xfrm>
          <a:prstGeom prst="rect">
            <a:avLst/>
          </a:prstGeom>
          <a:noFill/>
        </p:spPr>
        <p:txBody>
          <a:bodyPr wrap="none" rtlCol="0">
            <a:spAutoFit/>
          </a:bodyPr>
          <a:lstStyle/>
          <a:p>
            <a:r>
              <a:rPr lang="en-US" altLang="ja-JP" sz="1323" dirty="0"/>
              <a:t>※</a:t>
            </a:r>
            <a:r>
              <a:rPr lang="ja-JP" altLang="en-US" sz="1323" dirty="0"/>
              <a:t>迷い人には、認知症又はその疑いのある方だけではなく、知的障がい者や旅行者の方も含まれます。</a:t>
            </a:r>
          </a:p>
        </p:txBody>
      </p:sp>
      <p:sp>
        <p:nvSpPr>
          <p:cNvPr id="9" name="テキスト ボックス 1"/>
          <p:cNvSpPr txBox="1"/>
          <p:nvPr/>
        </p:nvSpPr>
        <p:spPr>
          <a:xfrm>
            <a:off x="2329798" y="2303724"/>
            <a:ext cx="1905428" cy="39695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985" dirty="0"/>
              <a:t>全体の３４．７％</a:t>
            </a:r>
          </a:p>
        </p:txBody>
      </p:sp>
    </p:spTree>
    <p:extLst>
      <p:ext uri="{BB962C8B-B14F-4D97-AF65-F5344CB8AC3E}">
        <p14:creationId xmlns:p14="http://schemas.microsoft.com/office/powerpoint/2010/main" val="1415475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11" dur="500"/>
                                        <p:tgtEl>
                                          <p:spTgt spid="5">
                                            <p:graphicEl>
                                              <a:chart seriesIdx="-3" categoryIdx="-3" bldStep="gridLegend"/>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fade">
                                      <p:cBhvr>
                                        <p:cTn id="15" dur="500"/>
                                        <p:tgtEl>
                                          <p:spTgt spid="5">
                                            <p:graphicEl>
                                              <a:chart seriesIdx="0" categoryIdx="0" bldStep="ptInCategory"/>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graphicEl>
                                              <a:chart seriesIdx="1" categoryIdx="0" bldStep="ptInCategory"/>
                                            </p:graphicEl>
                                          </p:spTgt>
                                        </p:tgtEl>
                                        <p:attrNameLst>
                                          <p:attrName>style.visibility</p:attrName>
                                        </p:attrNameLst>
                                      </p:cBhvr>
                                      <p:to>
                                        <p:strVal val="visible"/>
                                      </p:to>
                                    </p:set>
                                    <p:animEffect transition="in" filter="fade">
                                      <p:cBhvr>
                                        <p:cTn id="19" dur="500"/>
                                        <p:tgtEl>
                                          <p:spTgt spid="5">
                                            <p:graphicEl>
                                              <a:chart seriesIdx="1" categoryIdx="0" bldStep="ptInCategory"/>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graphicEl>
                                              <a:chart seriesIdx="2" categoryIdx="0" bldStep="ptInCategory"/>
                                            </p:graphicEl>
                                          </p:spTgt>
                                        </p:tgtEl>
                                        <p:attrNameLst>
                                          <p:attrName>style.visibility</p:attrName>
                                        </p:attrNameLst>
                                      </p:cBhvr>
                                      <p:to>
                                        <p:strVal val="visible"/>
                                      </p:to>
                                    </p:set>
                                    <p:animEffect transition="in" filter="fade">
                                      <p:cBhvr>
                                        <p:cTn id="23" dur="500"/>
                                        <p:tgtEl>
                                          <p:spTgt spid="5">
                                            <p:graphicEl>
                                              <a:chart seriesIdx="2" categoryIdx="0" bldStep="ptInCategory"/>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fade">
                                      <p:cBhvr>
                                        <p:cTn id="27" dur="500"/>
                                        <p:tgtEl>
                                          <p:spTgt spid="5">
                                            <p:graphicEl>
                                              <a:chart seriesIdx="0" categoryIdx="1" bldStep="ptInCategory"/>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graphicEl>
                                              <a:chart seriesIdx="1" categoryIdx="1" bldStep="ptInCategory"/>
                                            </p:graphicEl>
                                          </p:spTgt>
                                        </p:tgtEl>
                                        <p:attrNameLst>
                                          <p:attrName>style.visibility</p:attrName>
                                        </p:attrNameLst>
                                      </p:cBhvr>
                                      <p:to>
                                        <p:strVal val="visible"/>
                                      </p:to>
                                    </p:set>
                                    <p:animEffect transition="in" filter="fade">
                                      <p:cBhvr>
                                        <p:cTn id="31" dur="500"/>
                                        <p:tgtEl>
                                          <p:spTgt spid="5">
                                            <p:graphicEl>
                                              <a:chart seriesIdx="1" categoryIdx="1" bldStep="ptInCategory"/>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graphicEl>
                                              <a:chart seriesIdx="2" categoryIdx="1" bldStep="ptInCategory"/>
                                            </p:graphicEl>
                                          </p:spTgt>
                                        </p:tgtEl>
                                        <p:attrNameLst>
                                          <p:attrName>style.visibility</p:attrName>
                                        </p:attrNameLst>
                                      </p:cBhvr>
                                      <p:to>
                                        <p:strVal val="visible"/>
                                      </p:to>
                                    </p:set>
                                    <p:animEffect transition="in" filter="fade">
                                      <p:cBhvr>
                                        <p:cTn id="35" dur="500"/>
                                        <p:tgtEl>
                                          <p:spTgt spid="5">
                                            <p:graphicEl>
                                              <a:chart seriesIdx="2" categoryIdx="1" bldStep="ptInCategory"/>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El"/>
        </p:bldSub>
      </p:bldGraphic>
      <p:bldP spid="4" grpId="0" animBg="1"/>
      <p:bldP spid="6" grpId="0" animBg="1"/>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9943" y="302801"/>
            <a:ext cx="9073515" cy="937281"/>
          </a:xfrm>
        </p:spPr>
        <p:txBody>
          <a:bodyPr>
            <a:normAutofit/>
          </a:bodyPr>
          <a:lstStyle/>
          <a:p>
            <a:r>
              <a:rPr lang="ja-JP" altLang="en-US" sz="3969" dirty="0"/>
              <a:t>保護状況の分析</a:t>
            </a:r>
          </a:p>
        </p:txBody>
      </p:sp>
      <p:sp>
        <p:nvSpPr>
          <p:cNvPr id="3" name="コンテンツ プレースホルダー 2"/>
          <p:cNvSpPr>
            <a:spLocks noGrp="1"/>
          </p:cNvSpPr>
          <p:nvPr>
            <p:ph idx="1"/>
          </p:nvPr>
        </p:nvSpPr>
        <p:spPr>
          <a:xfrm>
            <a:off x="821347" y="1398867"/>
            <a:ext cx="8971313" cy="1270274"/>
          </a:xfrm>
        </p:spPr>
        <p:txBody>
          <a:bodyPr>
            <a:normAutofit fontScale="92500" lnSpcReduction="20000"/>
          </a:bodyPr>
          <a:lstStyle/>
          <a:p>
            <a:pPr marL="0" indent="0">
              <a:buNone/>
            </a:pPr>
            <a:r>
              <a:rPr lang="ja-JP" altLang="en-US" dirty="0" smtClean="0">
                <a:latin typeface="+mj-ea"/>
                <a:ea typeface="+mj-ea"/>
              </a:rPr>
              <a:t>▶平成</a:t>
            </a:r>
            <a:r>
              <a:rPr lang="en-US" altLang="ja-JP" dirty="0" smtClean="0">
                <a:latin typeface="+mj-ea"/>
                <a:ea typeface="+mj-ea"/>
              </a:rPr>
              <a:t>27</a:t>
            </a:r>
            <a:r>
              <a:rPr lang="ja-JP" altLang="en-US" dirty="0" smtClean="0">
                <a:latin typeface="+mj-ea"/>
                <a:ea typeface="+mj-ea"/>
              </a:rPr>
              <a:t>年中の</a:t>
            </a:r>
            <a:r>
              <a:rPr lang="en-US" altLang="ja-JP" dirty="0" smtClean="0">
                <a:latin typeface="+mj-ea"/>
                <a:ea typeface="+mj-ea"/>
              </a:rPr>
              <a:t>65</a:t>
            </a:r>
            <a:r>
              <a:rPr lang="ja-JP" altLang="en-US" dirty="0" smtClean="0">
                <a:latin typeface="+mj-ea"/>
                <a:ea typeface="+mj-ea"/>
              </a:rPr>
              <a:t>歳以上迷い人</a:t>
            </a:r>
            <a:r>
              <a:rPr lang="en-US" altLang="ja-JP" dirty="0" smtClean="0">
                <a:latin typeface="+mj-ea"/>
                <a:ea typeface="+mj-ea"/>
              </a:rPr>
              <a:t>9,231</a:t>
            </a:r>
            <a:r>
              <a:rPr lang="ja-JP" altLang="en-US" dirty="0" smtClean="0">
                <a:latin typeface="+mj-ea"/>
                <a:ea typeface="+mj-ea"/>
              </a:rPr>
              <a:t>件を分析</a:t>
            </a:r>
            <a:endParaRPr lang="en-US" altLang="ja-JP" dirty="0">
              <a:latin typeface="+mj-ea"/>
              <a:ea typeface="+mj-ea"/>
            </a:endParaRPr>
          </a:p>
          <a:p>
            <a:pPr marL="0" indent="0">
              <a:buNone/>
            </a:pPr>
            <a:r>
              <a:rPr lang="ja-JP" altLang="en-US" sz="1985" dirty="0">
                <a:latin typeface="+mj-ea"/>
                <a:ea typeface="+mj-ea"/>
              </a:rPr>
              <a:t>　　　　　　　　　　分析条件：</a:t>
            </a:r>
            <a:r>
              <a:rPr lang="en-US" altLang="ja-JP" sz="1985" dirty="0">
                <a:latin typeface="+mj-ea"/>
                <a:ea typeface="+mj-ea"/>
              </a:rPr>
              <a:t>65</a:t>
            </a:r>
            <a:r>
              <a:rPr lang="ja-JP" altLang="en-US" sz="1985" dirty="0">
                <a:latin typeface="+mj-ea"/>
                <a:ea typeface="+mj-ea"/>
              </a:rPr>
              <a:t>歳以上、氏名カナ等で重複削除</a:t>
            </a:r>
            <a:endParaRPr lang="en-US" altLang="ja-JP" b="1" u="sng" dirty="0">
              <a:latin typeface="+mj-ea"/>
            </a:endParaRPr>
          </a:p>
        </p:txBody>
      </p:sp>
      <p:graphicFrame>
        <p:nvGraphicFramePr>
          <p:cNvPr id="4" name="グラフ 3"/>
          <p:cNvGraphicFramePr/>
          <p:nvPr>
            <p:extLst/>
          </p:nvPr>
        </p:nvGraphicFramePr>
        <p:xfrm>
          <a:off x="1615269" y="2034003"/>
          <a:ext cx="7091992" cy="3510649"/>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698444" y="5130297"/>
            <a:ext cx="9447666" cy="2060372"/>
          </a:xfrm>
          <a:prstGeom prst="rect">
            <a:avLst/>
          </a:prstGeom>
          <a:noFill/>
        </p:spPr>
        <p:txBody>
          <a:bodyPr wrap="square" rtlCol="0">
            <a:spAutoFit/>
          </a:bodyPr>
          <a:lstStyle/>
          <a:p>
            <a:pPr algn="ctr"/>
            <a:r>
              <a:rPr lang="ja-JP" altLang="en-US" sz="2646" b="1" dirty="0">
                <a:latin typeface="+mj-ea"/>
              </a:rPr>
              <a:t>約</a:t>
            </a:r>
            <a:r>
              <a:rPr lang="en-US" altLang="ja-JP" sz="2646" b="1" dirty="0">
                <a:latin typeface="+mj-ea"/>
              </a:rPr>
              <a:t>6,000</a:t>
            </a:r>
            <a:r>
              <a:rPr lang="ja-JP" altLang="en-US" sz="2646" b="1" dirty="0">
                <a:latin typeface="+mj-ea"/>
              </a:rPr>
              <a:t>件は、初めて保護されている</a:t>
            </a:r>
            <a:endParaRPr lang="en-US" altLang="ja-JP" sz="2646" b="1" dirty="0">
              <a:latin typeface="+mj-ea"/>
            </a:endParaRPr>
          </a:p>
          <a:p>
            <a:pPr algn="ctr"/>
            <a:r>
              <a:rPr lang="ja-JP" altLang="en-US" sz="3087" dirty="0">
                <a:latin typeface="ＭＳ Ｐ明朝" pitchFamily="18" charset="-128"/>
                <a:ea typeface="ＭＳ Ｐ明朝" pitchFamily="18" charset="-128"/>
              </a:rPr>
              <a:t>↓　↓　↓</a:t>
            </a:r>
            <a:endParaRPr lang="en-US" altLang="ja-JP" sz="3087" dirty="0">
              <a:latin typeface="ＭＳ Ｐ明朝" pitchFamily="18" charset="-128"/>
              <a:ea typeface="ＭＳ Ｐ明朝" pitchFamily="18" charset="-128"/>
            </a:endParaRPr>
          </a:p>
          <a:p>
            <a:pPr algn="ctr"/>
            <a:r>
              <a:rPr lang="ja-JP" altLang="en-US" sz="3528" b="1" u="sng" dirty="0">
                <a:latin typeface="+mj-ea"/>
              </a:rPr>
              <a:t>約</a:t>
            </a:r>
            <a:r>
              <a:rPr lang="en-US" altLang="ja-JP" sz="3528" b="1" u="sng" dirty="0">
                <a:latin typeface="+mj-ea"/>
              </a:rPr>
              <a:t>6,000</a:t>
            </a:r>
            <a:r>
              <a:rPr lang="ja-JP" altLang="en-US" sz="3528" b="1" u="sng" dirty="0">
                <a:latin typeface="+mj-ea"/>
              </a:rPr>
              <a:t>人が認知症初期段階のおそれ</a:t>
            </a:r>
            <a:endParaRPr lang="en-US" altLang="ja-JP" sz="3528" b="1" u="sng" dirty="0">
              <a:latin typeface="+mj-ea"/>
            </a:endParaRPr>
          </a:p>
          <a:p>
            <a:pPr algn="ctr"/>
            <a:endParaRPr lang="en-US" altLang="ja-JP" sz="2205" dirty="0">
              <a:latin typeface="+mj-ea"/>
            </a:endParaRPr>
          </a:p>
          <a:p>
            <a:r>
              <a:rPr lang="ja-JP" altLang="en-US" sz="1323" dirty="0">
                <a:latin typeface="+mj-ea"/>
              </a:rPr>
              <a:t>注意：保護の統計上、認知症</a:t>
            </a:r>
            <a:r>
              <a:rPr lang="ja-JP" altLang="en-US" sz="1323" dirty="0"/>
              <a:t>又はその疑いのある方の抽出は不可能であるので、知的</a:t>
            </a:r>
            <a:r>
              <a:rPr lang="ja-JP" altLang="en-US" sz="1323" dirty="0" err="1"/>
              <a:t>障がい</a:t>
            </a:r>
            <a:r>
              <a:rPr lang="ja-JP" altLang="en-US" sz="1323" dirty="0"/>
              <a:t>者や旅行者の方も含まれます。</a:t>
            </a:r>
            <a:endParaRPr lang="en-US" altLang="ja-JP" sz="1323" b="1" u="sng" dirty="0">
              <a:latin typeface="+mj-ea"/>
            </a:endParaRPr>
          </a:p>
        </p:txBody>
      </p:sp>
    </p:spTree>
    <p:extLst>
      <p:ext uri="{BB962C8B-B14F-4D97-AF65-F5344CB8AC3E}">
        <p14:creationId xmlns:p14="http://schemas.microsoft.com/office/powerpoint/2010/main" val="864834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fade">
                                      <p:cBhvr>
                                        <p:cTn id="17" dur="500"/>
                                        <p:tgtEl>
                                          <p:spTgt spid="4">
                                            <p:graphicEl>
                                              <a:chart seriesIdx="-4" categoryIdx="0" bldStep="category"/>
                                            </p:graphic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fade">
                                      <p:cBhvr>
                                        <p:cTn id="21" dur="500"/>
                                        <p:tgtEl>
                                          <p:spTgt spid="4">
                                            <p:graphicEl>
                                              <a:chart seriesIdx="-4" categoryIdx="1" bldStep="category"/>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fade">
                                      <p:cBhvr>
                                        <p:cTn id="3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Sub>
          <a:bldChart bld="category"/>
        </p:bldSub>
      </p:bldGraphic>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404097" y="1688631"/>
            <a:ext cx="4752528" cy="425224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467572" y="1688631"/>
            <a:ext cx="4752528" cy="425224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9"/>
          <p:cNvSpPr>
            <a:spLocks noGrp="1"/>
          </p:cNvSpPr>
          <p:nvPr>
            <p:ph type="title"/>
          </p:nvPr>
        </p:nvSpPr>
        <p:spPr>
          <a:xfrm>
            <a:off x="306140" y="252239"/>
            <a:ext cx="10020913" cy="959335"/>
          </a:xfrm>
        </p:spPr>
        <p:txBody>
          <a:bodyPr>
            <a:normAutofit/>
          </a:bodyPr>
          <a:lstStyle/>
          <a:p>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大阪府における行方不明・身元不明高齢者の状況</a:t>
            </a:r>
          </a:p>
        </p:txBody>
      </p:sp>
      <p:sp>
        <p:nvSpPr>
          <p:cNvPr id="11" name="テキスト プレースホルダー 10"/>
          <p:cNvSpPr>
            <a:spLocks noGrp="1"/>
          </p:cNvSpPr>
          <p:nvPr>
            <p:ph type="body" idx="1"/>
          </p:nvPr>
        </p:nvSpPr>
        <p:spPr>
          <a:xfrm>
            <a:off x="1458268" y="1688631"/>
            <a:ext cx="2952328" cy="705367"/>
          </a:xfrm>
        </p:spPr>
        <p:txBody>
          <a:bodyPr/>
          <a:lstStyle/>
          <a:p>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行方不明高齢者</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コンテンツ プレースホルダー 11"/>
          <p:cNvSpPr>
            <a:spLocks noGrp="1"/>
          </p:cNvSpPr>
          <p:nvPr>
            <p:ph sz="half" idx="2"/>
          </p:nvPr>
        </p:nvSpPr>
        <p:spPr>
          <a:xfrm>
            <a:off x="450155" y="2556495"/>
            <a:ext cx="4900927" cy="3816424"/>
          </a:xfrm>
        </p:spPr>
        <p:txBody>
          <a:bodyPr>
            <a:normAutofit/>
          </a:bodyPr>
          <a:lstStyle/>
          <a:p>
            <a:pPr marL="0" indent="0">
              <a:buNone/>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警察</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届出の</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あった行方不明者の</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状況</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７９１</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人（全国トップ）</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（平成２７年）</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大阪府警察本部では、高齢者が行方　　不明に</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なった場合、家族等に対し、早急に行方不明者届を提出するよう徹底しているため、全国でトップの件数になっている。</a:t>
            </a:r>
            <a:endPar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smtClean="0">
                <a:latin typeface="HG丸ｺﾞｼｯｸM-PRO" panose="020F0600000000000000" pitchFamily="50" charset="-128"/>
                <a:ea typeface="HG丸ｺﾞｼｯｸM-PRO" panose="020F0600000000000000" pitchFamily="50" charset="-128"/>
              </a:rPr>
              <a:t>　</a:t>
            </a:r>
            <a:endParaRPr lang="ja-JP" altLang="en-US" sz="2000" dirty="0">
              <a:latin typeface="HG丸ｺﾞｼｯｸM-PRO" panose="020F0600000000000000" pitchFamily="50" charset="-128"/>
              <a:ea typeface="HG丸ｺﾞｼｯｸM-PRO" panose="020F0600000000000000" pitchFamily="50" charset="-128"/>
            </a:endParaRPr>
          </a:p>
        </p:txBody>
      </p:sp>
      <p:sp>
        <p:nvSpPr>
          <p:cNvPr id="13" name="テキスト プレースホルダー 12"/>
          <p:cNvSpPr>
            <a:spLocks noGrp="1"/>
          </p:cNvSpPr>
          <p:nvPr>
            <p:ph type="body" sz="quarter" idx="3"/>
          </p:nvPr>
        </p:nvSpPr>
        <p:spPr>
          <a:xfrm>
            <a:off x="6274473" y="1692399"/>
            <a:ext cx="2888651" cy="705367"/>
          </a:xfrm>
        </p:spPr>
        <p:txBody>
          <a:bodyPr/>
          <a:lstStyle/>
          <a:p>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身元不明高齢者</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コンテンツ プレースホルダー 13"/>
          <p:cNvSpPr>
            <a:spLocks noGrp="1"/>
          </p:cNvSpPr>
          <p:nvPr>
            <p:ph sz="quarter" idx="4"/>
          </p:nvPr>
        </p:nvSpPr>
        <p:spPr>
          <a:xfrm>
            <a:off x="5706740" y="2556495"/>
            <a:ext cx="4517006" cy="2160240"/>
          </a:xfrm>
        </p:spPr>
        <p:txBody>
          <a:bodyPr/>
          <a:lstStyle/>
          <a:p>
            <a:pPr marL="0" indent="0">
              <a:buNone/>
            </a:pP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■大阪府内の身元不明者数</a:t>
            </a:r>
            <a:endPar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３５</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（平成２９年２月</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日現在）</a:t>
            </a:r>
            <a:endPar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p:cNvSpPr>
            <a:spLocks noChangeArrowheads="1"/>
          </p:cNvSpPr>
          <p:nvPr/>
        </p:nvSpPr>
        <p:spPr bwMode="auto">
          <a:xfrm>
            <a:off x="340408" y="1144835"/>
            <a:ext cx="10021350" cy="130361"/>
          </a:xfrm>
          <a:prstGeom prst="rect">
            <a:avLst/>
          </a:prstGeom>
          <a:gradFill rotWithShape="1">
            <a:gsLst>
              <a:gs pos="0">
                <a:srgbClr val="E4DEF2"/>
              </a:gs>
              <a:gs pos="100000">
                <a:srgbClr val="8A71C9"/>
              </a:gs>
            </a:gsLst>
            <a:lin ang="0" scaled="1"/>
          </a:gradFill>
          <a:ln>
            <a:noFill/>
          </a:ln>
          <a:extLst/>
        </p:spPr>
        <p:txBody>
          <a:bodyPr wrap="none" lIns="104306" tIns="52153" rIns="104306" bIns="52153"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3" name="テキスト ボックス 2"/>
          <p:cNvSpPr txBox="1"/>
          <p:nvPr/>
        </p:nvSpPr>
        <p:spPr>
          <a:xfrm>
            <a:off x="365974" y="6185923"/>
            <a:ext cx="9689053" cy="400110"/>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府内市町村に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よる</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行方不明者ＳＯＳネットワーク発動件数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326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件（平成</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1355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9943" y="302801"/>
            <a:ext cx="9073515" cy="857889"/>
          </a:xfrm>
        </p:spPr>
        <p:txBody>
          <a:bodyPr>
            <a:normAutofit/>
          </a:bodyPr>
          <a:lstStyle/>
          <a:p>
            <a:r>
              <a:rPr lang="ja-JP" altLang="en-US" sz="3969" dirty="0"/>
              <a:t>大阪府における現状</a:t>
            </a:r>
          </a:p>
        </p:txBody>
      </p:sp>
      <p:sp>
        <p:nvSpPr>
          <p:cNvPr id="3" name="コンテンツ プレースホルダー 2"/>
          <p:cNvSpPr>
            <a:spLocks noGrp="1"/>
          </p:cNvSpPr>
          <p:nvPr>
            <p:ph idx="1"/>
          </p:nvPr>
        </p:nvSpPr>
        <p:spPr>
          <a:xfrm>
            <a:off x="809943" y="1095710"/>
            <a:ext cx="9073515" cy="4990084"/>
          </a:xfrm>
        </p:spPr>
        <p:txBody>
          <a:bodyPr/>
          <a:lstStyle/>
          <a:p>
            <a:pPr marL="0" indent="0">
              <a:buNone/>
            </a:pPr>
            <a:r>
              <a:rPr lang="ja-JP" altLang="en-US" dirty="0" smtClean="0"/>
              <a:t>３</a:t>
            </a:r>
            <a:r>
              <a:rPr kumimoji="1" lang="ja-JP" altLang="en-US" dirty="0" smtClean="0"/>
              <a:t>　行方不明の現状と内訳</a:t>
            </a:r>
            <a:endParaRPr kumimoji="1" lang="ja-JP" altLang="en-US" dirty="0"/>
          </a:p>
        </p:txBody>
      </p:sp>
      <p:graphicFrame>
        <p:nvGraphicFramePr>
          <p:cNvPr id="5" name="グラフ 4"/>
          <p:cNvGraphicFramePr/>
          <p:nvPr>
            <p:extLst/>
          </p:nvPr>
        </p:nvGraphicFramePr>
        <p:xfrm>
          <a:off x="583171" y="1682987"/>
          <a:ext cx="9288882" cy="4480748"/>
        </p:xfrm>
        <a:graphic>
          <a:graphicData uri="http://schemas.openxmlformats.org/drawingml/2006/chart">
            <c:chart xmlns:c="http://schemas.openxmlformats.org/drawingml/2006/chart" xmlns:r="http://schemas.openxmlformats.org/officeDocument/2006/relationships" r:id="rId3"/>
          </a:graphicData>
        </a:graphic>
      </p:graphicFrame>
      <p:sp>
        <p:nvSpPr>
          <p:cNvPr id="4" name="左中かっこ 3"/>
          <p:cNvSpPr/>
          <p:nvPr/>
        </p:nvSpPr>
        <p:spPr>
          <a:xfrm rot="5400000">
            <a:off x="2493128" y="2282976"/>
            <a:ext cx="436657" cy="1300879"/>
          </a:xfrm>
          <a:prstGeom prst="leftBrace">
            <a:avLst>
              <a:gd name="adj1" fmla="val 8332"/>
              <a:gd name="adj2" fmla="val 5000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2205"/>
          </a:p>
        </p:txBody>
      </p:sp>
      <p:sp>
        <p:nvSpPr>
          <p:cNvPr id="6" name="左中かっこ 5"/>
          <p:cNvSpPr/>
          <p:nvPr/>
        </p:nvSpPr>
        <p:spPr>
          <a:xfrm rot="5400000">
            <a:off x="2371176" y="3748869"/>
            <a:ext cx="393597" cy="1111490"/>
          </a:xfrm>
          <a:prstGeom prst="lef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2205"/>
          </a:p>
        </p:txBody>
      </p:sp>
      <p:sp>
        <p:nvSpPr>
          <p:cNvPr id="7" name="テキスト ボックス 1"/>
          <p:cNvSpPr txBox="1"/>
          <p:nvPr/>
        </p:nvSpPr>
        <p:spPr>
          <a:xfrm>
            <a:off x="2171014" y="3719455"/>
            <a:ext cx="1905412" cy="39696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985" dirty="0">
                <a:solidFill>
                  <a:srgbClr val="FF0000"/>
                </a:solidFill>
              </a:rPr>
              <a:t>全体の２３．２％</a:t>
            </a:r>
          </a:p>
        </p:txBody>
      </p:sp>
      <p:sp>
        <p:nvSpPr>
          <p:cNvPr id="8" name="テキスト ボックス 7"/>
          <p:cNvSpPr txBox="1"/>
          <p:nvPr/>
        </p:nvSpPr>
        <p:spPr>
          <a:xfrm>
            <a:off x="583171" y="6412737"/>
            <a:ext cx="8124340" cy="295915"/>
          </a:xfrm>
          <a:prstGeom prst="rect">
            <a:avLst/>
          </a:prstGeom>
          <a:noFill/>
        </p:spPr>
        <p:txBody>
          <a:bodyPr wrap="none" rtlCol="0">
            <a:spAutoFit/>
          </a:bodyPr>
          <a:lstStyle/>
          <a:p>
            <a:r>
              <a:rPr lang="en-US" altLang="ja-JP" sz="1323" dirty="0"/>
              <a:t>※</a:t>
            </a:r>
            <a:r>
              <a:rPr lang="ja-JP" altLang="en-US" sz="1323" dirty="0"/>
              <a:t>行方不明の原因・動機が「認知症」の場合に計上、認知症としては</a:t>
            </a:r>
            <a:r>
              <a:rPr lang="en-US" altLang="ja-JP" sz="1323" dirty="0"/>
              <a:t>H24</a:t>
            </a:r>
            <a:r>
              <a:rPr lang="ja-JP" altLang="en-US" sz="1323" dirty="0"/>
              <a:t>年から集計しているため、平成</a:t>
            </a:r>
            <a:r>
              <a:rPr lang="en-US" altLang="ja-JP" sz="1323" dirty="0"/>
              <a:t>24</a:t>
            </a:r>
            <a:r>
              <a:rPr lang="ja-JP" altLang="en-US" sz="1323" dirty="0"/>
              <a:t>年と対比。</a:t>
            </a:r>
          </a:p>
        </p:txBody>
      </p:sp>
      <p:sp>
        <p:nvSpPr>
          <p:cNvPr id="11" name="爆発 2 10"/>
          <p:cNvSpPr/>
          <p:nvPr/>
        </p:nvSpPr>
        <p:spPr>
          <a:xfrm>
            <a:off x="7882124" y="4164826"/>
            <a:ext cx="2147005" cy="1614805"/>
          </a:xfrm>
          <a:prstGeom prst="irregularSeal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sz="2205" dirty="0"/>
          </a:p>
        </p:txBody>
      </p:sp>
      <p:sp>
        <p:nvSpPr>
          <p:cNvPr id="12" name="正方形/長方形 11"/>
          <p:cNvSpPr/>
          <p:nvPr/>
        </p:nvSpPr>
        <p:spPr>
          <a:xfrm rot="21148798">
            <a:off x="7564391" y="4661377"/>
            <a:ext cx="2524110" cy="712737"/>
          </a:xfrm>
          <a:prstGeom prst="rect">
            <a:avLst/>
          </a:prstGeom>
          <a:noFill/>
        </p:spPr>
        <p:txBody>
          <a:bodyPr wrap="none" lIns="100817" tIns="50408" rIns="100817" bIns="5040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985" b="1" spc="5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毎年８人前後の方が</a:t>
            </a:r>
            <a:endParaRPr lang="en-US" altLang="ja-JP" sz="1985" b="1" spc="5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ja-JP" altLang="en-US" sz="1985" b="1" spc="55"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未発見</a:t>
            </a:r>
          </a:p>
        </p:txBody>
      </p:sp>
      <p:sp>
        <p:nvSpPr>
          <p:cNvPr id="10" name="下矢印吹き出し 9"/>
          <p:cNvSpPr/>
          <p:nvPr/>
        </p:nvSpPr>
        <p:spPr>
          <a:xfrm>
            <a:off x="8279123" y="3084323"/>
            <a:ext cx="1667235" cy="1417091"/>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5" dirty="0"/>
              <a:t>件数は減少しているが・・・</a:t>
            </a:r>
          </a:p>
        </p:txBody>
      </p:sp>
      <p:sp>
        <p:nvSpPr>
          <p:cNvPr id="13" name="テキスト ボックス 1"/>
          <p:cNvSpPr txBox="1"/>
          <p:nvPr/>
        </p:nvSpPr>
        <p:spPr>
          <a:xfrm>
            <a:off x="1758743" y="2318137"/>
            <a:ext cx="1905428" cy="39695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985" dirty="0"/>
              <a:t>全体の２３．３％</a:t>
            </a:r>
          </a:p>
        </p:txBody>
      </p:sp>
    </p:spTree>
    <p:extLst>
      <p:ext uri="{BB962C8B-B14F-4D97-AF65-F5344CB8AC3E}">
        <p14:creationId xmlns:p14="http://schemas.microsoft.com/office/powerpoint/2010/main" val="1328589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fade">
                                      <p:cBhvr>
                                        <p:cTn id="11" dur="500"/>
                                        <p:tgtEl>
                                          <p:spTgt spid="5">
                                            <p:graphicEl>
                                              <a:chart seriesIdx="0" categoryIdx="0" bldStep="ptInCategory"/>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graphicEl>
                                              <a:chart seriesIdx="1" categoryIdx="0" bldStep="ptInCategory"/>
                                            </p:graphicEl>
                                          </p:spTgt>
                                        </p:tgtEl>
                                        <p:attrNameLst>
                                          <p:attrName>style.visibility</p:attrName>
                                        </p:attrNameLst>
                                      </p:cBhvr>
                                      <p:to>
                                        <p:strVal val="visible"/>
                                      </p:to>
                                    </p:set>
                                    <p:animEffect transition="in" filter="fade">
                                      <p:cBhvr>
                                        <p:cTn id="15" dur="500"/>
                                        <p:tgtEl>
                                          <p:spTgt spid="5">
                                            <p:graphicEl>
                                              <a:chart seriesIdx="1" categoryIdx="0" bldStep="ptInCategory"/>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fade">
                                      <p:cBhvr>
                                        <p:cTn id="19" dur="500"/>
                                        <p:tgtEl>
                                          <p:spTgt spid="5">
                                            <p:graphicEl>
                                              <a:chart seriesIdx="0" categoryIdx="1" bldStep="ptInCategory"/>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graphicEl>
                                              <a:chart seriesIdx="1" categoryIdx="1" bldStep="ptInCategory"/>
                                            </p:graphicEl>
                                          </p:spTgt>
                                        </p:tgtEl>
                                        <p:attrNameLst>
                                          <p:attrName>style.visibility</p:attrName>
                                        </p:attrNameLst>
                                      </p:cBhvr>
                                      <p:to>
                                        <p:strVal val="visible"/>
                                      </p:to>
                                    </p:set>
                                    <p:animEffect transition="in" filter="fade">
                                      <p:cBhvr>
                                        <p:cTn id="23" dur="500"/>
                                        <p:tgtEl>
                                          <p:spTgt spid="5">
                                            <p:graphicEl>
                                              <a:chart seriesIdx="1" categoryIdx="1" bldStep="ptInCategory"/>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El"/>
        </p:bldSub>
      </p:bldGraphic>
      <p:bldP spid="4" grpId="0" animBg="1"/>
      <p:bldP spid="6" grpId="0" animBg="1"/>
      <p:bldP spid="7" grpId="0"/>
      <p:bldP spid="8" grpId="0"/>
      <p:bldP spid="11" grpId="0" animBg="1"/>
      <p:bldP spid="12" grpId="0"/>
      <p:bldP spid="10"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nvPr>
        </p:nvGraphicFramePr>
        <p:xfrm>
          <a:off x="662563" y="1317208"/>
          <a:ext cx="9368274" cy="3969608"/>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a:xfrm>
            <a:off x="809943" y="302801"/>
            <a:ext cx="9073515" cy="937281"/>
          </a:xfrm>
        </p:spPr>
        <p:txBody>
          <a:bodyPr>
            <a:normAutofit/>
          </a:bodyPr>
          <a:lstStyle/>
          <a:p>
            <a:r>
              <a:rPr lang="ja-JP" altLang="en-US" sz="3969" dirty="0"/>
              <a:t>行方不明後の状況</a:t>
            </a:r>
          </a:p>
        </p:txBody>
      </p:sp>
      <p:sp>
        <p:nvSpPr>
          <p:cNvPr id="3" name="正方形/長方形 2"/>
          <p:cNvSpPr/>
          <p:nvPr/>
        </p:nvSpPr>
        <p:spPr>
          <a:xfrm rot="21240947">
            <a:off x="3548518" y="1896230"/>
            <a:ext cx="6048152" cy="1323417"/>
          </a:xfrm>
          <a:prstGeom prst="rect">
            <a:avLst/>
          </a:prstGeom>
          <a:noFill/>
        </p:spPr>
        <p:txBody>
          <a:bodyPr wrap="none" lIns="100817" tIns="50408" rIns="100817" bIns="50408">
            <a:spAutoFit/>
          </a:bodyPr>
          <a:lstStyle/>
          <a:p>
            <a:pPr algn="ctr"/>
            <a:r>
              <a:rPr lang="en-US" altLang="ja-JP" sz="3969"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98.8%</a:t>
            </a:r>
            <a:r>
              <a:rPr lang="ja-JP" altLang="en-US" sz="3969"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が３日以内に発見</a:t>
            </a:r>
            <a:endParaRPr lang="en-US" altLang="ja-JP" sz="3969"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ja-JP" altLang="en-US" sz="3969"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うち１割が複数回行方不明</a:t>
            </a:r>
          </a:p>
        </p:txBody>
      </p:sp>
      <p:sp>
        <p:nvSpPr>
          <p:cNvPr id="5" name="メモ 4"/>
          <p:cNvSpPr/>
          <p:nvPr/>
        </p:nvSpPr>
        <p:spPr>
          <a:xfrm>
            <a:off x="662563" y="5606651"/>
            <a:ext cx="9368274" cy="1587843"/>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323" dirty="0"/>
          </a:p>
          <a:p>
            <a:pPr algn="ctr"/>
            <a:r>
              <a:rPr lang="ja-JP" altLang="en-US" sz="2646" dirty="0"/>
              <a:t>事故、自殺などで死亡発見される例も・・・。</a:t>
            </a:r>
            <a:endParaRPr lang="en-US" altLang="ja-JP" sz="2646" dirty="0"/>
          </a:p>
          <a:p>
            <a:pPr algn="ctr"/>
            <a:r>
              <a:rPr lang="ja-JP" altLang="en-US" sz="2646" dirty="0"/>
              <a:t>その中の約３割の方が、過去に何度か警察で保護されたり、</a:t>
            </a:r>
            <a:endParaRPr lang="en-US" altLang="ja-JP" sz="2646" dirty="0"/>
          </a:p>
          <a:p>
            <a:pPr algn="ctr"/>
            <a:r>
              <a:rPr lang="ja-JP" altLang="en-US" sz="2646" dirty="0"/>
              <a:t>行方不明の届け出がされている。</a:t>
            </a:r>
          </a:p>
        </p:txBody>
      </p:sp>
      <p:sp>
        <p:nvSpPr>
          <p:cNvPr id="10" name="正方形/長方形 9"/>
          <p:cNvSpPr/>
          <p:nvPr/>
        </p:nvSpPr>
        <p:spPr>
          <a:xfrm rot="426516">
            <a:off x="1766621" y="4233059"/>
            <a:ext cx="6166774" cy="712609"/>
          </a:xfrm>
          <a:prstGeom prst="rect">
            <a:avLst/>
          </a:prstGeom>
          <a:noFill/>
        </p:spPr>
        <p:txBody>
          <a:bodyPr wrap="none" lIns="100817" tIns="50408" rIns="100817" bIns="50408">
            <a:spAutoFit/>
          </a:bodyPr>
          <a:lstStyle/>
          <a:p>
            <a:pPr algn="ctr"/>
            <a:r>
              <a:rPr lang="ja-JP" altLang="en-US" sz="3969"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現在も５人の方が行方不明</a:t>
            </a:r>
          </a:p>
        </p:txBody>
      </p:sp>
    </p:spTree>
    <p:extLst>
      <p:ext uri="{BB962C8B-B14F-4D97-AF65-F5344CB8AC3E}">
        <p14:creationId xmlns:p14="http://schemas.microsoft.com/office/powerpoint/2010/main" val="7708920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500"/>
                                        <p:tgtEl>
                                          <p:spTgt spid="4">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fade">
                                      <p:cBhvr>
                                        <p:cTn id="11" dur="500"/>
                                        <p:tgtEl>
                                          <p:spTgt spid="4">
                                            <p:graphicEl>
                                              <a:chart seriesIdx="-4" categoryIdx="0" bldStep="category"/>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fade">
                                      <p:cBhvr>
                                        <p:cTn id="15" dur="500"/>
                                        <p:tgtEl>
                                          <p:spTgt spid="4">
                                            <p:graphicEl>
                                              <a:chart seriesIdx="-4" categoryIdx="1" bldStep="category"/>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fade">
                                      <p:cBhvr>
                                        <p:cTn id="19" dur="500"/>
                                        <p:tgtEl>
                                          <p:spTgt spid="4">
                                            <p:graphicEl>
                                              <a:chart seriesIdx="-4" categoryIdx="2" bldStep="category"/>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fade">
                                      <p:cBhvr>
                                        <p:cTn id="23" dur="500"/>
                                        <p:tgtEl>
                                          <p:spTgt spid="4">
                                            <p:graphicEl>
                                              <a:chart seriesIdx="-4" categoryIdx="3" bldStep="category"/>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fade">
                                      <p:cBhvr>
                                        <p:cTn id="27" dur="500"/>
                                        <p:tgtEl>
                                          <p:spTgt spid="4">
                                            <p:graphicEl>
                                              <a:chart seriesIdx="-4" categoryIdx="4" bldStep="category"/>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graphicEl>
                                              <a:chart seriesIdx="-4" categoryIdx="5" bldStep="category"/>
                                            </p:graphicEl>
                                          </p:spTgt>
                                        </p:tgtEl>
                                        <p:attrNameLst>
                                          <p:attrName>style.visibility</p:attrName>
                                        </p:attrNameLst>
                                      </p:cBhvr>
                                      <p:to>
                                        <p:strVal val="visible"/>
                                      </p:to>
                                    </p:set>
                                    <p:animEffect transition="in" filter="fade">
                                      <p:cBhvr>
                                        <p:cTn id="31" dur="500"/>
                                        <p:tgtEl>
                                          <p:spTgt spid="4">
                                            <p:graphicEl>
                                              <a:chart seriesIdx="-4" categoryIdx="5" bldStep="category"/>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graphicEl>
                                              <a:chart seriesIdx="-4" categoryIdx="6" bldStep="category"/>
                                            </p:graphicEl>
                                          </p:spTgt>
                                        </p:tgtEl>
                                        <p:attrNameLst>
                                          <p:attrName>style.visibility</p:attrName>
                                        </p:attrNameLst>
                                      </p:cBhvr>
                                      <p:to>
                                        <p:strVal val="visible"/>
                                      </p:to>
                                    </p:set>
                                    <p:animEffect transition="in" filter="fade">
                                      <p:cBhvr>
                                        <p:cTn id="35" dur="500"/>
                                        <p:tgtEl>
                                          <p:spTgt spid="4">
                                            <p:graphicEl>
                                              <a:chart seriesIdx="-4" categoryIdx="6" bldStep="category"/>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graphicEl>
                                              <a:chart seriesIdx="-4" categoryIdx="7" bldStep="category"/>
                                            </p:graphicEl>
                                          </p:spTgt>
                                        </p:tgtEl>
                                        <p:attrNameLst>
                                          <p:attrName>style.visibility</p:attrName>
                                        </p:attrNameLst>
                                      </p:cBhvr>
                                      <p:to>
                                        <p:strVal val="visible"/>
                                      </p:to>
                                    </p:set>
                                    <p:animEffect transition="in" filter="fade">
                                      <p:cBhvr>
                                        <p:cTn id="39" dur="500"/>
                                        <p:tgtEl>
                                          <p:spTgt spid="4">
                                            <p:graphicEl>
                                              <a:chart seriesIdx="-4" categoryIdx="7" bldStep="category"/>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graphicEl>
                                              <a:chart seriesIdx="-4" categoryIdx="8" bldStep="category"/>
                                            </p:graphicEl>
                                          </p:spTgt>
                                        </p:tgtEl>
                                        <p:attrNameLst>
                                          <p:attrName>style.visibility</p:attrName>
                                        </p:attrNameLst>
                                      </p:cBhvr>
                                      <p:to>
                                        <p:strVal val="visible"/>
                                      </p:to>
                                    </p:set>
                                    <p:animEffect transition="in" filter="fade">
                                      <p:cBhvr>
                                        <p:cTn id="43" dur="500"/>
                                        <p:tgtEl>
                                          <p:spTgt spid="4">
                                            <p:graphicEl>
                                              <a:chart seriesIdx="-4" categoryIdx="8" bldStep="category"/>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42"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par>
                          <p:cTn id="57" fill="hold">
                            <p:stCondLst>
                              <p:cond delay="2000"/>
                            </p:stCondLst>
                            <p:childTnLst>
                              <p:par>
                                <p:cTn id="58" presetID="2" presetClass="entr" presetSubtype="4"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additive="base">
                                        <p:cTn id="60" dur="500" fill="hold"/>
                                        <p:tgtEl>
                                          <p:spTgt spid="5"/>
                                        </p:tgtEl>
                                        <p:attrNameLst>
                                          <p:attrName>ppt_x</p:attrName>
                                        </p:attrNameLst>
                                      </p:cBhvr>
                                      <p:tavLst>
                                        <p:tav tm="0">
                                          <p:val>
                                            <p:strVal val="#ppt_x"/>
                                          </p:val>
                                        </p:tav>
                                        <p:tav tm="100000">
                                          <p:val>
                                            <p:strVal val="#ppt_x"/>
                                          </p:val>
                                        </p:tav>
                                      </p:tavLst>
                                    </p:anim>
                                    <p:anim calcmode="lin" valueType="num">
                                      <p:cBhvr additive="base">
                                        <p:cTn id="6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P spid="3" grpId="0"/>
      <p:bldP spid="5"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9943" y="302801"/>
            <a:ext cx="9073515" cy="857889"/>
          </a:xfrm>
        </p:spPr>
        <p:txBody>
          <a:bodyPr>
            <a:normAutofit/>
          </a:bodyPr>
          <a:lstStyle/>
          <a:p>
            <a:r>
              <a:rPr lang="ja-JP" altLang="en-US" sz="3969" dirty="0"/>
              <a:t>現状のまとめ</a:t>
            </a:r>
          </a:p>
        </p:txBody>
      </p:sp>
      <p:sp>
        <p:nvSpPr>
          <p:cNvPr id="6" name="テキスト ボックス 5"/>
          <p:cNvSpPr txBox="1"/>
          <p:nvPr/>
        </p:nvSpPr>
        <p:spPr>
          <a:xfrm>
            <a:off x="821347" y="1398866"/>
            <a:ext cx="9135297" cy="4842992"/>
          </a:xfrm>
          <a:prstGeom prst="rect">
            <a:avLst/>
          </a:prstGeom>
          <a:noFill/>
          <a:ln>
            <a:solidFill>
              <a:schemeClr val="tx1"/>
            </a:solidFill>
          </a:ln>
        </p:spPr>
        <p:txBody>
          <a:bodyPr wrap="square" rtlCol="0">
            <a:spAutoFit/>
          </a:bodyPr>
          <a:lstStyle/>
          <a:p>
            <a:r>
              <a:rPr lang="ja-JP" altLang="en-US" sz="3087" dirty="0"/>
              <a:t>■　保護について</a:t>
            </a:r>
            <a:endParaRPr lang="en-US" altLang="ja-JP" sz="3087" dirty="0"/>
          </a:p>
          <a:p>
            <a:pPr marL="1008126" lvl="1" indent="-504063">
              <a:buFont typeface="Wingdings" panose="05000000000000000000" pitchFamily="2" charset="2"/>
              <a:buChar char="p"/>
            </a:pPr>
            <a:r>
              <a:rPr lang="ja-JP" altLang="en-US" sz="3087" dirty="0"/>
              <a:t>　</a:t>
            </a:r>
            <a:r>
              <a:rPr lang="en-US" altLang="ja-JP" sz="3087" dirty="0"/>
              <a:t>65</a:t>
            </a:r>
            <a:r>
              <a:rPr lang="ja-JP" altLang="en-US" sz="3087" dirty="0"/>
              <a:t>歳以上の迷い人が着実に増加している。</a:t>
            </a:r>
            <a:endParaRPr lang="en-US" altLang="ja-JP" sz="3087" dirty="0"/>
          </a:p>
          <a:p>
            <a:pPr marL="1008126" lvl="1" indent="-504063">
              <a:buFont typeface="Wingdings" panose="05000000000000000000" pitchFamily="2" charset="2"/>
              <a:buChar char="p"/>
            </a:pPr>
            <a:r>
              <a:rPr lang="ja-JP" altLang="en-US" sz="3087" dirty="0"/>
              <a:t>　うち約３割が複数回、残り約７割が初めて保護されている。</a:t>
            </a:r>
            <a:endParaRPr lang="en-US" altLang="ja-JP" sz="3087" dirty="0"/>
          </a:p>
          <a:p>
            <a:r>
              <a:rPr lang="ja-JP" altLang="en-US" sz="3087" dirty="0"/>
              <a:t>　</a:t>
            </a:r>
            <a:endParaRPr lang="en-US" altLang="ja-JP" sz="3087" dirty="0"/>
          </a:p>
          <a:p>
            <a:r>
              <a:rPr lang="ja-JP" altLang="en-US" sz="3087" dirty="0"/>
              <a:t>■　行方不明について</a:t>
            </a:r>
            <a:endParaRPr lang="en-US" altLang="ja-JP" sz="3087" dirty="0"/>
          </a:p>
          <a:p>
            <a:pPr marL="1008126" lvl="1" indent="-504063">
              <a:buFont typeface="Wingdings" panose="05000000000000000000" pitchFamily="2" charset="2"/>
              <a:buChar char="p"/>
            </a:pPr>
            <a:r>
              <a:rPr lang="ja-JP" altLang="en-US" sz="3087" dirty="0"/>
              <a:t>　認知症が原因の行方不明は減少しているが、全体に占める割合は変化なし。</a:t>
            </a:r>
            <a:endParaRPr lang="en-US" altLang="ja-JP" sz="3087" dirty="0"/>
          </a:p>
          <a:p>
            <a:pPr marL="1008126" lvl="1" indent="-504063">
              <a:buFont typeface="Wingdings" panose="05000000000000000000" pitchFamily="2" charset="2"/>
              <a:buChar char="p"/>
            </a:pPr>
            <a:r>
              <a:rPr lang="ja-JP" altLang="en-US" sz="3087" dirty="0"/>
              <a:t>　解決した約１割、死亡例の約３割が過去に複数回行方不明となっている。</a:t>
            </a:r>
          </a:p>
        </p:txBody>
      </p:sp>
    </p:spTree>
    <p:extLst>
      <p:ext uri="{BB962C8B-B14F-4D97-AF65-F5344CB8AC3E}">
        <p14:creationId xmlns:p14="http://schemas.microsoft.com/office/powerpoint/2010/main" val="7466451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1000"/>
                                        <p:tgtEl>
                                          <p:spTgt spid="6">
                                            <p:txEl>
                                              <p:pRg st="2" end="2"/>
                                            </p:txEl>
                                          </p:spTgt>
                                        </p:tgtEl>
                                      </p:cBhvr>
                                    </p:animEffect>
                                    <p:anim calcmode="lin" valueType="num">
                                      <p:cBhvr>
                                        <p:cTn id="2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1000"/>
                                        <p:tgtEl>
                                          <p:spTgt spid="6">
                                            <p:txEl>
                                              <p:pRg st="4" end="4"/>
                                            </p:txEl>
                                          </p:spTgt>
                                        </p:tgtEl>
                                      </p:cBhvr>
                                    </p:animEffect>
                                    <p:anim calcmode="lin" valueType="num">
                                      <p:cBhvr>
                                        <p:cTn id="3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fade">
                                      <p:cBhvr>
                                        <p:cTn id="40" dur="1000"/>
                                        <p:tgtEl>
                                          <p:spTgt spid="6">
                                            <p:txEl>
                                              <p:pRg st="6" end="6"/>
                                            </p:txEl>
                                          </p:spTgt>
                                        </p:tgtEl>
                                      </p:cBhvr>
                                    </p:animEffect>
                                    <p:anim calcmode="lin" valueType="num">
                                      <p:cBhvr>
                                        <p:cTn id="41"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9943" y="302801"/>
            <a:ext cx="9073515" cy="1413634"/>
          </a:xfrm>
        </p:spPr>
        <p:txBody>
          <a:bodyPr>
            <a:normAutofit/>
          </a:bodyPr>
          <a:lstStyle/>
          <a:p>
            <a:r>
              <a:rPr lang="ja-JP" altLang="en-US" sz="3969" dirty="0"/>
              <a:t>制度開始に至る経過</a:t>
            </a:r>
            <a:r>
              <a:rPr lang="en-US" altLang="ja-JP" sz="3969" dirty="0"/>
              <a:t/>
            </a:r>
            <a:br>
              <a:rPr lang="en-US" altLang="ja-JP" sz="3969" dirty="0"/>
            </a:br>
            <a:r>
              <a:rPr lang="ja-JP" altLang="en-US" sz="3969" dirty="0"/>
              <a:t>大きな疑問</a:t>
            </a:r>
          </a:p>
        </p:txBody>
      </p:sp>
      <p:sp>
        <p:nvSpPr>
          <p:cNvPr id="6" name="テキスト ボックス 5"/>
          <p:cNvSpPr txBox="1"/>
          <p:nvPr/>
        </p:nvSpPr>
        <p:spPr>
          <a:xfrm>
            <a:off x="802040" y="3383670"/>
            <a:ext cx="9135297" cy="3892861"/>
          </a:xfrm>
          <a:prstGeom prst="rect">
            <a:avLst/>
          </a:prstGeom>
          <a:noFill/>
          <a:ln>
            <a:solidFill>
              <a:schemeClr val="tx1"/>
            </a:solidFill>
          </a:ln>
        </p:spPr>
        <p:txBody>
          <a:bodyPr wrap="square" rtlCol="0">
            <a:spAutoFit/>
          </a:bodyPr>
          <a:lstStyle/>
          <a:p>
            <a:r>
              <a:rPr lang="ja-JP" altLang="en-US" sz="3087" dirty="0"/>
              <a:t>■　現場での経験を踏まえて　</a:t>
            </a:r>
            <a:endParaRPr lang="en-US" altLang="ja-JP" sz="3087" dirty="0"/>
          </a:p>
          <a:p>
            <a:r>
              <a:rPr lang="ja-JP" altLang="en-US" sz="3087" dirty="0"/>
              <a:t>　○　繰り返される原因は？</a:t>
            </a:r>
            <a:endParaRPr lang="en-US" altLang="ja-JP" sz="3087" dirty="0"/>
          </a:p>
          <a:p>
            <a:r>
              <a:rPr lang="ja-JP" altLang="en-US" sz="3087" dirty="0"/>
              <a:t>　　→　拒絶～本人や家族は認知症と認めたくない。</a:t>
            </a:r>
            <a:endParaRPr lang="en-US" altLang="ja-JP" sz="3087" dirty="0"/>
          </a:p>
          <a:p>
            <a:r>
              <a:rPr lang="ja-JP" altLang="en-US" sz="3087" dirty="0"/>
              <a:t>　　→　諦め～認知症は、どうせ治らない。</a:t>
            </a:r>
            <a:endParaRPr lang="en-US" altLang="ja-JP" sz="3087" dirty="0"/>
          </a:p>
          <a:p>
            <a:r>
              <a:rPr lang="ja-JP" altLang="en-US" sz="3087" dirty="0"/>
              <a:t>　</a:t>
            </a:r>
            <a:endParaRPr lang="en-US" altLang="ja-JP" sz="3087" dirty="0"/>
          </a:p>
          <a:p>
            <a:r>
              <a:rPr lang="ja-JP" altLang="en-US" sz="3087" dirty="0"/>
              <a:t>　○　保護の後、家族や本人はどうしているのか？</a:t>
            </a:r>
            <a:endParaRPr lang="en-US" altLang="ja-JP" sz="3087" dirty="0"/>
          </a:p>
          <a:p>
            <a:r>
              <a:rPr lang="ja-JP" altLang="en-US" sz="3087" dirty="0"/>
              <a:t>　　→　困惑～どうすれば良いかわからない。</a:t>
            </a:r>
            <a:endParaRPr lang="en-US" altLang="ja-JP" sz="3087" dirty="0"/>
          </a:p>
          <a:p>
            <a:r>
              <a:rPr lang="ja-JP" altLang="en-US" sz="3087" dirty="0"/>
              <a:t>　　→　孤立～地域、医療、相談窓口につながらない。</a:t>
            </a:r>
          </a:p>
        </p:txBody>
      </p:sp>
      <p:sp>
        <p:nvSpPr>
          <p:cNvPr id="3" name="角丸四角形 2"/>
          <p:cNvSpPr/>
          <p:nvPr/>
        </p:nvSpPr>
        <p:spPr>
          <a:xfrm>
            <a:off x="802040" y="1716435"/>
            <a:ext cx="9135297" cy="1429059"/>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ja-JP" altLang="en-US" sz="3087" dirty="0">
                <a:solidFill>
                  <a:schemeClr val="tx1"/>
                </a:solidFill>
              </a:rPr>
              <a:t>認知症は、早期に診断し、早期に対応すれば、行動・心理症状を予防・緩和し、安定して暮らし続けられることが知られているのに・・・</a:t>
            </a:r>
          </a:p>
        </p:txBody>
      </p:sp>
    </p:spTree>
    <p:extLst>
      <p:ext uri="{BB962C8B-B14F-4D97-AF65-F5344CB8AC3E}">
        <p14:creationId xmlns:p14="http://schemas.microsoft.com/office/powerpoint/2010/main" val="183715289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bg/>
                                          </p:spTgt>
                                        </p:tgtEl>
                                        <p:attrNameLst>
                                          <p:attrName>style.visibility</p:attrName>
                                        </p:attrNameLst>
                                      </p:cBhvr>
                                      <p:to>
                                        <p:strVal val="visible"/>
                                      </p:to>
                                    </p:set>
                                    <p:animEffect transition="in" filter="fade">
                                      <p:cBhvr>
                                        <p:cTn id="10" dur="1000"/>
                                        <p:tgtEl>
                                          <p:spTgt spid="6">
                                            <p:bg/>
                                          </p:spTgt>
                                        </p:tgtEl>
                                      </p:cBhvr>
                                    </p:animEffect>
                                    <p:anim calcmode="lin" valueType="num">
                                      <p:cBhvr>
                                        <p:cTn id="11" dur="1000" fill="hold"/>
                                        <p:tgtEl>
                                          <p:spTgt spid="6">
                                            <p:bg/>
                                          </p:spTgt>
                                        </p:tgtEl>
                                        <p:attrNameLst>
                                          <p:attrName>ppt_x</p:attrName>
                                        </p:attrNameLst>
                                      </p:cBhvr>
                                      <p:tavLst>
                                        <p:tav tm="0">
                                          <p:val>
                                            <p:strVal val="#ppt_x"/>
                                          </p:val>
                                        </p:tav>
                                        <p:tav tm="100000">
                                          <p:val>
                                            <p:strVal val="#ppt_x"/>
                                          </p:val>
                                        </p:tav>
                                      </p:tavLst>
                                    </p:anim>
                                    <p:anim calcmode="lin" valueType="num">
                                      <p:cBhvr>
                                        <p:cTn id="12" dur="1000" fill="hold"/>
                                        <p:tgtEl>
                                          <p:spTgt spid="6">
                                            <p:bg/>
                                          </p:spTgt>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000"/>
                                        <p:tgtEl>
                                          <p:spTgt spid="6">
                                            <p:txEl>
                                              <p:pRg st="0" end="0"/>
                                            </p:txEl>
                                          </p:spTgt>
                                        </p:tgtEl>
                                      </p:cBhvr>
                                    </p:animEffect>
                                    <p:anim calcmode="lin" valueType="num">
                                      <p:cBhvr>
                                        <p:cTn id="1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000"/>
                                        <p:tgtEl>
                                          <p:spTgt spid="6">
                                            <p:txEl>
                                              <p:pRg st="3" end="3"/>
                                            </p:txEl>
                                          </p:spTgt>
                                        </p:tgtEl>
                                      </p:cBhvr>
                                    </p:animEffect>
                                    <p:anim calcmode="lin" valueType="num">
                                      <p:cBhvr>
                                        <p:cTn id="3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Effect transition="in" filter="fade">
                                      <p:cBhvr>
                                        <p:cTn id="38" dur="1000"/>
                                        <p:tgtEl>
                                          <p:spTgt spid="6">
                                            <p:txEl>
                                              <p:pRg st="5" end="5"/>
                                            </p:txEl>
                                          </p:spTgt>
                                        </p:tgtEl>
                                      </p:cBhvr>
                                    </p:animEffect>
                                    <p:anim calcmode="lin" valueType="num">
                                      <p:cBhvr>
                                        <p:cTn id="3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fade">
                                      <p:cBhvr>
                                        <p:cTn id="43" dur="1000"/>
                                        <p:tgtEl>
                                          <p:spTgt spid="6">
                                            <p:txEl>
                                              <p:pRg st="6" end="6"/>
                                            </p:txEl>
                                          </p:spTgt>
                                        </p:tgtEl>
                                      </p:cBhvr>
                                    </p:animEffect>
                                    <p:anim calcmode="lin" valueType="num">
                                      <p:cBhvr>
                                        <p:cTn id="44"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Effect transition="in" filter="fade">
                                      <p:cBhvr>
                                        <p:cTn id="48" dur="1000"/>
                                        <p:tgtEl>
                                          <p:spTgt spid="6">
                                            <p:txEl>
                                              <p:pRg st="7" end="7"/>
                                            </p:txEl>
                                          </p:spTgt>
                                        </p:tgtEl>
                                      </p:cBhvr>
                                    </p:animEffect>
                                    <p:anim calcmode="lin" valueType="num">
                                      <p:cBhvr>
                                        <p:cTn id="4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額縁 5"/>
          <p:cNvSpPr/>
          <p:nvPr/>
        </p:nvSpPr>
        <p:spPr>
          <a:xfrm>
            <a:off x="934626" y="958751"/>
            <a:ext cx="9059291" cy="4329224"/>
          </a:xfrm>
          <a:prstGeom prst="bevel">
            <a:avLst>
              <a:gd name="adj" fmla="val 5187"/>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tLang="ja-JP" sz="1764" dirty="0"/>
          </a:p>
          <a:p>
            <a:pPr algn="ctr"/>
            <a:endParaRPr lang="en-US" altLang="ja-JP" sz="3969" dirty="0"/>
          </a:p>
          <a:p>
            <a:pPr algn="ctr"/>
            <a:endParaRPr lang="en-US" altLang="ja-JP" sz="3969" dirty="0"/>
          </a:p>
          <a:p>
            <a:pPr algn="ctr"/>
            <a:endParaRPr lang="en-US" altLang="ja-JP" sz="3969" dirty="0"/>
          </a:p>
          <a:p>
            <a:pPr algn="ctr"/>
            <a:endParaRPr lang="en-US" altLang="ja-JP" sz="3969" dirty="0"/>
          </a:p>
          <a:p>
            <a:pPr algn="ctr"/>
            <a:r>
              <a:rPr lang="ja-JP" altLang="en-US" sz="3969" dirty="0"/>
              <a:t>認知症施策推進総合戦略</a:t>
            </a:r>
            <a:endParaRPr lang="en-US" altLang="ja-JP" sz="3969" dirty="0"/>
          </a:p>
          <a:p>
            <a:pPr algn="ctr"/>
            <a:r>
              <a:rPr lang="ja-JP" altLang="en-US" sz="3969" dirty="0"/>
              <a:t>（新　オレンジプラン）</a:t>
            </a:r>
          </a:p>
        </p:txBody>
      </p:sp>
      <p:sp>
        <p:nvSpPr>
          <p:cNvPr id="2" name="タイトル 1"/>
          <p:cNvSpPr>
            <a:spLocks noGrp="1"/>
          </p:cNvSpPr>
          <p:nvPr>
            <p:ph type="title"/>
          </p:nvPr>
        </p:nvSpPr>
        <p:spPr>
          <a:xfrm>
            <a:off x="809943" y="21470"/>
            <a:ext cx="9073515" cy="937281"/>
          </a:xfrm>
        </p:spPr>
        <p:txBody>
          <a:bodyPr>
            <a:normAutofit/>
          </a:bodyPr>
          <a:lstStyle/>
          <a:p>
            <a:r>
              <a:rPr lang="ja-JP" altLang="en-US" sz="3969" dirty="0"/>
              <a:t>解決へのヒント</a:t>
            </a:r>
          </a:p>
        </p:txBody>
      </p:sp>
      <p:sp>
        <p:nvSpPr>
          <p:cNvPr id="5" name="コンテンツ プレースホルダー 2"/>
          <p:cNvSpPr txBox="1">
            <a:spLocks/>
          </p:cNvSpPr>
          <p:nvPr/>
        </p:nvSpPr>
        <p:spPr>
          <a:xfrm>
            <a:off x="825218" y="5356573"/>
            <a:ext cx="9073515" cy="2143588"/>
          </a:xfrm>
          <a:prstGeom prst="rect">
            <a:avLst/>
          </a:prstGeom>
        </p:spPr>
        <p:txBody>
          <a:bodyPr vert="horz" lIns="100817" tIns="50408" rIns="100817" bIns="50408"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646" dirty="0"/>
              <a:t>　「地域、職域等の様々な場における、町内会、企業や商店、ボランティアや</a:t>
            </a:r>
            <a:r>
              <a:rPr lang="en-US" altLang="ja-JP" sz="2646" dirty="0"/>
              <a:t>NPO</a:t>
            </a:r>
            <a:r>
              <a:rPr lang="ja-JP" altLang="en-US" sz="2646" dirty="0" err="1"/>
              <a:t>、</a:t>
            </a:r>
            <a:r>
              <a:rPr lang="ja-JP" altLang="en-US" sz="2646" dirty="0"/>
              <a:t>警察等による様々なネットワークの中で、認知症の疑いのある人に早期に気づいて、適切な医療機関につなぐことが重要である」、「社会全体で認知症の人々を支える」</a:t>
            </a:r>
            <a:endParaRPr lang="en-US" altLang="ja-JP" sz="2646" dirty="0"/>
          </a:p>
          <a:p>
            <a:pPr marL="0" indent="0">
              <a:buNone/>
            </a:pPr>
            <a:r>
              <a:rPr lang="ja-JP" altLang="en-US" sz="2646" dirty="0"/>
              <a:t>との考え方に基づき、行政機関と連携する。</a:t>
            </a:r>
            <a:endParaRPr lang="en-US" altLang="ja-JP" sz="2646" dirty="0"/>
          </a:p>
        </p:txBody>
      </p:sp>
      <p:sp>
        <p:nvSpPr>
          <p:cNvPr id="4" name="角丸四角形 3"/>
          <p:cNvSpPr/>
          <p:nvPr/>
        </p:nvSpPr>
        <p:spPr>
          <a:xfrm>
            <a:off x="1772536" y="1385795"/>
            <a:ext cx="7383470" cy="100816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sz="4851" dirty="0"/>
              <a:t>早期診断、早期</a:t>
            </a:r>
            <a:r>
              <a:rPr lang="ja-JP" altLang="en-US" sz="4851" b="1" dirty="0">
                <a:solidFill>
                  <a:schemeClr val="bg1"/>
                </a:solidFill>
              </a:rPr>
              <a:t>対応</a:t>
            </a:r>
          </a:p>
        </p:txBody>
      </p:sp>
      <p:sp>
        <p:nvSpPr>
          <p:cNvPr id="8" name="角丸四角形 7"/>
          <p:cNvSpPr/>
          <p:nvPr/>
        </p:nvSpPr>
        <p:spPr>
          <a:xfrm>
            <a:off x="1772536" y="2588221"/>
            <a:ext cx="7383470" cy="100816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sz="4851" b="1" dirty="0">
                <a:solidFill>
                  <a:schemeClr val="bg1"/>
                </a:solidFill>
              </a:rPr>
              <a:t>やさしい地域づくり</a:t>
            </a:r>
          </a:p>
        </p:txBody>
      </p:sp>
    </p:spTree>
    <p:extLst>
      <p:ext uri="{BB962C8B-B14F-4D97-AF65-F5344CB8AC3E}">
        <p14:creationId xmlns:p14="http://schemas.microsoft.com/office/powerpoint/2010/main" val="2978729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4"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タイトル 1"/>
          <p:cNvSpPr>
            <a:spLocks noGrp="1"/>
          </p:cNvSpPr>
          <p:nvPr>
            <p:ph type="title"/>
          </p:nvPr>
        </p:nvSpPr>
        <p:spPr>
          <a:xfrm>
            <a:off x="809943" y="302801"/>
            <a:ext cx="9073515" cy="937281"/>
          </a:xfrm>
        </p:spPr>
        <p:txBody>
          <a:bodyPr>
            <a:normAutofit/>
          </a:bodyPr>
          <a:lstStyle/>
          <a:p>
            <a:r>
              <a:rPr lang="ja-JP" altLang="en-US" sz="3969" dirty="0"/>
              <a:t>警察の保護・行方不明の流れ</a:t>
            </a:r>
          </a:p>
        </p:txBody>
      </p:sp>
      <p:sp>
        <p:nvSpPr>
          <p:cNvPr id="4" name="テキスト ボックス 3"/>
          <p:cNvSpPr txBox="1"/>
          <p:nvPr/>
        </p:nvSpPr>
        <p:spPr>
          <a:xfrm>
            <a:off x="889141" y="1716435"/>
            <a:ext cx="1177803" cy="363818"/>
          </a:xfrm>
          <a:prstGeom prst="rect">
            <a:avLst/>
          </a:prstGeom>
          <a:noFill/>
          <a:ln>
            <a:solidFill>
              <a:schemeClr val="tx1"/>
            </a:solidFill>
          </a:ln>
        </p:spPr>
        <p:txBody>
          <a:bodyPr wrap="square" rtlCol="0">
            <a:spAutoFit/>
          </a:bodyPr>
          <a:lstStyle/>
          <a:p>
            <a:pPr algn="ctr"/>
            <a:r>
              <a:rPr lang="ja-JP" altLang="en-US" sz="1764" dirty="0"/>
              <a:t>保護</a:t>
            </a:r>
          </a:p>
        </p:txBody>
      </p:sp>
      <p:sp>
        <p:nvSpPr>
          <p:cNvPr id="5" name="テキスト ボックス 4"/>
          <p:cNvSpPr txBox="1"/>
          <p:nvPr/>
        </p:nvSpPr>
        <p:spPr>
          <a:xfrm>
            <a:off x="4573687" y="1712120"/>
            <a:ext cx="950148" cy="363818"/>
          </a:xfrm>
          <a:prstGeom prst="rect">
            <a:avLst/>
          </a:prstGeom>
          <a:solidFill>
            <a:schemeClr val="bg1"/>
          </a:solidFill>
          <a:ln>
            <a:solidFill>
              <a:schemeClr val="tx1"/>
            </a:solidFill>
          </a:ln>
        </p:spPr>
        <p:txBody>
          <a:bodyPr wrap="square" rtlCol="0">
            <a:spAutoFit/>
          </a:bodyPr>
          <a:lstStyle/>
          <a:p>
            <a:pPr algn="ctr"/>
            <a:r>
              <a:rPr lang="ja-JP" altLang="en-US" sz="1764" dirty="0"/>
              <a:t>同居</a:t>
            </a:r>
          </a:p>
        </p:txBody>
      </p:sp>
      <p:sp>
        <p:nvSpPr>
          <p:cNvPr id="6" name="テキスト ボックス 5"/>
          <p:cNvSpPr txBox="1"/>
          <p:nvPr/>
        </p:nvSpPr>
        <p:spPr>
          <a:xfrm>
            <a:off x="4573688" y="2991705"/>
            <a:ext cx="950147" cy="363818"/>
          </a:xfrm>
          <a:prstGeom prst="rect">
            <a:avLst/>
          </a:prstGeom>
          <a:solidFill>
            <a:schemeClr val="bg1"/>
          </a:solidFill>
          <a:ln>
            <a:solidFill>
              <a:schemeClr val="tx1"/>
            </a:solidFill>
          </a:ln>
        </p:spPr>
        <p:txBody>
          <a:bodyPr wrap="square" rtlCol="0">
            <a:spAutoFit/>
          </a:bodyPr>
          <a:lstStyle/>
          <a:p>
            <a:pPr algn="ctr"/>
            <a:r>
              <a:rPr lang="ja-JP" altLang="en-US" sz="1764" dirty="0"/>
              <a:t>独居</a:t>
            </a:r>
          </a:p>
        </p:txBody>
      </p:sp>
      <p:sp>
        <p:nvSpPr>
          <p:cNvPr id="8" name="テキスト ボックス 7"/>
          <p:cNvSpPr txBox="1"/>
          <p:nvPr/>
        </p:nvSpPr>
        <p:spPr>
          <a:xfrm>
            <a:off x="5897000" y="2996969"/>
            <a:ext cx="1578729" cy="363818"/>
          </a:xfrm>
          <a:prstGeom prst="rect">
            <a:avLst/>
          </a:prstGeom>
          <a:solidFill>
            <a:schemeClr val="bg1"/>
          </a:solidFill>
          <a:ln>
            <a:solidFill>
              <a:schemeClr val="tx1"/>
            </a:solidFill>
          </a:ln>
        </p:spPr>
        <p:txBody>
          <a:bodyPr wrap="square" rtlCol="0">
            <a:spAutoFit/>
          </a:bodyPr>
          <a:lstStyle/>
          <a:p>
            <a:pPr algn="ctr"/>
            <a:r>
              <a:rPr lang="ja-JP" altLang="en-US" sz="1764" dirty="0"/>
              <a:t>自宅搬送等</a:t>
            </a:r>
            <a:endParaRPr lang="en-US" altLang="ja-JP" sz="1764" dirty="0"/>
          </a:p>
        </p:txBody>
      </p:sp>
      <p:sp>
        <p:nvSpPr>
          <p:cNvPr id="9" name="テキスト ボックス 8"/>
          <p:cNvSpPr txBox="1"/>
          <p:nvPr/>
        </p:nvSpPr>
        <p:spPr>
          <a:xfrm>
            <a:off x="4419226" y="4449341"/>
            <a:ext cx="2370967" cy="363818"/>
          </a:xfrm>
          <a:prstGeom prst="rect">
            <a:avLst/>
          </a:prstGeom>
          <a:solidFill>
            <a:schemeClr val="bg1"/>
          </a:solidFill>
          <a:ln>
            <a:solidFill>
              <a:schemeClr val="tx1"/>
            </a:solidFill>
          </a:ln>
        </p:spPr>
        <p:txBody>
          <a:bodyPr wrap="square" rtlCol="0">
            <a:spAutoFit/>
          </a:bodyPr>
          <a:lstStyle/>
          <a:p>
            <a:pPr algn="ctr"/>
            <a:r>
              <a:rPr lang="ja-JP" altLang="en-US" sz="1764" dirty="0"/>
              <a:t>緊急要保護者引継ぎ</a:t>
            </a:r>
            <a:endParaRPr lang="en-US" altLang="ja-JP" sz="1764" dirty="0"/>
          </a:p>
        </p:txBody>
      </p:sp>
      <p:sp>
        <p:nvSpPr>
          <p:cNvPr id="10" name="テキスト ボックス 9"/>
          <p:cNvSpPr txBox="1"/>
          <p:nvPr/>
        </p:nvSpPr>
        <p:spPr>
          <a:xfrm>
            <a:off x="5869365" y="1716435"/>
            <a:ext cx="1606364" cy="363818"/>
          </a:xfrm>
          <a:prstGeom prst="rect">
            <a:avLst/>
          </a:prstGeom>
          <a:solidFill>
            <a:schemeClr val="bg1"/>
          </a:solidFill>
          <a:ln>
            <a:solidFill>
              <a:schemeClr val="tx1"/>
            </a:solidFill>
          </a:ln>
        </p:spPr>
        <p:txBody>
          <a:bodyPr wrap="square" rtlCol="0">
            <a:spAutoFit/>
          </a:bodyPr>
          <a:lstStyle/>
          <a:p>
            <a:pPr algn="ctr"/>
            <a:r>
              <a:rPr lang="ja-JP" altLang="en-US" sz="1764" dirty="0"/>
              <a:t>ご家族引継ぎ</a:t>
            </a:r>
            <a:endParaRPr lang="en-US" altLang="ja-JP" sz="1764" dirty="0"/>
          </a:p>
        </p:txBody>
      </p:sp>
      <p:cxnSp>
        <p:nvCxnSpPr>
          <p:cNvPr id="11" name="直線矢印コネクタ 10"/>
          <p:cNvCxnSpPr>
            <a:stCxn id="4" idx="3"/>
            <a:endCxn id="17" idx="1"/>
          </p:cNvCxnSpPr>
          <p:nvPr/>
        </p:nvCxnSpPr>
        <p:spPr>
          <a:xfrm>
            <a:off x="2066944" y="1898344"/>
            <a:ext cx="834905" cy="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2" name="直線矢印コネクタ 11"/>
          <p:cNvCxnSpPr>
            <a:stCxn id="5" idx="3"/>
            <a:endCxn id="10" idx="1"/>
          </p:cNvCxnSpPr>
          <p:nvPr/>
        </p:nvCxnSpPr>
        <p:spPr>
          <a:xfrm>
            <a:off x="5523835" y="1894029"/>
            <a:ext cx="345530" cy="4315"/>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6" name="テキスト ボックス 15"/>
          <p:cNvSpPr txBox="1"/>
          <p:nvPr/>
        </p:nvSpPr>
        <p:spPr>
          <a:xfrm>
            <a:off x="2901850" y="4450924"/>
            <a:ext cx="1187896" cy="363818"/>
          </a:xfrm>
          <a:prstGeom prst="rect">
            <a:avLst/>
          </a:prstGeom>
          <a:solidFill>
            <a:schemeClr val="bg1"/>
          </a:solidFill>
          <a:ln>
            <a:solidFill>
              <a:schemeClr val="tx1"/>
            </a:solidFill>
          </a:ln>
        </p:spPr>
        <p:txBody>
          <a:bodyPr wrap="square" rtlCol="0">
            <a:spAutoFit/>
          </a:bodyPr>
          <a:lstStyle/>
          <a:p>
            <a:pPr algn="ctr"/>
            <a:r>
              <a:rPr lang="ja-JP" altLang="en-US" sz="1764" dirty="0"/>
              <a:t>身元不明</a:t>
            </a:r>
          </a:p>
        </p:txBody>
      </p:sp>
      <p:sp>
        <p:nvSpPr>
          <p:cNvPr id="17" name="テキスト ボックス 16"/>
          <p:cNvSpPr txBox="1"/>
          <p:nvPr/>
        </p:nvSpPr>
        <p:spPr>
          <a:xfrm>
            <a:off x="2901849" y="1716435"/>
            <a:ext cx="1187896" cy="363818"/>
          </a:xfrm>
          <a:prstGeom prst="rect">
            <a:avLst/>
          </a:prstGeom>
          <a:solidFill>
            <a:schemeClr val="bg1"/>
          </a:solidFill>
          <a:ln>
            <a:solidFill>
              <a:schemeClr val="tx1"/>
            </a:solidFill>
          </a:ln>
        </p:spPr>
        <p:txBody>
          <a:bodyPr wrap="square" rtlCol="0">
            <a:spAutoFit/>
          </a:bodyPr>
          <a:lstStyle/>
          <a:p>
            <a:r>
              <a:rPr lang="ja-JP" altLang="en-US" sz="1764" dirty="0"/>
              <a:t>身元判明</a:t>
            </a:r>
          </a:p>
        </p:txBody>
      </p:sp>
      <p:cxnSp>
        <p:nvCxnSpPr>
          <p:cNvPr id="18" name="直線矢印コネクタ 17"/>
          <p:cNvCxnSpPr>
            <a:stCxn id="17" idx="3"/>
            <a:endCxn id="5" idx="1"/>
          </p:cNvCxnSpPr>
          <p:nvPr/>
        </p:nvCxnSpPr>
        <p:spPr>
          <a:xfrm flipV="1">
            <a:off x="4089745" y="1894029"/>
            <a:ext cx="483942" cy="43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カギ線コネクタ 18"/>
          <p:cNvCxnSpPr>
            <a:stCxn id="4" idx="3"/>
            <a:endCxn id="16" idx="1"/>
          </p:cNvCxnSpPr>
          <p:nvPr/>
        </p:nvCxnSpPr>
        <p:spPr>
          <a:xfrm>
            <a:off x="2066944" y="1898344"/>
            <a:ext cx="834906" cy="2734489"/>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16" idx="3"/>
            <a:endCxn id="9" idx="1"/>
          </p:cNvCxnSpPr>
          <p:nvPr/>
        </p:nvCxnSpPr>
        <p:spPr>
          <a:xfrm flipV="1">
            <a:off x="4089746" y="4631250"/>
            <a:ext cx="329480" cy="1583"/>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1" name="カギ線コネクタ 20"/>
          <p:cNvCxnSpPr>
            <a:stCxn id="17" idx="3"/>
            <a:endCxn id="6" idx="1"/>
          </p:cNvCxnSpPr>
          <p:nvPr/>
        </p:nvCxnSpPr>
        <p:spPr>
          <a:xfrm>
            <a:off x="4089745" y="1898344"/>
            <a:ext cx="483943" cy="127527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6" idx="3"/>
            <a:endCxn id="8" idx="1"/>
          </p:cNvCxnSpPr>
          <p:nvPr/>
        </p:nvCxnSpPr>
        <p:spPr>
          <a:xfrm>
            <a:off x="5523835" y="3173614"/>
            <a:ext cx="373165" cy="5264"/>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3" name="テキスト ボックス 22"/>
          <p:cNvSpPr txBox="1"/>
          <p:nvPr/>
        </p:nvSpPr>
        <p:spPr>
          <a:xfrm>
            <a:off x="7120964" y="4449341"/>
            <a:ext cx="1741079" cy="363818"/>
          </a:xfrm>
          <a:prstGeom prst="rect">
            <a:avLst/>
          </a:prstGeom>
          <a:solidFill>
            <a:schemeClr val="bg1"/>
          </a:solidFill>
          <a:ln>
            <a:solidFill>
              <a:schemeClr val="tx1"/>
            </a:solidFill>
          </a:ln>
        </p:spPr>
        <p:txBody>
          <a:bodyPr wrap="square" rtlCol="0">
            <a:spAutoFit/>
          </a:bodyPr>
          <a:lstStyle/>
          <a:p>
            <a:pPr algn="ctr"/>
            <a:r>
              <a:rPr lang="ja-JP" altLang="en-US" sz="1764" dirty="0"/>
              <a:t>施設入所等</a:t>
            </a:r>
            <a:endParaRPr lang="en-US" altLang="ja-JP" sz="1764" dirty="0"/>
          </a:p>
        </p:txBody>
      </p:sp>
      <p:cxnSp>
        <p:nvCxnSpPr>
          <p:cNvPr id="24" name="カギ線コネクタ 23"/>
          <p:cNvCxnSpPr>
            <a:stCxn id="6" idx="2"/>
            <a:endCxn id="9" idx="0"/>
          </p:cNvCxnSpPr>
          <p:nvPr/>
        </p:nvCxnSpPr>
        <p:spPr>
          <a:xfrm rot="16200000" flipH="1">
            <a:off x="4779827" y="3624458"/>
            <a:ext cx="1093818" cy="55594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2947258" y="3595078"/>
            <a:ext cx="2042547" cy="329962"/>
          </a:xfrm>
          <a:prstGeom prst="rect">
            <a:avLst/>
          </a:prstGeom>
          <a:noFill/>
        </p:spPr>
        <p:txBody>
          <a:bodyPr wrap="none" rtlCol="0">
            <a:spAutoFit/>
          </a:bodyPr>
          <a:lstStyle/>
          <a:p>
            <a:r>
              <a:rPr lang="ja-JP" altLang="en-US" sz="1544" dirty="0"/>
              <a:t>自救能力が乏しい場合</a:t>
            </a:r>
          </a:p>
        </p:txBody>
      </p:sp>
      <p:sp>
        <p:nvSpPr>
          <p:cNvPr id="27" name="テキスト ボックス 26"/>
          <p:cNvSpPr txBox="1"/>
          <p:nvPr/>
        </p:nvSpPr>
        <p:spPr>
          <a:xfrm>
            <a:off x="871630" y="5214252"/>
            <a:ext cx="1174030" cy="363818"/>
          </a:xfrm>
          <a:prstGeom prst="rect">
            <a:avLst/>
          </a:prstGeom>
          <a:noFill/>
          <a:ln>
            <a:solidFill>
              <a:schemeClr val="tx1"/>
            </a:solidFill>
          </a:ln>
        </p:spPr>
        <p:txBody>
          <a:bodyPr wrap="square" rtlCol="0">
            <a:spAutoFit/>
          </a:bodyPr>
          <a:lstStyle/>
          <a:p>
            <a:pPr algn="ctr"/>
            <a:r>
              <a:rPr lang="ja-JP" altLang="en-US" sz="1764" dirty="0"/>
              <a:t>行方不明</a:t>
            </a:r>
          </a:p>
        </p:txBody>
      </p:sp>
      <p:sp>
        <p:nvSpPr>
          <p:cNvPr id="29" name="テキスト ボックス 28"/>
          <p:cNvSpPr txBox="1"/>
          <p:nvPr/>
        </p:nvSpPr>
        <p:spPr>
          <a:xfrm>
            <a:off x="3101208" y="5215121"/>
            <a:ext cx="1571830" cy="363818"/>
          </a:xfrm>
          <a:prstGeom prst="rect">
            <a:avLst/>
          </a:prstGeom>
          <a:solidFill>
            <a:schemeClr val="bg1"/>
          </a:solidFill>
          <a:ln>
            <a:solidFill>
              <a:schemeClr val="tx1"/>
            </a:solidFill>
          </a:ln>
        </p:spPr>
        <p:txBody>
          <a:bodyPr wrap="square" rtlCol="0">
            <a:spAutoFit/>
          </a:bodyPr>
          <a:lstStyle/>
          <a:p>
            <a:pPr algn="ctr"/>
            <a:r>
              <a:rPr lang="ja-JP" altLang="en-US" sz="1764" dirty="0"/>
              <a:t>届出受理</a:t>
            </a:r>
          </a:p>
        </p:txBody>
      </p:sp>
      <p:cxnSp>
        <p:nvCxnSpPr>
          <p:cNvPr id="30" name="直線矢印コネクタ 29"/>
          <p:cNvCxnSpPr>
            <a:stCxn id="27" idx="3"/>
            <a:endCxn id="29" idx="1"/>
          </p:cNvCxnSpPr>
          <p:nvPr/>
        </p:nvCxnSpPr>
        <p:spPr>
          <a:xfrm>
            <a:off x="2045660" y="5396161"/>
            <a:ext cx="1055548" cy="8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947257" y="6241788"/>
            <a:ext cx="3451561" cy="635302"/>
          </a:xfrm>
          <a:prstGeom prst="rect">
            <a:avLst/>
          </a:prstGeom>
          <a:solidFill>
            <a:schemeClr val="bg1"/>
          </a:solidFill>
          <a:ln>
            <a:solidFill>
              <a:schemeClr val="tx1"/>
            </a:solidFill>
          </a:ln>
        </p:spPr>
        <p:txBody>
          <a:bodyPr wrap="square" rtlCol="0">
            <a:spAutoFit/>
          </a:bodyPr>
          <a:lstStyle/>
          <a:p>
            <a:r>
              <a:rPr lang="ja-JP" altLang="en-US" sz="1764" dirty="0"/>
              <a:t>届出人に市町村</a:t>
            </a:r>
            <a:r>
              <a:rPr lang="ja-JP" altLang="en-US" sz="1764" dirty="0">
                <a:latin typeface="+mj-ea"/>
                <a:ea typeface="+mj-ea"/>
              </a:rPr>
              <a:t>（</a:t>
            </a:r>
            <a:r>
              <a:rPr lang="en-US" altLang="ja-JP" sz="1764" dirty="0">
                <a:latin typeface="+mj-ea"/>
                <a:ea typeface="+mj-ea"/>
              </a:rPr>
              <a:t>SOS</a:t>
            </a:r>
            <a:r>
              <a:rPr lang="ja-JP" altLang="en-US" sz="1764" dirty="0">
                <a:latin typeface="+mj-ea"/>
                <a:ea typeface="+mj-ea"/>
              </a:rPr>
              <a:t>ﾈｯﾄﾜｰｸ）</a:t>
            </a:r>
            <a:r>
              <a:rPr lang="ja-JP" altLang="en-US" sz="1764" dirty="0"/>
              <a:t>への届出指示</a:t>
            </a:r>
            <a:endParaRPr lang="en-US" altLang="ja-JP" sz="1764" dirty="0"/>
          </a:p>
        </p:txBody>
      </p:sp>
      <p:cxnSp>
        <p:nvCxnSpPr>
          <p:cNvPr id="33" name="直線矢印コネクタ 32"/>
          <p:cNvCxnSpPr>
            <a:stCxn id="9" idx="3"/>
            <a:endCxn id="23" idx="1"/>
          </p:cNvCxnSpPr>
          <p:nvPr/>
        </p:nvCxnSpPr>
        <p:spPr>
          <a:xfrm>
            <a:off x="6790193" y="4631250"/>
            <a:ext cx="330771" cy="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5" name="直線矢印コネクタ 34"/>
          <p:cNvCxnSpPr>
            <a:stCxn id="29" idx="2"/>
          </p:cNvCxnSpPr>
          <p:nvPr/>
        </p:nvCxnSpPr>
        <p:spPr>
          <a:xfrm>
            <a:off x="3887123" y="5578939"/>
            <a:ext cx="1" cy="662849"/>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36" name="テキスト ボックス 35"/>
          <p:cNvSpPr txBox="1"/>
          <p:nvPr/>
        </p:nvSpPr>
        <p:spPr>
          <a:xfrm>
            <a:off x="7120963" y="5214252"/>
            <a:ext cx="1741078" cy="363818"/>
          </a:xfrm>
          <a:prstGeom prst="rect">
            <a:avLst/>
          </a:prstGeom>
          <a:solidFill>
            <a:schemeClr val="bg1"/>
          </a:solidFill>
          <a:ln>
            <a:solidFill>
              <a:schemeClr val="tx1"/>
            </a:solidFill>
          </a:ln>
        </p:spPr>
        <p:txBody>
          <a:bodyPr wrap="square" rtlCol="0">
            <a:spAutoFit/>
          </a:bodyPr>
          <a:lstStyle/>
          <a:p>
            <a:pPr algn="ctr"/>
            <a:r>
              <a:rPr lang="ja-JP" altLang="en-US" sz="1764" dirty="0"/>
              <a:t>市町村担当課</a:t>
            </a:r>
            <a:endParaRPr lang="en-US" altLang="ja-JP" sz="1764" dirty="0"/>
          </a:p>
        </p:txBody>
      </p:sp>
      <p:cxnSp>
        <p:nvCxnSpPr>
          <p:cNvPr id="37" name="直線矢印コネクタ 36"/>
          <p:cNvCxnSpPr>
            <a:stCxn id="29" idx="3"/>
            <a:endCxn id="36" idx="1"/>
          </p:cNvCxnSpPr>
          <p:nvPr/>
        </p:nvCxnSpPr>
        <p:spPr>
          <a:xfrm flipV="1">
            <a:off x="4673038" y="5396161"/>
            <a:ext cx="2447925" cy="869"/>
          </a:xfrm>
          <a:prstGeom prst="straightConnector1">
            <a:avLst/>
          </a:prstGeom>
          <a:ln>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
        <p:nvSpPr>
          <p:cNvPr id="38" name="テキスト ボックス 37"/>
          <p:cNvSpPr txBox="1"/>
          <p:nvPr/>
        </p:nvSpPr>
        <p:spPr>
          <a:xfrm>
            <a:off x="4429744" y="5401757"/>
            <a:ext cx="3045986" cy="363818"/>
          </a:xfrm>
          <a:prstGeom prst="rect">
            <a:avLst/>
          </a:prstGeom>
          <a:noFill/>
        </p:spPr>
        <p:txBody>
          <a:bodyPr wrap="square" rtlCol="0">
            <a:spAutoFit/>
          </a:bodyPr>
          <a:lstStyle/>
          <a:p>
            <a:pPr algn="ctr"/>
            <a:r>
              <a:rPr lang="ja-JP" altLang="en-US" sz="1764" dirty="0"/>
              <a:t>連携</a:t>
            </a:r>
          </a:p>
        </p:txBody>
      </p:sp>
      <p:grpSp>
        <p:nvGrpSpPr>
          <p:cNvPr id="82" name="グループ化 81"/>
          <p:cNvGrpSpPr/>
          <p:nvPr/>
        </p:nvGrpSpPr>
        <p:grpSpPr>
          <a:xfrm>
            <a:off x="889141" y="5615529"/>
            <a:ext cx="1602522" cy="1623172"/>
            <a:chOff x="529032" y="5093236"/>
            <a:chExt cx="1453474" cy="1472203"/>
          </a:xfrm>
        </p:grpSpPr>
        <p:pic>
          <p:nvPicPr>
            <p:cNvPr id="1026" name="Picture 2" descr="http://svnhps001.opnet.local:8080/kouhou_illust/image/etc/ke/so_ke56.gif"/>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1200" r="100000">
                          <a14:foregroundMark x1="22600" y1="28000" x2="22600" y2="28000"/>
                          <a14:foregroundMark x1="20200" y1="5800" x2="20200" y2="5800"/>
                          <a14:foregroundMark x1="70600" y1="88400" x2="70600" y2="88400"/>
                          <a14:foregroundMark x1="90400" y1="57000" x2="90400" y2="57000"/>
                          <a14:foregroundMark x1="89800" y1="47800" x2="89800" y2="47800"/>
                          <a14:foregroundMark x1="87400" y1="30200" x2="87400" y2="30200"/>
                          <a14:foregroundMark x1="92800" y1="28000" x2="92800" y2="28000"/>
                          <a14:foregroundMark x1="95000" y1="37200" x2="95000" y2="37200"/>
                          <a14:foregroundMark x1="79800" y1="28000" x2="79800" y2="28000"/>
                          <a14:foregroundMark x1="83600" y1="25600" x2="83600" y2="25600"/>
                          <a14:foregroundMark x1="92200" y1="32000" x2="92200" y2="32000"/>
                          <a14:foregroundMark x1="85000" y1="64000" x2="85000" y2="64000"/>
                          <a14:foregroundMark x1="86000" y1="62400" x2="86000" y2="62400"/>
                          <a14:foregroundMark x1="95200" y1="43200" x2="95200" y2="43200"/>
                          <a14:foregroundMark x1="94400" y1="45200" x2="94400" y2="45200"/>
                          <a14:foregroundMark x1="94400" y1="46000" x2="94400" y2="46000"/>
                          <a14:foregroundMark x1="93000" y1="64600" x2="93000" y2="64600"/>
                          <a14:foregroundMark x1="86600" y1="73800" x2="86600" y2="73800"/>
                          <a14:foregroundMark x1="89000" y1="31800" x2="89000" y2="31800"/>
                          <a14:foregroundMark x1="86400" y1="32800" x2="86400" y2="32800"/>
                          <a14:foregroundMark x1="84800" y1="31000" x2="84800" y2="31000"/>
                          <a14:foregroundMark x1="85800" y1="28600" x2="85800" y2="28600"/>
                          <a14:foregroundMark x1="91000" y1="71400" x2="91000" y2="71400"/>
                          <a14:foregroundMark x1="95000" y1="71800" x2="95000" y2="71800"/>
                          <a14:foregroundMark x1="89200" y1="26600" x2="89200" y2="26600"/>
                          <a14:foregroundMark x1="30400" y1="60600" x2="30400" y2="60600"/>
                          <a14:foregroundMark x1="36800" y1="58800" x2="36800" y2="58800"/>
                          <a14:foregroundMark x1="21800" y1="9600" x2="21800" y2="9600"/>
                          <a14:foregroundMark x1="33800" y1="98800" x2="33800" y2="98800"/>
                          <a14:foregroundMark x1="36800" y1="98600" x2="36800" y2="98600"/>
                          <a14:foregroundMark x1="37000" y1="67600" x2="37000" y2="67600"/>
                          <a14:foregroundMark x1="35800" y1="63200" x2="35800" y2="63200"/>
                          <a14:foregroundMark x1="94600" y1="30200" x2="94600" y2="30200"/>
                          <a14:foregroundMark x1="89600" y1="28800" x2="89600" y2="28800"/>
                          <a14:backgroundMark x1="14000" y1="6400" x2="14000" y2="6400"/>
                          <a14:backgroundMark x1="22200" y1="18600" x2="22200" y2="18600"/>
                          <a14:backgroundMark x1="20400" y1="5800" x2="20400" y2="5800"/>
                          <a14:backgroundMark x1="21600" y1="9600" x2="21600" y2="9600"/>
                          <a14:backgroundMark x1="13800" y1="6800" x2="13800" y2="6800"/>
                        </a14:backgroundRemoval>
                      </a14:imgEffect>
                    </a14:imgLayer>
                  </a14:imgProps>
                </a:ext>
                <a:ext uri="{28A0092B-C50C-407E-A947-70E740481C1C}">
                  <a14:useLocalDpi xmlns:a14="http://schemas.microsoft.com/office/drawing/2010/main" val="0"/>
                </a:ext>
              </a:extLst>
            </a:blip>
            <a:srcRect/>
            <a:stretch>
              <a:fillRect/>
            </a:stretch>
          </p:blipFill>
          <p:spPr bwMode="auto">
            <a:xfrm>
              <a:off x="529032" y="5318467"/>
              <a:ext cx="1246972" cy="1246972"/>
            </a:xfrm>
            <a:prstGeom prst="rect">
              <a:avLst/>
            </a:prstGeom>
            <a:noFill/>
            <a:extLst>
              <a:ext uri="{909E8E84-426E-40DD-AFC4-6F175D3DCCD1}">
                <a14:hiddenFill xmlns:a14="http://schemas.microsoft.com/office/drawing/2010/main">
                  <a:solidFill>
                    <a:srgbClr val="FFFFFF"/>
                  </a:solidFill>
                </a14:hiddenFill>
              </a:ext>
            </a:extLst>
          </p:spPr>
        </p:pic>
        <p:sp>
          <p:nvSpPr>
            <p:cNvPr id="63" name="円形吹き出し 62"/>
            <p:cNvSpPr/>
            <p:nvPr/>
          </p:nvSpPr>
          <p:spPr>
            <a:xfrm>
              <a:off x="1061449" y="5093236"/>
              <a:ext cx="921057" cy="496004"/>
            </a:xfrm>
            <a:prstGeom prst="wedgeEllipseCallout">
              <a:avLst>
                <a:gd name="adj1" fmla="val -51443"/>
                <a:gd name="adj2" fmla="val 61278"/>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205"/>
            </a:p>
          </p:txBody>
        </p:sp>
        <p:pic>
          <p:nvPicPr>
            <p:cNvPr id="65" name="Picture 10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2330" y="5093237"/>
              <a:ext cx="321528" cy="44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8" name="Picture 4" descr="http://svnhps001.opnet.local:8080/kouhou_illust/image/seian/ho/se_ho05.gif"/>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20400" b="100000" l="49400" r="92200">
                        <a14:foregroundMark x1="53600" y1="84400" x2="53600" y2="84400"/>
                        <a14:foregroundMark x1="54000" y1="77800" x2="54000" y2="77800"/>
                        <a14:foregroundMark x1="79800" y1="90200" x2="79800" y2="90200"/>
                        <a14:foregroundMark x1="86400" y1="83200" x2="86400" y2="83200"/>
                        <a14:foregroundMark x1="75400" y1="42400" x2="75400" y2="42400"/>
                        <a14:foregroundMark x1="79400" y1="43400" x2="79400" y2="43400"/>
                        <a14:foregroundMark x1="78000" y1="40800" x2="78000" y2="40800"/>
                        <a14:foregroundMark x1="76400" y1="37200" x2="76400" y2="37200"/>
                        <a14:foregroundMark x1="75000" y1="34600" x2="75000" y2="34600"/>
                        <a14:foregroundMark x1="77600" y1="33800" x2="77600" y2="33800"/>
                        <a14:foregroundMark x1="84600" y1="33800" x2="84600" y2="33800"/>
                        <a14:foregroundMark x1="87200" y1="33000" x2="87200" y2="33000"/>
                        <a14:foregroundMark x1="87600" y1="32200" x2="87600" y2="32200"/>
                        <a14:foregroundMark x1="75000" y1="50000" x2="75000" y2="50000"/>
                        <a14:foregroundMark x1="72000" y1="50400" x2="72000" y2="50400"/>
                        <a14:foregroundMark x1="61600" y1="88200" x2="61600" y2="88200"/>
                        <a14:foregroundMark x1="65000" y1="91400" x2="65000" y2="91400"/>
                        <a14:foregroundMark x1="65000" y1="94000" x2="65000" y2="94000"/>
                        <a14:foregroundMark x1="90000" y1="33400" x2="90000" y2="33400"/>
                        <a14:foregroundMark x1="77200" y1="25400" x2="77200" y2="25400"/>
                        <a14:foregroundMark x1="81200" y1="29000" x2="81200" y2="29000"/>
                        <a14:foregroundMark x1="82400" y1="29000" x2="82400" y2="29000"/>
                        <a14:foregroundMark x1="75000" y1="28000" x2="75000" y2="28000"/>
                        <a14:foregroundMark x1="73000" y1="32000" x2="73000" y2="32000"/>
                      </a14:backgroundRemoval>
                    </a14:imgEffect>
                  </a14:imgLayer>
                </a14:imgProps>
              </a:ext>
              <a:ext uri="{28A0092B-C50C-407E-A947-70E740481C1C}">
                <a14:useLocalDpi xmlns:a14="http://schemas.microsoft.com/office/drawing/2010/main" val="0"/>
              </a:ext>
            </a:extLst>
          </a:blip>
          <a:srcRect l="48021" t="23649"/>
          <a:stretch/>
        </p:blipFill>
        <p:spPr bwMode="auto">
          <a:xfrm>
            <a:off x="871631" y="2242099"/>
            <a:ext cx="1159108" cy="1702570"/>
          </a:xfrm>
          <a:prstGeom prst="rect">
            <a:avLst/>
          </a:prstGeom>
          <a:noFill/>
          <a:extLst>
            <a:ext uri="{909E8E84-426E-40DD-AFC4-6F175D3DCCD1}">
              <a14:hiddenFill xmlns:a14="http://schemas.microsoft.com/office/drawing/2010/main">
                <a:solidFill>
                  <a:srgbClr val="FFFFFF"/>
                </a:solidFill>
              </a14:hiddenFill>
            </a:ext>
          </a:extLst>
        </p:spPr>
      </p:pic>
      <p:sp>
        <p:nvSpPr>
          <p:cNvPr id="89" name="テキスト ボックス 88"/>
          <p:cNvSpPr txBox="1"/>
          <p:nvPr/>
        </p:nvSpPr>
        <p:spPr>
          <a:xfrm>
            <a:off x="9017647" y="1398866"/>
            <a:ext cx="727635" cy="2937510"/>
          </a:xfrm>
          <a:prstGeom prst="rect">
            <a:avLst/>
          </a:prstGeom>
          <a:noFill/>
          <a:ln>
            <a:solidFill>
              <a:schemeClr val="tx1"/>
            </a:solidFill>
          </a:ln>
        </p:spPr>
        <p:txBody>
          <a:bodyPr vert="eaVert" wrap="square" rtlCol="0">
            <a:spAutoFit/>
          </a:bodyPr>
          <a:lstStyle/>
          <a:p>
            <a:pPr algn="ctr"/>
            <a:r>
              <a:rPr lang="ja-JP" altLang="en-US" sz="1764" dirty="0"/>
              <a:t>市町村・ケアマネージャー</a:t>
            </a:r>
            <a:endParaRPr lang="en-US" altLang="ja-JP" sz="1764" dirty="0"/>
          </a:p>
          <a:p>
            <a:pPr algn="ctr"/>
            <a:r>
              <a:rPr lang="ja-JP" altLang="en-US" sz="1764" dirty="0"/>
              <a:t>地域包括支援センター等</a:t>
            </a:r>
          </a:p>
        </p:txBody>
      </p:sp>
      <p:sp>
        <p:nvSpPr>
          <p:cNvPr id="91" name="V 字形矢印 90"/>
          <p:cNvSpPr/>
          <p:nvPr/>
        </p:nvSpPr>
        <p:spPr>
          <a:xfrm>
            <a:off x="6790193" y="1953114"/>
            <a:ext cx="1969874" cy="1175182"/>
          </a:xfrm>
          <a:prstGeom prst="notchedRightArrow">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44" dirty="0">
                <a:solidFill>
                  <a:sysClr val="windowText" lastClr="000000"/>
                </a:solidFill>
              </a:rPr>
              <a:t>情報は？</a:t>
            </a:r>
          </a:p>
        </p:txBody>
      </p:sp>
    </p:spTree>
    <p:extLst>
      <p:ext uri="{BB962C8B-B14F-4D97-AF65-F5344CB8AC3E}">
        <p14:creationId xmlns:p14="http://schemas.microsoft.com/office/powerpoint/2010/main" val="25656406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childTnLst>
                          </p:cTn>
                        </p:par>
                        <p:par>
                          <p:cTn id="60" fill="hold">
                            <p:stCondLst>
                              <p:cond delay="2000"/>
                            </p:stCondLst>
                            <p:childTnLst>
                              <p:par>
                                <p:cTn id="61" presetID="10" presetClass="entr" presetSubtype="0"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par>
                          <p:cTn id="64" fill="hold">
                            <p:stCondLst>
                              <p:cond delay="2500"/>
                            </p:stCondLst>
                            <p:childTnLst>
                              <p:par>
                                <p:cTn id="65" presetID="10" presetClass="entr" presetSubtype="0"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fade">
                                      <p:cBhvr>
                                        <p:cTn id="71" dur="500"/>
                                        <p:tgtEl>
                                          <p:spTgt spid="6"/>
                                        </p:tgtEl>
                                      </p:cBhvr>
                                    </p:animEffect>
                                  </p:childTnLst>
                                </p:cTn>
                              </p:par>
                            </p:childTnLst>
                          </p:cTn>
                        </p:par>
                        <p:par>
                          <p:cTn id="72" fill="hold">
                            <p:stCondLst>
                              <p:cond delay="3500"/>
                            </p:stCondLst>
                            <p:childTnLst>
                              <p:par>
                                <p:cTn id="73" presetID="10"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childTnLst>
                          </p:cTn>
                        </p:par>
                        <p:par>
                          <p:cTn id="76" fill="hold">
                            <p:stCondLst>
                              <p:cond delay="4000"/>
                            </p:stCondLst>
                            <p:childTnLst>
                              <p:par>
                                <p:cTn id="77" presetID="10" presetClass="entr" presetSubtype="0" fill="hold" grpId="0" nodeType="after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childTnLst>
                          </p:cTn>
                        </p:par>
                        <p:par>
                          <p:cTn id="80" fill="hold">
                            <p:stCondLst>
                              <p:cond delay="4500"/>
                            </p:stCondLst>
                            <p:childTnLst>
                              <p:par>
                                <p:cTn id="81" presetID="10" presetClass="entr" presetSubtype="0" fill="hold"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childTnLst>
                          </p:cTn>
                        </p:par>
                        <p:par>
                          <p:cTn id="84" fill="hold">
                            <p:stCondLst>
                              <p:cond delay="5000"/>
                            </p:stCondLst>
                            <p:childTnLst>
                              <p:par>
                                <p:cTn id="85" presetID="10" presetClass="entr" presetSubtype="0"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91"/>
                                        </p:tgtEl>
                                        <p:attrNameLst>
                                          <p:attrName>style.visibility</p:attrName>
                                        </p:attrNameLst>
                                      </p:cBhvr>
                                      <p:to>
                                        <p:strVal val="visible"/>
                                      </p:to>
                                    </p:set>
                                    <p:animEffect transition="in" filter="fade">
                                      <p:cBhvr>
                                        <p:cTn id="92" dur="1000"/>
                                        <p:tgtEl>
                                          <p:spTgt spid="91"/>
                                        </p:tgtEl>
                                      </p:cBhvr>
                                    </p:animEffect>
                                    <p:anim calcmode="lin" valueType="num">
                                      <p:cBhvr>
                                        <p:cTn id="93" dur="1000" fill="hold"/>
                                        <p:tgtEl>
                                          <p:spTgt spid="91"/>
                                        </p:tgtEl>
                                        <p:attrNameLst>
                                          <p:attrName>ppt_x</p:attrName>
                                        </p:attrNameLst>
                                      </p:cBhvr>
                                      <p:tavLst>
                                        <p:tav tm="0">
                                          <p:val>
                                            <p:strVal val="#ppt_x"/>
                                          </p:val>
                                        </p:tav>
                                        <p:tav tm="100000">
                                          <p:val>
                                            <p:strVal val="#ppt_x"/>
                                          </p:val>
                                        </p:tav>
                                      </p:tavLst>
                                    </p:anim>
                                    <p:anim calcmode="lin" valueType="num">
                                      <p:cBhvr>
                                        <p:cTn id="94"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82"/>
                                        </p:tgtEl>
                                        <p:attrNameLst>
                                          <p:attrName>style.visibility</p:attrName>
                                        </p:attrNameLst>
                                      </p:cBhvr>
                                      <p:to>
                                        <p:strVal val="visible"/>
                                      </p:to>
                                    </p:set>
                                    <p:animEffect transition="in" filter="fade">
                                      <p:cBhvr>
                                        <p:cTn id="99" dur="1000"/>
                                        <p:tgtEl>
                                          <p:spTgt spid="82"/>
                                        </p:tgtEl>
                                      </p:cBhvr>
                                    </p:animEffect>
                                    <p:anim calcmode="lin" valueType="num">
                                      <p:cBhvr>
                                        <p:cTn id="100" dur="1000" fill="hold"/>
                                        <p:tgtEl>
                                          <p:spTgt spid="82"/>
                                        </p:tgtEl>
                                        <p:attrNameLst>
                                          <p:attrName>ppt_x</p:attrName>
                                        </p:attrNameLst>
                                      </p:cBhvr>
                                      <p:tavLst>
                                        <p:tav tm="0">
                                          <p:val>
                                            <p:strVal val="#ppt_x"/>
                                          </p:val>
                                        </p:tav>
                                        <p:tav tm="100000">
                                          <p:val>
                                            <p:strVal val="#ppt_x"/>
                                          </p:val>
                                        </p:tav>
                                      </p:tavLst>
                                    </p:anim>
                                    <p:anim calcmode="lin" valueType="num">
                                      <p:cBhvr>
                                        <p:cTn id="101" dur="1000" fill="hold"/>
                                        <p:tgtEl>
                                          <p:spTgt spid="82"/>
                                        </p:tgtEl>
                                        <p:attrNameLst>
                                          <p:attrName>ppt_y</p:attrName>
                                        </p:attrNameLst>
                                      </p:cBhvr>
                                      <p:tavLst>
                                        <p:tav tm="0">
                                          <p:val>
                                            <p:strVal val="#ppt_y+.1"/>
                                          </p:val>
                                        </p:tav>
                                        <p:tav tm="100000">
                                          <p:val>
                                            <p:strVal val="#ppt_y"/>
                                          </p:val>
                                        </p:tav>
                                      </p:tavLst>
                                    </p:anim>
                                  </p:childTnLst>
                                </p:cTn>
                              </p:par>
                            </p:childTnLst>
                          </p:cTn>
                        </p:par>
                        <p:par>
                          <p:cTn id="102" fill="hold">
                            <p:stCondLst>
                              <p:cond delay="1000"/>
                            </p:stCondLst>
                            <p:childTnLst>
                              <p:par>
                                <p:cTn id="103" presetID="10" presetClass="entr" presetSubtype="0" fill="hold" grpId="0" nodeType="after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fade">
                                      <p:cBhvr>
                                        <p:cTn id="105" dur="500"/>
                                        <p:tgtEl>
                                          <p:spTgt spid="27"/>
                                        </p:tgtEl>
                                      </p:cBhvr>
                                    </p:animEffect>
                                  </p:childTnLst>
                                </p:cTn>
                              </p:par>
                            </p:childTnLst>
                          </p:cTn>
                        </p:par>
                        <p:par>
                          <p:cTn id="106" fill="hold">
                            <p:stCondLst>
                              <p:cond delay="1500"/>
                            </p:stCondLst>
                            <p:childTnLst>
                              <p:par>
                                <p:cTn id="107" presetID="10" presetClass="entr" presetSubtype="0" fill="hold" nodeType="after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500"/>
                                        <p:tgtEl>
                                          <p:spTgt spid="30"/>
                                        </p:tgtEl>
                                      </p:cBhvr>
                                    </p:animEffect>
                                  </p:childTnLst>
                                </p:cTn>
                              </p:par>
                            </p:childTnLst>
                          </p:cTn>
                        </p:par>
                        <p:par>
                          <p:cTn id="110" fill="hold">
                            <p:stCondLst>
                              <p:cond delay="2000"/>
                            </p:stCondLst>
                            <p:childTnLst>
                              <p:par>
                                <p:cTn id="111" presetID="10" presetClass="entr" presetSubtype="0"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500"/>
                                        <p:tgtEl>
                                          <p:spTgt spid="29"/>
                                        </p:tgtEl>
                                      </p:cBhvr>
                                    </p:animEffect>
                                  </p:childTnLst>
                                </p:cTn>
                              </p:par>
                            </p:childTnLst>
                          </p:cTn>
                        </p:par>
                        <p:par>
                          <p:cTn id="114" fill="hold">
                            <p:stCondLst>
                              <p:cond delay="2500"/>
                            </p:stCondLst>
                            <p:childTnLst>
                              <p:par>
                                <p:cTn id="115" presetID="10" presetClass="entr" presetSubtype="0" fill="hold"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500"/>
                                        <p:tgtEl>
                                          <p:spTgt spid="37"/>
                                        </p:tgtEl>
                                      </p:cBhvr>
                                    </p:animEffect>
                                  </p:childTnLst>
                                </p:cTn>
                              </p:par>
                            </p:childTnLst>
                          </p:cTn>
                        </p:par>
                        <p:par>
                          <p:cTn id="118" fill="hold">
                            <p:stCondLst>
                              <p:cond delay="3000"/>
                            </p:stCondLst>
                            <p:childTnLst>
                              <p:par>
                                <p:cTn id="119" presetID="10" presetClass="entr" presetSubtype="0"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500"/>
                                        <p:tgtEl>
                                          <p:spTgt spid="38"/>
                                        </p:tgtEl>
                                      </p:cBhvr>
                                    </p:animEffect>
                                  </p:childTnLst>
                                </p:cTn>
                              </p:par>
                            </p:childTnLst>
                          </p:cTn>
                        </p:par>
                        <p:par>
                          <p:cTn id="122" fill="hold">
                            <p:stCondLst>
                              <p:cond delay="3500"/>
                            </p:stCondLst>
                            <p:childTnLst>
                              <p:par>
                                <p:cTn id="123" presetID="10"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500"/>
                                        <p:tgtEl>
                                          <p:spTgt spid="36"/>
                                        </p:tgtEl>
                                      </p:cBhvr>
                                    </p:animEffect>
                                  </p:childTnLst>
                                </p:cTn>
                              </p:par>
                            </p:childTnLst>
                          </p:cTn>
                        </p:par>
                        <p:par>
                          <p:cTn id="126" fill="hold">
                            <p:stCondLst>
                              <p:cond delay="4000"/>
                            </p:stCondLst>
                            <p:childTnLst>
                              <p:par>
                                <p:cTn id="127" presetID="10" presetClass="entr" presetSubtype="0" fill="hold" nodeType="afterEffect">
                                  <p:stCondLst>
                                    <p:cond delay="0"/>
                                  </p:stCondLst>
                                  <p:childTnLst>
                                    <p:set>
                                      <p:cBhvr>
                                        <p:cTn id="128" dur="1" fill="hold">
                                          <p:stCondLst>
                                            <p:cond delay="0"/>
                                          </p:stCondLst>
                                        </p:cTn>
                                        <p:tgtEl>
                                          <p:spTgt spid="35"/>
                                        </p:tgtEl>
                                        <p:attrNameLst>
                                          <p:attrName>style.visibility</p:attrName>
                                        </p:attrNameLst>
                                      </p:cBhvr>
                                      <p:to>
                                        <p:strVal val="visible"/>
                                      </p:to>
                                    </p:set>
                                    <p:animEffect transition="in" filter="fade">
                                      <p:cBhvr>
                                        <p:cTn id="129" dur="500"/>
                                        <p:tgtEl>
                                          <p:spTgt spid="35"/>
                                        </p:tgtEl>
                                      </p:cBhvr>
                                    </p:animEffect>
                                  </p:childTnLst>
                                </p:cTn>
                              </p:par>
                            </p:childTnLst>
                          </p:cTn>
                        </p:par>
                        <p:par>
                          <p:cTn id="130" fill="hold">
                            <p:stCondLst>
                              <p:cond delay="4500"/>
                            </p:stCondLst>
                            <p:childTnLst>
                              <p:par>
                                <p:cTn id="131" presetID="10" presetClass="entr" presetSubtype="0" fill="hold" grpId="0" nodeType="after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fade">
                                      <p:cBhvr>
                                        <p:cTn id="1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6" grpId="0" animBg="1"/>
      <p:bldP spid="17" grpId="0" animBg="1"/>
      <p:bldP spid="23" grpId="0" animBg="1"/>
      <p:bldP spid="25" grpId="0"/>
      <p:bldP spid="27" grpId="0" animBg="1"/>
      <p:bldP spid="29" grpId="0" animBg="1"/>
      <p:bldP spid="31" grpId="0" animBg="1"/>
      <p:bldP spid="36" grpId="0" animBg="1"/>
      <p:bldP spid="38" grpId="0"/>
      <p:bldP spid="89" grpId="0" animBg="1"/>
      <p:bldP spid="9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9943" y="302801"/>
            <a:ext cx="9073515" cy="937281"/>
          </a:xfrm>
        </p:spPr>
        <p:txBody>
          <a:bodyPr>
            <a:normAutofit/>
          </a:bodyPr>
          <a:lstStyle/>
          <a:p>
            <a:r>
              <a:rPr lang="ja-JP" altLang="en-US" sz="3969" dirty="0"/>
              <a:t>大阪市城東区での孤立死対策</a:t>
            </a:r>
          </a:p>
        </p:txBody>
      </p:sp>
      <p:sp>
        <p:nvSpPr>
          <p:cNvPr id="3" name="コンテンツ プレースホルダー 2"/>
          <p:cNvSpPr>
            <a:spLocks noGrp="1"/>
          </p:cNvSpPr>
          <p:nvPr>
            <p:ph idx="1"/>
          </p:nvPr>
        </p:nvSpPr>
        <p:spPr/>
        <p:txBody>
          <a:bodyPr/>
          <a:lstStyle/>
          <a:p>
            <a:r>
              <a:rPr kumimoji="1" lang="ja-JP" altLang="en-US" dirty="0" smtClean="0"/>
              <a:t>大阪市城東区で、「孤立死対策」として、大阪府、市、地域の</a:t>
            </a:r>
            <a:r>
              <a:rPr lang="ja-JP" altLang="en-US" dirty="0" smtClean="0"/>
              <a:t>医療</a:t>
            </a:r>
            <a:r>
              <a:rPr lang="ja-JP" altLang="en-US" dirty="0"/>
              <a:t>機関、住宅供給公社、地域住民、ライフライン企業等が</a:t>
            </a:r>
            <a:r>
              <a:rPr lang="ja-JP" altLang="en-US" dirty="0" smtClean="0"/>
              <a:t>参加して情報共有ネットワークを検討</a:t>
            </a:r>
            <a:endParaRPr lang="en-US" altLang="ja-JP" dirty="0" smtClean="0"/>
          </a:p>
          <a:p>
            <a:r>
              <a:rPr lang="ja-JP" altLang="en-US" dirty="0"/>
              <a:t>府警に参加要請</a:t>
            </a:r>
          </a:p>
          <a:p>
            <a:r>
              <a:rPr lang="ja-JP" altLang="en-US" dirty="0" smtClean="0"/>
              <a:t>個人情報保護条例の壁により会議が暗礁に乗り上げ</a:t>
            </a:r>
            <a:endParaRPr lang="en-US" altLang="ja-JP" dirty="0" smtClean="0"/>
          </a:p>
        </p:txBody>
      </p:sp>
      <p:sp>
        <p:nvSpPr>
          <p:cNvPr id="4" name="円/楕円 3"/>
          <p:cNvSpPr/>
          <p:nvPr/>
        </p:nvSpPr>
        <p:spPr>
          <a:xfrm>
            <a:off x="1615269" y="5924219"/>
            <a:ext cx="2461157" cy="150845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3528" dirty="0"/>
              <a:t>本人</a:t>
            </a:r>
            <a:endParaRPr lang="en-US" altLang="ja-JP" sz="3528" dirty="0"/>
          </a:p>
          <a:p>
            <a:pPr algn="ctr"/>
            <a:r>
              <a:rPr lang="ja-JP" altLang="en-US" sz="3528" dirty="0"/>
              <a:t>家族等</a:t>
            </a:r>
          </a:p>
        </p:txBody>
      </p:sp>
      <p:sp>
        <p:nvSpPr>
          <p:cNvPr id="5" name="右矢印 4"/>
          <p:cNvSpPr/>
          <p:nvPr/>
        </p:nvSpPr>
        <p:spPr>
          <a:xfrm>
            <a:off x="4478145" y="6202092"/>
            <a:ext cx="1746627" cy="952706"/>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2205" b="1" dirty="0">
                <a:solidFill>
                  <a:schemeClr val="tx1"/>
                </a:solidFill>
              </a:rPr>
              <a:t>同意</a:t>
            </a:r>
          </a:p>
        </p:txBody>
      </p:sp>
      <p:sp>
        <p:nvSpPr>
          <p:cNvPr id="6" name="メモ 5"/>
          <p:cNvSpPr/>
          <p:nvPr/>
        </p:nvSpPr>
        <p:spPr>
          <a:xfrm>
            <a:off x="6696366" y="5765435"/>
            <a:ext cx="1905412" cy="1667235"/>
          </a:xfrm>
          <a:prstGeom prst="foldedCorne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7" dirty="0">
                <a:solidFill>
                  <a:schemeClr val="tx1"/>
                </a:solidFill>
              </a:rPr>
              <a:t>情報提供</a:t>
            </a:r>
          </a:p>
        </p:txBody>
      </p:sp>
    </p:spTree>
    <p:extLst>
      <p:ext uri="{BB962C8B-B14F-4D97-AF65-F5344CB8AC3E}">
        <p14:creationId xmlns:p14="http://schemas.microsoft.com/office/powerpoint/2010/main" val="15369173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角丸四角形 293"/>
          <p:cNvSpPr/>
          <p:nvPr/>
        </p:nvSpPr>
        <p:spPr>
          <a:xfrm>
            <a:off x="4944281" y="1601614"/>
            <a:ext cx="3775750" cy="1685187"/>
          </a:xfrm>
          <a:prstGeom prst="roundRect">
            <a:avLst>
              <a:gd name="adj" fmla="val 92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05" dirty="0"/>
          </a:p>
        </p:txBody>
      </p:sp>
      <p:sp>
        <p:nvSpPr>
          <p:cNvPr id="157" name="メモ 156"/>
          <p:cNvSpPr/>
          <p:nvPr/>
        </p:nvSpPr>
        <p:spPr>
          <a:xfrm>
            <a:off x="578614" y="4481284"/>
            <a:ext cx="3658747" cy="1181700"/>
          </a:xfrm>
          <a:prstGeom prst="foldedCorner">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23" dirty="0"/>
          </a:p>
        </p:txBody>
      </p:sp>
      <p:sp>
        <p:nvSpPr>
          <p:cNvPr id="153" name="ストライプ矢印 152"/>
          <p:cNvSpPr/>
          <p:nvPr/>
        </p:nvSpPr>
        <p:spPr>
          <a:xfrm>
            <a:off x="8493168" y="1899937"/>
            <a:ext cx="846849" cy="1128395"/>
          </a:xfrm>
          <a:prstGeom prst="stripedRightArrow">
            <a:avLst/>
          </a:prstGeom>
          <a:ln w="9525"/>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544" dirty="0"/>
              <a:t>情報</a:t>
            </a:r>
            <a:endParaRPr lang="en-US" altLang="ja-JP" sz="1544" dirty="0"/>
          </a:p>
          <a:p>
            <a:pPr algn="ctr"/>
            <a:r>
              <a:rPr lang="ja-JP" altLang="en-US" sz="1544" dirty="0"/>
              <a:t>提供</a:t>
            </a:r>
          </a:p>
        </p:txBody>
      </p:sp>
      <p:sp>
        <p:nvSpPr>
          <p:cNvPr id="94" name="角丸四角形 93"/>
          <p:cNvSpPr/>
          <p:nvPr/>
        </p:nvSpPr>
        <p:spPr>
          <a:xfrm>
            <a:off x="5168813" y="4486060"/>
            <a:ext cx="3812162" cy="2390864"/>
          </a:xfrm>
          <a:prstGeom prst="roundRect">
            <a:avLst>
              <a:gd name="adj" fmla="val 441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323" dirty="0"/>
          </a:p>
          <a:p>
            <a:pPr algn="ctr"/>
            <a:endParaRPr lang="en-US" altLang="ja-JP" sz="1323" dirty="0"/>
          </a:p>
          <a:p>
            <a:pPr algn="ctr"/>
            <a:endParaRPr lang="en-US" altLang="ja-JP" sz="1323" dirty="0"/>
          </a:p>
          <a:p>
            <a:pPr algn="ctr"/>
            <a:endParaRPr lang="en-US" altLang="ja-JP" sz="1323" dirty="0"/>
          </a:p>
          <a:p>
            <a:pPr algn="ctr"/>
            <a:endParaRPr lang="en-US" altLang="ja-JP" sz="1158" dirty="0"/>
          </a:p>
          <a:p>
            <a:pPr algn="ctr"/>
            <a:endParaRPr lang="en-US" altLang="ja-JP" sz="1158" dirty="0"/>
          </a:p>
          <a:p>
            <a:pPr algn="ctr"/>
            <a:endParaRPr lang="en-US" altLang="ja-JP" sz="1158" dirty="0"/>
          </a:p>
          <a:p>
            <a:pPr algn="ctr"/>
            <a:endParaRPr lang="en-US" altLang="ja-JP" sz="1158" dirty="0"/>
          </a:p>
          <a:p>
            <a:pPr algn="ctr"/>
            <a:endParaRPr lang="en-US" altLang="ja-JP" sz="1158" dirty="0"/>
          </a:p>
          <a:p>
            <a:pPr algn="ctr"/>
            <a:endParaRPr lang="en-US" altLang="ja-JP" sz="1158" dirty="0"/>
          </a:p>
          <a:p>
            <a:pPr algn="ctr"/>
            <a:endParaRPr lang="en-US" altLang="ja-JP" sz="1213" dirty="0"/>
          </a:p>
          <a:p>
            <a:r>
              <a:rPr lang="ja-JP" altLang="en-US" sz="1103" dirty="0">
                <a:solidFill>
                  <a:schemeClr val="tx1"/>
                </a:solidFill>
              </a:rPr>
              <a:t>　　</a:t>
            </a:r>
            <a:r>
              <a:rPr lang="en-US" altLang="ja-JP" sz="1103" dirty="0">
                <a:solidFill>
                  <a:schemeClr val="tx1"/>
                </a:solidFill>
              </a:rPr>
              <a:t>※ </a:t>
            </a:r>
            <a:r>
              <a:rPr lang="ja-JP" altLang="en-US" sz="1103" dirty="0">
                <a:solidFill>
                  <a:schemeClr val="tx1"/>
                </a:solidFill>
              </a:rPr>
              <a:t> 市町村で支援内容が若干異なる。</a:t>
            </a:r>
            <a:endParaRPr lang="en-US" altLang="ja-JP" sz="1103" dirty="0">
              <a:solidFill>
                <a:schemeClr val="tx1"/>
              </a:solidFill>
            </a:endParaRPr>
          </a:p>
        </p:txBody>
      </p:sp>
      <p:sp>
        <p:nvSpPr>
          <p:cNvPr id="14" name="テキスト ボックス 13"/>
          <p:cNvSpPr txBox="1"/>
          <p:nvPr/>
        </p:nvSpPr>
        <p:spPr>
          <a:xfrm>
            <a:off x="7025041" y="4904872"/>
            <a:ext cx="1867353" cy="329962"/>
          </a:xfrm>
          <a:prstGeom prst="rect">
            <a:avLst/>
          </a:prstGeom>
          <a:noFill/>
          <a:ln w="34925" cmpd="dbl">
            <a:solidFill>
              <a:schemeClr val="tx1"/>
            </a:solidFill>
          </a:ln>
        </p:spPr>
        <p:txBody>
          <a:bodyPr wrap="square" rtlCol="0">
            <a:spAutoFit/>
          </a:bodyPr>
          <a:lstStyle/>
          <a:p>
            <a:pPr algn="ctr"/>
            <a:r>
              <a:rPr lang="ja-JP" altLang="en-US" sz="1544" dirty="0"/>
              <a:t>地域包括支援ｾﾝﾀｰ</a:t>
            </a:r>
          </a:p>
        </p:txBody>
      </p:sp>
      <p:sp>
        <p:nvSpPr>
          <p:cNvPr id="19" name="テキスト ボックス 18"/>
          <p:cNvSpPr txBox="1"/>
          <p:nvPr/>
        </p:nvSpPr>
        <p:spPr>
          <a:xfrm>
            <a:off x="689030" y="4575793"/>
            <a:ext cx="3658747" cy="839076"/>
          </a:xfrm>
          <a:prstGeom prst="rect">
            <a:avLst/>
          </a:prstGeom>
          <a:noFill/>
        </p:spPr>
        <p:txBody>
          <a:bodyPr wrap="square" rtlCol="0">
            <a:spAutoFit/>
          </a:bodyPr>
          <a:lstStyle/>
          <a:p>
            <a:r>
              <a:rPr lang="ja-JP" altLang="en-US" sz="1764" i="1" u="sng" dirty="0"/>
              <a:t>期待される効果</a:t>
            </a:r>
            <a:endParaRPr lang="en-US" altLang="ja-JP" sz="1764" i="1" u="sng" dirty="0"/>
          </a:p>
          <a:p>
            <a:r>
              <a:rPr lang="ja-JP" altLang="en-US" sz="1544" dirty="0"/>
              <a:t>早期治療による行動 ・ 心理症状の軽減、症状進行の緩和</a:t>
            </a:r>
            <a:endParaRPr lang="en-US" altLang="ja-JP" sz="1764" dirty="0"/>
          </a:p>
        </p:txBody>
      </p:sp>
      <p:sp>
        <p:nvSpPr>
          <p:cNvPr id="69" name="テキスト ボックス 68"/>
          <p:cNvSpPr txBox="1"/>
          <p:nvPr/>
        </p:nvSpPr>
        <p:spPr>
          <a:xfrm>
            <a:off x="4379598" y="1810023"/>
            <a:ext cx="780983" cy="329962"/>
          </a:xfrm>
          <a:prstGeom prst="rect">
            <a:avLst/>
          </a:prstGeom>
          <a:solidFill>
            <a:schemeClr val="bg1"/>
          </a:solidFill>
          <a:ln>
            <a:solidFill>
              <a:schemeClr val="tx1"/>
            </a:solidFill>
          </a:ln>
        </p:spPr>
        <p:txBody>
          <a:bodyPr wrap="none" rtlCol="0">
            <a:spAutoFit/>
          </a:bodyPr>
          <a:lstStyle/>
          <a:p>
            <a:pPr algn="ctr"/>
            <a:r>
              <a:rPr lang="ja-JP" altLang="en-US" sz="1544" dirty="0"/>
              <a:t>家族等</a:t>
            </a:r>
          </a:p>
        </p:txBody>
      </p:sp>
      <p:sp>
        <p:nvSpPr>
          <p:cNvPr id="70" name="テキスト ボックス 69"/>
          <p:cNvSpPr txBox="1"/>
          <p:nvPr/>
        </p:nvSpPr>
        <p:spPr>
          <a:xfrm>
            <a:off x="4318558" y="2688993"/>
            <a:ext cx="935802" cy="329962"/>
          </a:xfrm>
          <a:prstGeom prst="rect">
            <a:avLst/>
          </a:prstGeom>
          <a:solidFill>
            <a:schemeClr val="bg1"/>
          </a:solidFill>
          <a:ln>
            <a:solidFill>
              <a:schemeClr val="tx1"/>
            </a:solidFill>
          </a:ln>
        </p:spPr>
        <p:txBody>
          <a:bodyPr wrap="square" rtlCol="0">
            <a:spAutoFit/>
          </a:bodyPr>
          <a:lstStyle/>
          <a:p>
            <a:pPr algn="ctr"/>
            <a:r>
              <a:rPr lang="ja-JP" altLang="en-US" sz="1544" dirty="0"/>
              <a:t>本人</a:t>
            </a:r>
          </a:p>
        </p:txBody>
      </p:sp>
      <p:sp>
        <p:nvSpPr>
          <p:cNvPr id="148" name="テキスト ボックス 147"/>
          <p:cNvSpPr txBox="1"/>
          <p:nvPr/>
        </p:nvSpPr>
        <p:spPr>
          <a:xfrm>
            <a:off x="3926375" y="446161"/>
            <a:ext cx="2733441" cy="703141"/>
          </a:xfrm>
          <a:prstGeom prst="rect">
            <a:avLst/>
          </a:prstGeom>
          <a:noFill/>
        </p:spPr>
        <p:txBody>
          <a:bodyPr wrap="none" rtlCol="0">
            <a:spAutoFit/>
          </a:bodyPr>
          <a:lstStyle/>
          <a:p>
            <a:r>
              <a:rPr lang="ja-JP" altLang="en-US" sz="3969" dirty="0">
                <a:latin typeface="ＭＳ Ｐゴシック" pitchFamily="50" charset="-128"/>
                <a:ea typeface="ＭＳ Ｐゴシック" pitchFamily="50" charset="-128"/>
              </a:rPr>
              <a:t>制度の概要</a:t>
            </a:r>
          </a:p>
        </p:txBody>
      </p:sp>
      <p:sp>
        <p:nvSpPr>
          <p:cNvPr id="155" name="曲折矢印 154"/>
          <p:cNvSpPr/>
          <p:nvPr/>
        </p:nvSpPr>
        <p:spPr>
          <a:xfrm rot="10800000">
            <a:off x="9028121" y="3759501"/>
            <a:ext cx="914408" cy="2402893"/>
          </a:xfrm>
          <a:prstGeom prst="bentArrow">
            <a:avLst>
              <a:gd name="adj1" fmla="val 32605"/>
              <a:gd name="adj2" fmla="val 50000"/>
              <a:gd name="adj3" fmla="val 47962"/>
              <a:gd name="adj4" fmla="val 37518"/>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23" dirty="0">
              <a:solidFill>
                <a:schemeClr val="tx1"/>
              </a:solidFill>
            </a:endParaRPr>
          </a:p>
        </p:txBody>
      </p:sp>
      <p:sp>
        <p:nvSpPr>
          <p:cNvPr id="49" name="テキスト ボックス 48"/>
          <p:cNvSpPr txBox="1"/>
          <p:nvPr/>
        </p:nvSpPr>
        <p:spPr>
          <a:xfrm>
            <a:off x="5342413" y="4904870"/>
            <a:ext cx="1414726" cy="329962"/>
          </a:xfrm>
          <a:prstGeom prst="rect">
            <a:avLst/>
          </a:prstGeom>
          <a:noFill/>
          <a:ln w="34925" cmpd="dbl">
            <a:solidFill>
              <a:schemeClr val="tx1"/>
            </a:solidFill>
          </a:ln>
        </p:spPr>
        <p:txBody>
          <a:bodyPr wrap="square" rtlCol="0">
            <a:spAutoFit/>
          </a:bodyPr>
          <a:lstStyle/>
          <a:p>
            <a:pPr algn="ctr"/>
            <a:r>
              <a:rPr lang="ja-JP" altLang="en-US" sz="1544" dirty="0"/>
              <a:t>市町村</a:t>
            </a:r>
          </a:p>
        </p:txBody>
      </p:sp>
      <p:sp>
        <p:nvSpPr>
          <p:cNvPr id="54" name="テキスト ボックス 53"/>
          <p:cNvSpPr txBox="1"/>
          <p:nvPr/>
        </p:nvSpPr>
        <p:spPr>
          <a:xfrm>
            <a:off x="7020063" y="5367017"/>
            <a:ext cx="1867353" cy="1042850"/>
          </a:xfrm>
          <a:prstGeom prst="rect">
            <a:avLst/>
          </a:prstGeom>
          <a:solidFill>
            <a:schemeClr val="bg1"/>
          </a:solidFill>
          <a:ln>
            <a:solidFill>
              <a:schemeClr val="tx1"/>
            </a:solidFill>
          </a:ln>
        </p:spPr>
        <p:txBody>
          <a:bodyPr wrap="square" rtlCol="0">
            <a:spAutoFit/>
          </a:bodyPr>
          <a:lstStyle/>
          <a:p>
            <a:r>
              <a:rPr lang="ja-JP" altLang="en-US" sz="1544" dirty="0"/>
              <a:t>　各種相談</a:t>
            </a:r>
            <a:endParaRPr lang="en-US" altLang="ja-JP" sz="1544" dirty="0"/>
          </a:p>
          <a:p>
            <a:r>
              <a:rPr lang="ja-JP" altLang="en-US" sz="1544" dirty="0"/>
              <a:t>　デイケア</a:t>
            </a:r>
            <a:endParaRPr lang="en-US" altLang="ja-JP" sz="1544" dirty="0"/>
          </a:p>
          <a:p>
            <a:r>
              <a:rPr lang="ja-JP" altLang="en-US" sz="1544" dirty="0"/>
              <a:t>　施設入所</a:t>
            </a:r>
            <a:endParaRPr lang="en-US" altLang="ja-JP" sz="1544" dirty="0"/>
          </a:p>
          <a:p>
            <a:r>
              <a:rPr lang="ja-JP" altLang="en-US" sz="1544" dirty="0"/>
              <a:t>　身柄引請　など</a:t>
            </a:r>
            <a:endParaRPr lang="en-US" altLang="ja-JP" sz="1544" dirty="0"/>
          </a:p>
        </p:txBody>
      </p:sp>
      <p:sp>
        <p:nvSpPr>
          <p:cNvPr id="57" name="テキスト ボックス 56"/>
          <p:cNvSpPr txBox="1"/>
          <p:nvPr/>
        </p:nvSpPr>
        <p:spPr>
          <a:xfrm>
            <a:off x="5300693" y="5376076"/>
            <a:ext cx="1576072" cy="1042850"/>
          </a:xfrm>
          <a:prstGeom prst="rect">
            <a:avLst/>
          </a:prstGeom>
          <a:solidFill>
            <a:schemeClr val="bg1"/>
          </a:solidFill>
          <a:ln>
            <a:solidFill>
              <a:schemeClr val="tx1"/>
            </a:solidFill>
          </a:ln>
        </p:spPr>
        <p:txBody>
          <a:bodyPr wrap="none" rtlCol="0">
            <a:spAutoFit/>
          </a:bodyPr>
          <a:lstStyle/>
          <a:p>
            <a:r>
              <a:rPr lang="ja-JP" altLang="en-US" sz="1544" dirty="0"/>
              <a:t>各種相談</a:t>
            </a:r>
            <a:endParaRPr lang="en-US" altLang="ja-JP" sz="1544" dirty="0"/>
          </a:p>
          <a:p>
            <a:r>
              <a:rPr lang="ja-JP" altLang="en-US" sz="1544" dirty="0"/>
              <a:t>生活保護費支給</a:t>
            </a:r>
            <a:endParaRPr lang="en-US" altLang="ja-JP" sz="1544" dirty="0"/>
          </a:p>
          <a:p>
            <a:r>
              <a:rPr lang="ja-JP" altLang="en-US" sz="1544" dirty="0"/>
              <a:t>地域連携</a:t>
            </a:r>
            <a:endParaRPr lang="en-US" altLang="ja-JP" sz="1544" dirty="0"/>
          </a:p>
          <a:p>
            <a:r>
              <a:rPr lang="ja-JP" altLang="en-US" sz="1544" dirty="0"/>
              <a:t>各種支援　など</a:t>
            </a:r>
          </a:p>
        </p:txBody>
      </p:sp>
      <p:sp>
        <p:nvSpPr>
          <p:cNvPr id="39" name="角丸四角形 38"/>
          <p:cNvSpPr/>
          <p:nvPr/>
        </p:nvSpPr>
        <p:spPr>
          <a:xfrm>
            <a:off x="5416377" y="2344188"/>
            <a:ext cx="2892765" cy="3016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544" dirty="0">
                <a:solidFill>
                  <a:schemeClr val="tx1"/>
                </a:solidFill>
              </a:rPr>
              <a:t>情報提供の同意確認</a:t>
            </a:r>
            <a:endParaRPr lang="en-US" altLang="ja-JP" sz="1544" dirty="0">
              <a:solidFill>
                <a:schemeClr val="tx1"/>
              </a:solidFill>
            </a:endParaRPr>
          </a:p>
        </p:txBody>
      </p:sp>
      <p:sp>
        <p:nvSpPr>
          <p:cNvPr id="102" name="角丸四角形 101"/>
          <p:cNvSpPr/>
          <p:nvPr/>
        </p:nvSpPr>
        <p:spPr>
          <a:xfrm>
            <a:off x="5416377" y="1969329"/>
            <a:ext cx="2892765" cy="27146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544" dirty="0">
                <a:solidFill>
                  <a:schemeClr val="tx1"/>
                </a:solidFill>
              </a:rPr>
              <a:t>支援の概要説明</a:t>
            </a:r>
            <a:endParaRPr lang="ja-JP" altLang="en-US" sz="2646" dirty="0">
              <a:solidFill>
                <a:schemeClr val="tx1"/>
              </a:solidFill>
            </a:endParaRPr>
          </a:p>
        </p:txBody>
      </p:sp>
      <p:sp>
        <p:nvSpPr>
          <p:cNvPr id="40" name="テキスト ボックス 39"/>
          <p:cNvSpPr txBox="1"/>
          <p:nvPr/>
        </p:nvSpPr>
        <p:spPr>
          <a:xfrm>
            <a:off x="5342414" y="4491373"/>
            <a:ext cx="3355296" cy="295915"/>
          </a:xfrm>
          <a:prstGeom prst="rect">
            <a:avLst/>
          </a:prstGeom>
          <a:noFill/>
        </p:spPr>
        <p:txBody>
          <a:bodyPr wrap="square" rtlCol="0">
            <a:spAutoFit/>
          </a:bodyPr>
          <a:lstStyle/>
          <a:p>
            <a:pPr algn="ctr"/>
            <a:r>
              <a:rPr lang="ja-JP" altLang="en-US" sz="1323" dirty="0"/>
              <a:t>支援メニュー</a:t>
            </a:r>
          </a:p>
        </p:txBody>
      </p:sp>
      <p:sp>
        <p:nvSpPr>
          <p:cNvPr id="105" name="ストライプ矢印 104"/>
          <p:cNvSpPr/>
          <p:nvPr/>
        </p:nvSpPr>
        <p:spPr>
          <a:xfrm flipH="1">
            <a:off x="4148777" y="4616751"/>
            <a:ext cx="1029742" cy="766428"/>
          </a:xfrm>
          <a:prstGeom prst="striped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544" dirty="0"/>
              <a:t>支援</a:t>
            </a:r>
          </a:p>
        </p:txBody>
      </p:sp>
      <p:sp>
        <p:nvSpPr>
          <p:cNvPr id="3" name="下矢印 2"/>
          <p:cNvSpPr/>
          <p:nvPr/>
        </p:nvSpPr>
        <p:spPr>
          <a:xfrm>
            <a:off x="1865573" y="5768871"/>
            <a:ext cx="1473722" cy="4578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05"/>
          </a:p>
        </p:txBody>
      </p:sp>
      <p:sp>
        <p:nvSpPr>
          <p:cNvPr id="12" name="額縁 11"/>
          <p:cNvSpPr/>
          <p:nvPr/>
        </p:nvSpPr>
        <p:spPr>
          <a:xfrm>
            <a:off x="515250" y="6241366"/>
            <a:ext cx="4174369" cy="63555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5" b="1" u="sng" dirty="0"/>
              <a:t>再保護、行方不明の未然防止</a:t>
            </a:r>
          </a:p>
        </p:txBody>
      </p:sp>
      <p:sp>
        <p:nvSpPr>
          <p:cNvPr id="293" name="テキスト ボックス 292"/>
          <p:cNvSpPr txBox="1"/>
          <p:nvPr/>
        </p:nvSpPr>
        <p:spPr>
          <a:xfrm>
            <a:off x="9339278" y="1314031"/>
            <a:ext cx="727635" cy="2436633"/>
          </a:xfrm>
          <a:prstGeom prst="rect">
            <a:avLst/>
          </a:prstGeom>
          <a:noFill/>
          <a:ln>
            <a:solidFill>
              <a:schemeClr val="tx1"/>
            </a:solidFill>
          </a:ln>
        </p:spPr>
        <p:txBody>
          <a:bodyPr vert="eaVert" wrap="square" rtlCol="0">
            <a:spAutoFit/>
          </a:bodyPr>
          <a:lstStyle/>
          <a:p>
            <a:r>
              <a:rPr lang="ja-JP" altLang="en-US" sz="1764" dirty="0"/>
              <a:t>　市町村・</a:t>
            </a:r>
            <a:endParaRPr lang="en-US" altLang="ja-JP" sz="1764" dirty="0"/>
          </a:p>
          <a:p>
            <a:pPr algn="ctr"/>
            <a:r>
              <a:rPr lang="ja-JP" altLang="en-US" sz="1764" dirty="0"/>
              <a:t>地域包括支援センター</a:t>
            </a:r>
          </a:p>
        </p:txBody>
      </p:sp>
      <p:sp>
        <p:nvSpPr>
          <p:cNvPr id="295" name="テキスト ボックス 294"/>
          <p:cNvSpPr txBox="1"/>
          <p:nvPr/>
        </p:nvSpPr>
        <p:spPr>
          <a:xfrm>
            <a:off x="5902260" y="1601614"/>
            <a:ext cx="1921001" cy="329962"/>
          </a:xfrm>
          <a:prstGeom prst="rect">
            <a:avLst/>
          </a:prstGeom>
          <a:noFill/>
        </p:spPr>
        <p:txBody>
          <a:bodyPr wrap="square" rtlCol="0">
            <a:spAutoFit/>
          </a:bodyPr>
          <a:lstStyle/>
          <a:p>
            <a:r>
              <a:rPr lang="ja-JP" altLang="en-US" sz="1544" b="1" dirty="0">
                <a:latin typeface="+mj-ea"/>
                <a:ea typeface="+mj-ea"/>
              </a:rPr>
              <a:t>新情報提供制度</a:t>
            </a:r>
          </a:p>
        </p:txBody>
      </p:sp>
      <p:sp>
        <p:nvSpPr>
          <p:cNvPr id="162" name="テキスト ボックス 161"/>
          <p:cNvSpPr txBox="1"/>
          <p:nvPr/>
        </p:nvSpPr>
        <p:spPr>
          <a:xfrm>
            <a:off x="570987" y="3759503"/>
            <a:ext cx="1201105" cy="567591"/>
          </a:xfrm>
          <a:prstGeom prst="rect">
            <a:avLst/>
          </a:prstGeom>
          <a:noFill/>
          <a:ln>
            <a:solidFill>
              <a:schemeClr val="tx1"/>
            </a:solidFill>
          </a:ln>
        </p:spPr>
        <p:txBody>
          <a:bodyPr wrap="square" rtlCol="0">
            <a:spAutoFit/>
          </a:bodyPr>
          <a:lstStyle/>
          <a:p>
            <a:r>
              <a:rPr lang="ja-JP" altLang="en-US" sz="1544" dirty="0"/>
              <a:t>保護</a:t>
            </a:r>
            <a:endParaRPr lang="en-US" altLang="ja-JP" sz="1544" dirty="0"/>
          </a:p>
          <a:p>
            <a:r>
              <a:rPr lang="ja-JP" altLang="en-US" sz="1544" dirty="0"/>
              <a:t>身元不明</a:t>
            </a:r>
          </a:p>
        </p:txBody>
      </p:sp>
      <p:sp>
        <p:nvSpPr>
          <p:cNvPr id="163" name="角丸四角形 162"/>
          <p:cNvSpPr/>
          <p:nvPr/>
        </p:nvSpPr>
        <p:spPr>
          <a:xfrm>
            <a:off x="5435910" y="2748326"/>
            <a:ext cx="2897854" cy="28000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544" dirty="0">
                <a:solidFill>
                  <a:schemeClr val="tx1"/>
                </a:solidFill>
              </a:rPr>
              <a:t>情報提供書の作成</a:t>
            </a:r>
          </a:p>
        </p:txBody>
      </p:sp>
      <p:sp>
        <p:nvSpPr>
          <p:cNvPr id="171" name="ストライプ矢印 170"/>
          <p:cNvSpPr/>
          <p:nvPr/>
        </p:nvSpPr>
        <p:spPr>
          <a:xfrm>
            <a:off x="1377093" y="1924522"/>
            <a:ext cx="3175686" cy="916213"/>
          </a:xfrm>
          <a:prstGeom prst="stripedRightArrow">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323"/>
          </a:p>
        </p:txBody>
      </p:sp>
      <p:sp>
        <p:nvSpPr>
          <p:cNvPr id="80" name="テキスト ボックス 79"/>
          <p:cNvSpPr txBox="1"/>
          <p:nvPr/>
        </p:nvSpPr>
        <p:spPr>
          <a:xfrm>
            <a:off x="2064919" y="1924522"/>
            <a:ext cx="1282723" cy="906787"/>
          </a:xfrm>
          <a:prstGeom prst="rect">
            <a:avLst/>
          </a:prstGeom>
          <a:solidFill>
            <a:schemeClr val="bg1"/>
          </a:solidFill>
          <a:ln>
            <a:solidFill>
              <a:schemeClr val="tx1"/>
            </a:solidFill>
          </a:ln>
        </p:spPr>
        <p:txBody>
          <a:bodyPr wrap="none" rtlCol="0">
            <a:spAutoFit/>
          </a:bodyPr>
          <a:lstStyle/>
          <a:p>
            <a:r>
              <a:rPr lang="ja-JP" altLang="en-US" sz="1764" dirty="0"/>
              <a:t>認知症又は</a:t>
            </a:r>
            <a:endParaRPr lang="en-US" altLang="ja-JP" sz="1764" dirty="0"/>
          </a:p>
          <a:p>
            <a:r>
              <a:rPr lang="ja-JP" altLang="en-US" sz="1764" dirty="0"/>
              <a:t>その疑いが</a:t>
            </a:r>
            <a:endParaRPr lang="en-US" altLang="ja-JP" sz="1764" dirty="0"/>
          </a:p>
          <a:p>
            <a:r>
              <a:rPr lang="ja-JP" altLang="en-US" sz="1764" dirty="0"/>
              <a:t>ある場合</a:t>
            </a:r>
            <a:endParaRPr lang="en-US" altLang="ja-JP" sz="1764" dirty="0"/>
          </a:p>
        </p:txBody>
      </p:sp>
      <p:sp>
        <p:nvSpPr>
          <p:cNvPr id="175" name="テキスト ボックス 174"/>
          <p:cNvSpPr txBox="1"/>
          <p:nvPr/>
        </p:nvSpPr>
        <p:spPr>
          <a:xfrm>
            <a:off x="3432778" y="3878268"/>
            <a:ext cx="2461742" cy="329962"/>
          </a:xfrm>
          <a:prstGeom prst="rect">
            <a:avLst/>
          </a:prstGeom>
          <a:solidFill>
            <a:schemeClr val="bg1"/>
          </a:solidFill>
          <a:ln>
            <a:solidFill>
              <a:schemeClr val="tx1"/>
            </a:solidFill>
          </a:ln>
        </p:spPr>
        <p:txBody>
          <a:bodyPr wrap="square" rtlCol="0">
            <a:spAutoFit/>
          </a:bodyPr>
          <a:lstStyle/>
          <a:p>
            <a:pPr algn="ctr"/>
            <a:r>
              <a:rPr lang="ja-JP" altLang="en-US" sz="1544" dirty="0"/>
              <a:t>緊急要保護者引継ぎ</a:t>
            </a:r>
            <a:endParaRPr lang="en-US" altLang="ja-JP" sz="1544" dirty="0"/>
          </a:p>
        </p:txBody>
      </p:sp>
      <p:sp>
        <p:nvSpPr>
          <p:cNvPr id="179" name="テキスト ボックス 178"/>
          <p:cNvSpPr txBox="1"/>
          <p:nvPr/>
        </p:nvSpPr>
        <p:spPr>
          <a:xfrm>
            <a:off x="6693208" y="3878269"/>
            <a:ext cx="1768643" cy="329962"/>
          </a:xfrm>
          <a:prstGeom prst="rect">
            <a:avLst/>
          </a:prstGeom>
          <a:solidFill>
            <a:schemeClr val="bg1"/>
          </a:solidFill>
          <a:ln>
            <a:solidFill>
              <a:schemeClr val="tx1"/>
            </a:solidFill>
          </a:ln>
        </p:spPr>
        <p:txBody>
          <a:bodyPr wrap="square" rtlCol="0">
            <a:spAutoFit/>
          </a:bodyPr>
          <a:lstStyle/>
          <a:p>
            <a:pPr algn="ctr"/>
            <a:r>
              <a:rPr lang="ja-JP" altLang="en-US" sz="1544" dirty="0"/>
              <a:t>施設入所等</a:t>
            </a:r>
            <a:endParaRPr lang="en-US" altLang="ja-JP" sz="1544" dirty="0"/>
          </a:p>
        </p:txBody>
      </p:sp>
      <p:cxnSp>
        <p:nvCxnSpPr>
          <p:cNvPr id="180" name="直線矢印コネクタ 179"/>
          <p:cNvCxnSpPr>
            <a:stCxn id="175" idx="3"/>
            <a:endCxn id="179" idx="1"/>
          </p:cNvCxnSpPr>
          <p:nvPr/>
        </p:nvCxnSpPr>
        <p:spPr>
          <a:xfrm>
            <a:off x="5894520" y="4043249"/>
            <a:ext cx="798688" cy="1"/>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82" name="テキスト ボックス 181"/>
          <p:cNvSpPr txBox="1"/>
          <p:nvPr/>
        </p:nvSpPr>
        <p:spPr>
          <a:xfrm>
            <a:off x="3209597" y="3479194"/>
            <a:ext cx="1505540" cy="262059"/>
          </a:xfrm>
          <a:prstGeom prst="rect">
            <a:avLst/>
          </a:prstGeom>
          <a:noFill/>
        </p:spPr>
        <p:txBody>
          <a:bodyPr wrap="none" rtlCol="0">
            <a:spAutoFit/>
          </a:bodyPr>
          <a:lstStyle/>
          <a:p>
            <a:r>
              <a:rPr lang="ja-JP" altLang="en-US" sz="1103" dirty="0"/>
              <a:t>自救能力が乏しい場合</a:t>
            </a:r>
          </a:p>
        </p:txBody>
      </p:sp>
      <p:cxnSp>
        <p:nvCxnSpPr>
          <p:cNvPr id="183" name="直線矢印コネクタ 182"/>
          <p:cNvCxnSpPr>
            <a:stCxn id="70" idx="2"/>
          </p:cNvCxnSpPr>
          <p:nvPr/>
        </p:nvCxnSpPr>
        <p:spPr>
          <a:xfrm>
            <a:off x="4786459" y="3018955"/>
            <a:ext cx="0" cy="859315"/>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8" name="直線矢印コネクタ 17"/>
          <p:cNvCxnSpPr>
            <a:stCxn id="162" idx="3"/>
            <a:endCxn id="175" idx="1"/>
          </p:cNvCxnSpPr>
          <p:nvPr/>
        </p:nvCxnSpPr>
        <p:spPr>
          <a:xfrm flipV="1">
            <a:off x="1772092" y="4043249"/>
            <a:ext cx="1660686" cy="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603538" y="1899935"/>
            <a:ext cx="979755" cy="329962"/>
          </a:xfrm>
          <a:prstGeom prst="rect">
            <a:avLst/>
          </a:prstGeom>
          <a:solidFill>
            <a:schemeClr val="bg1"/>
          </a:solidFill>
          <a:ln>
            <a:solidFill>
              <a:schemeClr val="tx1"/>
            </a:solidFill>
          </a:ln>
        </p:spPr>
        <p:txBody>
          <a:bodyPr wrap="none" rtlCol="0">
            <a:spAutoFit/>
          </a:bodyPr>
          <a:lstStyle/>
          <a:p>
            <a:pPr algn="ctr"/>
            <a:r>
              <a:rPr lang="ja-JP" altLang="en-US" sz="1544" dirty="0"/>
              <a:t>行方不明</a:t>
            </a:r>
          </a:p>
        </p:txBody>
      </p:sp>
      <p:sp>
        <p:nvSpPr>
          <p:cNvPr id="67" name="テキスト ボックス 66"/>
          <p:cNvSpPr txBox="1"/>
          <p:nvPr/>
        </p:nvSpPr>
        <p:spPr>
          <a:xfrm>
            <a:off x="603538" y="2532348"/>
            <a:ext cx="979755" cy="567591"/>
          </a:xfrm>
          <a:prstGeom prst="rect">
            <a:avLst/>
          </a:prstGeom>
          <a:solidFill>
            <a:schemeClr val="bg1"/>
          </a:solidFill>
          <a:ln>
            <a:solidFill>
              <a:schemeClr val="tx1"/>
            </a:solidFill>
          </a:ln>
        </p:spPr>
        <p:txBody>
          <a:bodyPr wrap="none" rtlCol="0">
            <a:spAutoFit/>
          </a:bodyPr>
          <a:lstStyle/>
          <a:p>
            <a:pPr algn="ctr"/>
            <a:r>
              <a:rPr lang="ja-JP" altLang="en-US" sz="1544" dirty="0"/>
              <a:t>保護</a:t>
            </a:r>
            <a:endParaRPr lang="en-US" altLang="ja-JP" sz="1544" dirty="0"/>
          </a:p>
          <a:p>
            <a:pPr algn="ctr"/>
            <a:r>
              <a:rPr lang="ja-JP" altLang="en-US" sz="1544" dirty="0"/>
              <a:t>身元判明</a:t>
            </a:r>
          </a:p>
        </p:txBody>
      </p:sp>
      <p:sp>
        <p:nvSpPr>
          <p:cNvPr id="2" name="テキスト ボックス 1"/>
          <p:cNvSpPr txBox="1"/>
          <p:nvPr/>
        </p:nvSpPr>
        <p:spPr>
          <a:xfrm>
            <a:off x="667248" y="4633650"/>
            <a:ext cx="3385863" cy="839076"/>
          </a:xfrm>
          <a:prstGeom prst="rect">
            <a:avLst/>
          </a:prstGeom>
          <a:solidFill>
            <a:schemeClr val="bg1"/>
          </a:solidFill>
        </p:spPr>
        <p:txBody>
          <a:bodyPr wrap="none" rtlCol="0">
            <a:spAutoFit/>
          </a:bodyPr>
          <a:lstStyle/>
          <a:p>
            <a:r>
              <a:rPr lang="ja-JP" altLang="en-US" sz="1764" i="1" u="sng" dirty="0"/>
              <a:t>期待れる効果</a:t>
            </a:r>
            <a:endParaRPr lang="en-US" altLang="ja-JP" sz="1764" i="1" u="sng" dirty="0"/>
          </a:p>
          <a:p>
            <a:r>
              <a:rPr lang="ja-JP" altLang="en-US" sz="1544" dirty="0"/>
              <a:t>早期治療・対応による行動・心理症状の</a:t>
            </a:r>
            <a:endParaRPr lang="en-US" altLang="ja-JP" sz="1544" dirty="0"/>
          </a:p>
          <a:p>
            <a:r>
              <a:rPr lang="ja-JP" altLang="en-US" sz="1544" dirty="0"/>
              <a:t>軽減、認知症進行の緩和</a:t>
            </a:r>
          </a:p>
        </p:txBody>
      </p:sp>
    </p:spTree>
    <p:extLst>
      <p:ext uri="{BB962C8B-B14F-4D97-AF65-F5344CB8AC3E}">
        <p14:creationId xmlns:p14="http://schemas.microsoft.com/office/powerpoint/2010/main" val="781985951"/>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9943" y="302801"/>
            <a:ext cx="9073515" cy="857889"/>
          </a:xfrm>
        </p:spPr>
        <p:txBody>
          <a:bodyPr>
            <a:normAutofit/>
          </a:bodyPr>
          <a:lstStyle/>
          <a:p>
            <a:r>
              <a:rPr lang="ja-JP" altLang="en-US" sz="3969" dirty="0"/>
              <a:t>情報提供書</a:t>
            </a:r>
          </a:p>
        </p:txBody>
      </p:sp>
      <p:sp>
        <p:nvSpPr>
          <p:cNvPr id="3" name="コンテンツ プレースホルダー 2"/>
          <p:cNvSpPr>
            <a:spLocks noGrp="1"/>
          </p:cNvSpPr>
          <p:nvPr>
            <p:ph idx="1"/>
          </p:nvPr>
        </p:nvSpPr>
        <p:spPr>
          <a:xfrm>
            <a:off x="809942" y="1764295"/>
            <a:ext cx="4060405" cy="4990084"/>
          </a:xfrm>
        </p:spPr>
        <p:txBody>
          <a:bodyPr>
            <a:normAutofit fontScale="92500" lnSpcReduction="20000"/>
          </a:bodyPr>
          <a:lstStyle/>
          <a:p>
            <a:r>
              <a:rPr kumimoji="1" lang="ja-JP" altLang="en-US" dirty="0" smtClean="0"/>
              <a:t>同意者、支援対象者の住所、氏名、年齢、連絡先など</a:t>
            </a:r>
            <a:endParaRPr kumimoji="1" lang="en-US" altLang="ja-JP" dirty="0" smtClean="0"/>
          </a:p>
          <a:p>
            <a:r>
              <a:rPr lang="ja-JP" altLang="en-US" dirty="0"/>
              <a:t>警察</a:t>
            </a:r>
            <a:r>
              <a:rPr lang="ja-JP" altLang="en-US" dirty="0" smtClean="0"/>
              <a:t>が認知した日時、場所、支援対象者の状況など</a:t>
            </a:r>
            <a:endParaRPr lang="en-US" altLang="ja-JP" dirty="0" smtClean="0"/>
          </a:p>
          <a:p>
            <a:r>
              <a:rPr kumimoji="1" lang="ja-JP" altLang="en-US" dirty="0"/>
              <a:t>支援</a:t>
            </a:r>
            <a:r>
              <a:rPr kumimoji="1" lang="ja-JP" altLang="en-US" dirty="0" smtClean="0"/>
              <a:t>を求める内容など</a:t>
            </a:r>
            <a:endParaRPr kumimoji="1" lang="en-US" altLang="ja-JP" dirty="0" smtClean="0"/>
          </a:p>
          <a:p>
            <a:r>
              <a:rPr lang="ja-JP" altLang="en-US" dirty="0"/>
              <a:t>同意</a:t>
            </a:r>
            <a:r>
              <a:rPr lang="ja-JP" altLang="en-US" dirty="0" smtClean="0"/>
              <a:t>は、口頭で本人又は家族等から</a:t>
            </a:r>
            <a:endParaRPr kumimoji="1" lang="ja-JP" altLang="en-US" dirty="0"/>
          </a:p>
        </p:txBody>
      </p:sp>
      <p:pic>
        <p:nvPicPr>
          <p:cNvPr id="1026" name="Picture 2" descr="Y:\森之宮地域早期介入支援ネットワーク\別記様式（情報提供書）\page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5484" y="1319474"/>
            <a:ext cx="4123475" cy="58339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293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barn(inVertical)">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9327" y="15045"/>
            <a:ext cx="9073515" cy="699105"/>
          </a:xfrm>
        </p:spPr>
        <p:txBody>
          <a:bodyPr>
            <a:noAutofit/>
          </a:bodyPr>
          <a:lstStyle/>
          <a:p>
            <a:r>
              <a:rPr lang="ja-JP" altLang="en-US" sz="3969" dirty="0"/>
              <a:t>城東区における試行結果</a:t>
            </a:r>
          </a:p>
        </p:txBody>
      </p:sp>
      <p:graphicFrame>
        <p:nvGraphicFramePr>
          <p:cNvPr id="5" name="表 4"/>
          <p:cNvGraphicFramePr>
            <a:graphicFrameLocks noGrp="1"/>
          </p:cNvGraphicFramePr>
          <p:nvPr>
            <p:extLst/>
          </p:nvPr>
        </p:nvGraphicFramePr>
        <p:xfrm>
          <a:off x="980131" y="1116335"/>
          <a:ext cx="8845308" cy="3322278"/>
        </p:xfrm>
        <a:graphic>
          <a:graphicData uri="http://schemas.openxmlformats.org/drawingml/2006/table">
            <a:tbl>
              <a:tblPr firstRow="1" bandRow="1">
                <a:tableStyleId>{3C2FFA5D-87B4-456A-9821-1D502468CF0F}</a:tableStyleId>
              </a:tblPr>
              <a:tblGrid>
                <a:gridCol w="877662"/>
                <a:gridCol w="2536200"/>
                <a:gridCol w="1349667"/>
                <a:gridCol w="1349667"/>
                <a:gridCol w="1429059"/>
                <a:gridCol w="1303053"/>
              </a:tblGrid>
              <a:tr h="686137">
                <a:tc gridSpan="2">
                  <a:txBody>
                    <a:bodyPr/>
                    <a:lstStyle/>
                    <a:p>
                      <a:endParaRPr kumimoji="1" lang="ja-JP" altLang="en-US" sz="2300" dirty="0"/>
                    </a:p>
                  </a:txBody>
                  <a:tcPr marL="100817" marR="100817" marT="50408" marB="50408"/>
                </a:tc>
                <a:tc hMerge="1">
                  <a:txBody>
                    <a:bodyPr/>
                    <a:lstStyle/>
                    <a:p>
                      <a:endParaRPr kumimoji="1" lang="ja-JP" altLang="en-US" dirty="0"/>
                    </a:p>
                  </a:txBody>
                  <a:tcPr/>
                </a:tc>
                <a:tc>
                  <a:txBody>
                    <a:bodyPr/>
                    <a:lstStyle/>
                    <a:p>
                      <a:pPr algn="ctr"/>
                      <a:r>
                        <a:rPr kumimoji="1" lang="ja-JP" altLang="en-US" sz="2300" dirty="0" smtClean="0"/>
                        <a:t>件数</a:t>
                      </a:r>
                      <a:endParaRPr kumimoji="1" lang="ja-JP" altLang="en-US" sz="2300" dirty="0"/>
                    </a:p>
                  </a:txBody>
                  <a:tcPr marL="100817" marR="100817" marT="50408" marB="50408"/>
                </a:tc>
                <a:tc>
                  <a:txBody>
                    <a:bodyPr/>
                    <a:lstStyle/>
                    <a:p>
                      <a:pPr algn="ctr"/>
                      <a:r>
                        <a:rPr kumimoji="1" lang="ja-JP" altLang="en-US" sz="2300" dirty="0" smtClean="0"/>
                        <a:t>城東区民</a:t>
                      </a:r>
                      <a:endParaRPr kumimoji="1" lang="ja-JP" altLang="en-US" sz="2300" dirty="0"/>
                    </a:p>
                  </a:txBody>
                  <a:tcPr marL="100817" marR="100817" marT="50408" marB="504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300" dirty="0" smtClean="0"/>
                        <a:t>提供同意</a:t>
                      </a:r>
                    </a:p>
                  </a:txBody>
                  <a:tcPr marL="100817" marR="100817" marT="50408" marB="50408"/>
                </a:tc>
                <a:tc>
                  <a:txBody>
                    <a:bodyPr/>
                    <a:lstStyle/>
                    <a:p>
                      <a:pPr algn="ctr"/>
                      <a:r>
                        <a:rPr kumimoji="1" lang="ja-JP" altLang="en-US" sz="2300" dirty="0" smtClean="0"/>
                        <a:t>合計</a:t>
                      </a:r>
                      <a:endParaRPr kumimoji="1" lang="ja-JP" altLang="en-US" sz="2300" dirty="0"/>
                    </a:p>
                  </a:txBody>
                  <a:tcPr marL="100817" marR="100817" marT="50408" marB="50408"/>
                </a:tc>
              </a:tr>
              <a:tr h="453676">
                <a:tc gridSpan="2">
                  <a:txBody>
                    <a:bodyPr/>
                    <a:lstStyle/>
                    <a:p>
                      <a:r>
                        <a:rPr kumimoji="1" lang="ja-JP" altLang="en-US" sz="2300" dirty="0" smtClean="0"/>
                        <a:t>保護</a:t>
                      </a:r>
                      <a:endParaRPr kumimoji="1" lang="ja-JP" altLang="en-US" sz="2300" dirty="0"/>
                    </a:p>
                  </a:txBody>
                  <a:tcPr marL="100817" marR="100817" marT="50408" marB="50408"/>
                </a:tc>
                <a:tc hMerge="1">
                  <a:txBody>
                    <a:bodyPr/>
                    <a:lstStyle/>
                    <a:p>
                      <a:endParaRPr kumimoji="1" lang="ja-JP" altLang="en-US" dirty="0"/>
                    </a:p>
                  </a:txBody>
                  <a:tcPr/>
                </a:tc>
                <a:tc>
                  <a:txBody>
                    <a:bodyPr/>
                    <a:lstStyle/>
                    <a:p>
                      <a:pPr algn="ctr"/>
                      <a:r>
                        <a:rPr kumimoji="1" lang="ja-JP" altLang="en-US" sz="2300" dirty="0" smtClean="0"/>
                        <a:t>２１６</a:t>
                      </a:r>
                      <a:endParaRPr kumimoji="1" lang="ja-JP" altLang="en-US" sz="2300" dirty="0"/>
                    </a:p>
                  </a:txBody>
                  <a:tcPr marL="100817" marR="100817" marT="50408" marB="50408"/>
                </a:tc>
                <a:tc>
                  <a:txBody>
                    <a:bodyPr/>
                    <a:lstStyle/>
                    <a:p>
                      <a:endParaRPr kumimoji="1" lang="ja-JP" altLang="en-US" sz="2300" dirty="0"/>
                    </a:p>
                  </a:txBody>
                  <a:tcPr marL="100817" marR="100817" marT="50408" marB="50408"/>
                </a:tc>
                <a:tc>
                  <a:txBody>
                    <a:bodyPr/>
                    <a:lstStyle/>
                    <a:p>
                      <a:endParaRPr kumimoji="1" lang="ja-JP" altLang="en-US" sz="2300" dirty="0"/>
                    </a:p>
                  </a:txBody>
                  <a:tcPr marL="100817" marR="100817" marT="50408" marB="50408"/>
                </a:tc>
                <a:tc rowSpan="4">
                  <a:txBody>
                    <a:bodyPr/>
                    <a:lstStyle/>
                    <a:p>
                      <a:endParaRPr lang="en-US" altLang="ja-JP" sz="2300" dirty="0" smtClean="0"/>
                    </a:p>
                    <a:p>
                      <a:endParaRPr lang="en-US" altLang="ja-JP" sz="2300" dirty="0" smtClean="0"/>
                    </a:p>
                    <a:p>
                      <a:pPr algn="ctr"/>
                      <a:r>
                        <a:rPr lang="ja-JP" altLang="en-US" sz="2300" dirty="0" smtClean="0"/>
                        <a:t>５４</a:t>
                      </a:r>
                      <a:endParaRPr lang="ja-JP" altLang="en-US" sz="2300" dirty="0"/>
                    </a:p>
                  </a:txBody>
                  <a:tcPr marL="100817" marR="100817" marT="50408" marB="50408"/>
                </a:tc>
              </a:tr>
              <a:tr h="806535">
                <a:tc>
                  <a:txBody>
                    <a:bodyPr/>
                    <a:lstStyle/>
                    <a:p>
                      <a:endParaRPr kumimoji="1" lang="ja-JP" altLang="en-US" sz="2300" dirty="0"/>
                    </a:p>
                  </a:txBody>
                  <a:tcPr marL="100817" marR="100817" marT="50408" marB="50408"/>
                </a:tc>
                <a:tc>
                  <a:txBody>
                    <a:bodyPr/>
                    <a:lstStyle/>
                    <a:p>
                      <a:r>
                        <a:rPr kumimoji="1" lang="ja-JP" altLang="en-US" sz="2300" dirty="0" smtClean="0"/>
                        <a:t>うち</a:t>
                      </a:r>
                      <a:r>
                        <a:rPr kumimoji="1" lang="en-US" altLang="ja-JP" sz="2300" dirty="0" smtClean="0"/>
                        <a:t>65</a:t>
                      </a:r>
                      <a:r>
                        <a:rPr kumimoji="1" lang="ja-JP" altLang="en-US" sz="2300" dirty="0" smtClean="0"/>
                        <a:t>歳以上迷い人</a:t>
                      </a:r>
                      <a:endParaRPr kumimoji="1" lang="ja-JP" altLang="en-US" sz="2300" dirty="0"/>
                    </a:p>
                  </a:txBody>
                  <a:tcPr marL="100817" marR="100817" marT="50408" marB="50408"/>
                </a:tc>
                <a:tc>
                  <a:txBody>
                    <a:bodyPr/>
                    <a:lstStyle/>
                    <a:p>
                      <a:pPr algn="ctr"/>
                      <a:r>
                        <a:rPr kumimoji="1" lang="ja-JP" altLang="en-US" sz="2300" dirty="0" smtClean="0"/>
                        <a:t>１０８</a:t>
                      </a:r>
                      <a:endParaRPr kumimoji="1" lang="ja-JP" altLang="en-US" sz="2300" dirty="0"/>
                    </a:p>
                  </a:txBody>
                  <a:tcPr marL="100817" marR="100817" marT="50408" marB="50408"/>
                </a:tc>
                <a:tc>
                  <a:txBody>
                    <a:bodyPr/>
                    <a:lstStyle/>
                    <a:p>
                      <a:pPr algn="ctr"/>
                      <a:r>
                        <a:rPr kumimoji="1" lang="ja-JP" altLang="en-US" sz="2300" dirty="0" smtClean="0"/>
                        <a:t>６１</a:t>
                      </a:r>
                      <a:endParaRPr kumimoji="1" lang="ja-JP" altLang="en-US" sz="2300" dirty="0"/>
                    </a:p>
                  </a:txBody>
                  <a:tcPr marL="100817" marR="100817" marT="50408" marB="504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300" dirty="0" smtClean="0"/>
                        <a:t>４６</a:t>
                      </a:r>
                    </a:p>
                  </a:txBody>
                  <a:tcPr marL="100817" marR="100817" marT="50408" marB="50408"/>
                </a:tc>
                <a:tc vMerge="1">
                  <a:txBody>
                    <a:bodyPr/>
                    <a:lstStyle/>
                    <a:p>
                      <a:endParaRPr lang="ja-JP" altLang="en-US" dirty="0"/>
                    </a:p>
                  </a:txBody>
                  <a:tcPr/>
                </a:tc>
              </a:tr>
              <a:tr h="453676">
                <a:tc gridSpan="2">
                  <a:txBody>
                    <a:bodyPr/>
                    <a:lstStyle/>
                    <a:p>
                      <a:r>
                        <a:rPr kumimoji="1" lang="ja-JP" altLang="en-US" sz="2300" dirty="0" smtClean="0"/>
                        <a:t>行方不明</a:t>
                      </a:r>
                      <a:endParaRPr kumimoji="1" lang="ja-JP" altLang="en-US" sz="2300" dirty="0"/>
                    </a:p>
                  </a:txBody>
                  <a:tcPr marL="100817" marR="100817" marT="50408" marB="50408"/>
                </a:tc>
                <a:tc hMerge="1">
                  <a:txBody>
                    <a:bodyPr/>
                    <a:lstStyle/>
                    <a:p>
                      <a:endParaRPr kumimoji="1" lang="ja-JP" altLang="en-US" dirty="0"/>
                    </a:p>
                  </a:txBody>
                  <a:tcPr/>
                </a:tc>
                <a:tc>
                  <a:txBody>
                    <a:bodyPr/>
                    <a:lstStyle/>
                    <a:p>
                      <a:pPr algn="ctr"/>
                      <a:r>
                        <a:rPr kumimoji="1" lang="ja-JP" altLang="en-US" sz="2300" dirty="0" smtClean="0"/>
                        <a:t>８５</a:t>
                      </a:r>
                      <a:endParaRPr kumimoji="1" lang="ja-JP" altLang="en-US" sz="2300" dirty="0"/>
                    </a:p>
                  </a:txBody>
                  <a:tcPr marL="100817" marR="100817" marT="50408" marB="50408"/>
                </a:tc>
                <a:tc>
                  <a:txBody>
                    <a:bodyPr/>
                    <a:lstStyle/>
                    <a:p>
                      <a:endParaRPr kumimoji="1" lang="ja-JP" altLang="en-US" sz="2300" dirty="0"/>
                    </a:p>
                  </a:txBody>
                  <a:tcPr marL="100817" marR="100817" marT="50408" marB="50408"/>
                </a:tc>
                <a:tc>
                  <a:txBody>
                    <a:bodyPr/>
                    <a:lstStyle/>
                    <a:p>
                      <a:endParaRPr kumimoji="1" lang="ja-JP" altLang="en-US" sz="2300" dirty="0"/>
                    </a:p>
                  </a:txBody>
                  <a:tcPr marL="100817" marR="100817" marT="50408" marB="50408"/>
                </a:tc>
                <a:tc vMerge="1">
                  <a:txBody>
                    <a:bodyPr/>
                    <a:lstStyle/>
                    <a:p>
                      <a:endParaRPr kumimoji="1" lang="ja-JP" altLang="en-US" dirty="0"/>
                    </a:p>
                  </a:txBody>
                  <a:tcPr/>
                </a:tc>
              </a:tr>
              <a:tr h="806535">
                <a:tc>
                  <a:txBody>
                    <a:bodyPr/>
                    <a:lstStyle/>
                    <a:p>
                      <a:endParaRPr kumimoji="1" lang="ja-JP" altLang="en-US" sz="2300" dirty="0"/>
                    </a:p>
                  </a:txBody>
                  <a:tcPr marL="100817" marR="100817" marT="50408" marB="50408"/>
                </a:tc>
                <a:tc>
                  <a:txBody>
                    <a:bodyPr/>
                    <a:lstStyle/>
                    <a:p>
                      <a:r>
                        <a:rPr kumimoji="1" lang="ja-JP" altLang="en-US" sz="2300" dirty="0" smtClean="0"/>
                        <a:t>うち</a:t>
                      </a:r>
                      <a:r>
                        <a:rPr kumimoji="1" lang="en-US" altLang="ja-JP" sz="2300" dirty="0" smtClean="0"/>
                        <a:t>65</a:t>
                      </a:r>
                      <a:r>
                        <a:rPr kumimoji="1" lang="ja-JP" altLang="en-US" sz="2300" dirty="0" smtClean="0"/>
                        <a:t>歳以上認知症</a:t>
                      </a:r>
                      <a:endParaRPr kumimoji="1" lang="ja-JP" altLang="en-US" sz="2300" dirty="0"/>
                    </a:p>
                  </a:txBody>
                  <a:tcPr marL="100817" marR="100817" marT="50408" marB="50408"/>
                </a:tc>
                <a:tc>
                  <a:txBody>
                    <a:bodyPr/>
                    <a:lstStyle/>
                    <a:p>
                      <a:pPr algn="ctr"/>
                      <a:r>
                        <a:rPr kumimoji="1" lang="ja-JP" altLang="en-US" sz="2300" dirty="0" smtClean="0"/>
                        <a:t>２５</a:t>
                      </a:r>
                      <a:endParaRPr kumimoji="1" lang="ja-JP" altLang="en-US" sz="2300" dirty="0"/>
                    </a:p>
                  </a:txBody>
                  <a:tcPr marL="100817" marR="100817" marT="50408" marB="50408"/>
                </a:tc>
                <a:tc>
                  <a:txBody>
                    <a:bodyPr/>
                    <a:lstStyle/>
                    <a:p>
                      <a:pPr algn="ctr"/>
                      <a:r>
                        <a:rPr kumimoji="1" lang="ja-JP" altLang="en-US" sz="2300" dirty="0" smtClean="0"/>
                        <a:t>２２</a:t>
                      </a:r>
                      <a:endParaRPr kumimoji="1" lang="ja-JP" altLang="en-US" sz="2300" dirty="0"/>
                    </a:p>
                  </a:txBody>
                  <a:tcPr marL="100817" marR="100817" marT="50408" marB="50408"/>
                </a:tc>
                <a:tc>
                  <a:txBody>
                    <a:bodyPr/>
                    <a:lstStyle/>
                    <a:p>
                      <a:pPr algn="ctr"/>
                      <a:r>
                        <a:rPr kumimoji="1" lang="ja-JP" altLang="en-US" sz="2300" dirty="0" smtClean="0"/>
                        <a:t>８</a:t>
                      </a:r>
                      <a:endParaRPr kumimoji="1" lang="ja-JP" altLang="en-US" sz="2300" dirty="0"/>
                    </a:p>
                  </a:txBody>
                  <a:tcPr marL="100817" marR="100817" marT="50408" marB="50408"/>
                </a:tc>
                <a:tc vMerge="1">
                  <a:txBody>
                    <a:bodyPr/>
                    <a:lstStyle/>
                    <a:p>
                      <a:endParaRPr kumimoji="1" lang="ja-JP" altLang="en-US" dirty="0"/>
                    </a:p>
                  </a:txBody>
                  <a:tcPr/>
                </a:tc>
              </a:tr>
            </a:tbl>
          </a:graphicData>
        </a:graphic>
      </p:graphicFrame>
      <p:sp>
        <p:nvSpPr>
          <p:cNvPr id="6" name="テキスト ボックス 5"/>
          <p:cNvSpPr txBox="1"/>
          <p:nvPr/>
        </p:nvSpPr>
        <p:spPr>
          <a:xfrm>
            <a:off x="709084" y="706917"/>
            <a:ext cx="9950160" cy="431657"/>
          </a:xfrm>
          <a:prstGeom prst="rect">
            <a:avLst/>
          </a:prstGeom>
          <a:noFill/>
        </p:spPr>
        <p:txBody>
          <a:bodyPr wrap="none" rtlCol="0">
            <a:spAutoFit/>
          </a:bodyPr>
          <a:lstStyle/>
          <a:p>
            <a:r>
              <a:rPr lang="ja-JP" altLang="en-US" sz="2205" dirty="0"/>
              <a:t>□　保護・行方不明者件数と情報提供同意の状況（平成２８年５月～１０月末）</a:t>
            </a:r>
          </a:p>
        </p:txBody>
      </p:sp>
      <p:sp>
        <p:nvSpPr>
          <p:cNvPr id="7" name="正方形/長方形 6"/>
          <p:cNvSpPr/>
          <p:nvPr/>
        </p:nvSpPr>
        <p:spPr>
          <a:xfrm>
            <a:off x="880644" y="4644727"/>
            <a:ext cx="9044281" cy="2806922"/>
          </a:xfrm>
          <a:prstGeom prst="rect">
            <a:avLst/>
          </a:prstGeom>
        </p:spPr>
        <p:txBody>
          <a:bodyPr wrap="square">
            <a:spAutoFit/>
          </a:bodyPr>
          <a:lstStyle/>
          <a:p>
            <a:r>
              <a:rPr lang="ja-JP" altLang="en-US" sz="2205" dirty="0"/>
              <a:t>□　情報提供による対応</a:t>
            </a:r>
            <a:endParaRPr lang="en-US" altLang="ja-JP" sz="2205" dirty="0"/>
          </a:p>
          <a:p>
            <a:r>
              <a:rPr lang="ja-JP" altLang="en-US" sz="2205" dirty="0"/>
              <a:t>　　○　見守りの強化、ケアプランの見直し等を行った</a:t>
            </a:r>
            <a:endParaRPr lang="en-US" altLang="ja-JP" sz="2205" dirty="0"/>
          </a:p>
          <a:p>
            <a:r>
              <a:rPr lang="ja-JP" altLang="en-US" sz="2205" dirty="0"/>
              <a:t>　　○　介護支援を全く受けていなかったことから、地域包括支援センターが　</a:t>
            </a:r>
            <a:endParaRPr lang="en-US" altLang="ja-JP" sz="2205" dirty="0"/>
          </a:p>
          <a:p>
            <a:r>
              <a:rPr lang="ja-JP" altLang="en-US" sz="2205" dirty="0"/>
              <a:t>　　　　関与するように指示</a:t>
            </a:r>
          </a:p>
          <a:p>
            <a:r>
              <a:rPr lang="ja-JP" altLang="en-US" sz="2205" dirty="0"/>
              <a:t>　　○　施設管理者、ケースワーカーに対して注意喚起</a:t>
            </a:r>
          </a:p>
          <a:p>
            <a:r>
              <a:rPr lang="ja-JP" altLang="en-US" sz="2205" dirty="0"/>
              <a:t>　　○　同居家族がおり、見守り体制も現状で問題ないと判断</a:t>
            </a:r>
          </a:p>
          <a:p>
            <a:r>
              <a:rPr lang="ja-JP" altLang="en-US" sz="2205" dirty="0"/>
              <a:t>　　○　区職員による定期訪問</a:t>
            </a:r>
          </a:p>
          <a:p>
            <a:r>
              <a:rPr lang="ja-JP" altLang="en-US" sz="2205" dirty="0"/>
              <a:t>　　○　入院、施設入居、施設入居待ち</a:t>
            </a:r>
          </a:p>
        </p:txBody>
      </p:sp>
    </p:spTree>
    <p:extLst>
      <p:ext uri="{BB962C8B-B14F-4D97-AF65-F5344CB8AC3E}">
        <p14:creationId xmlns:p14="http://schemas.microsoft.com/office/powerpoint/2010/main" val="238728384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右矢印 13"/>
          <p:cNvSpPr/>
          <p:nvPr/>
        </p:nvSpPr>
        <p:spPr>
          <a:xfrm rot="13717975">
            <a:off x="2982380" y="4529290"/>
            <a:ext cx="822831" cy="7145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kumimoji="1" lang="ja-JP" altLang="en-US"/>
          </a:p>
        </p:txBody>
      </p:sp>
      <p:sp>
        <p:nvSpPr>
          <p:cNvPr id="18" name="右矢印 17"/>
          <p:cNvSpPr/>
          <p:nvPr/>
        </p:nvSpPr>
        <p:spPr>
          <a:xfrm rot="18495942">
            <a:off x="6910743" y="4510226"/>
            <a:ext cx="822831" cy="7145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kumimoji="1" lang="ja-JP" altLang="en-US"/>
          </a:p>
        </p:txBody>
      </p:sp>
      <p:sp>
        <p:nvSpPr>
          <p:cNvPr id="2" name="テキスト ボックス 1"/>
          <p:cNvSpPr txBox="1"/>
          <p:nvPr/>
        </p:nvSpPr>
        <p:spPr>
          <a:xfrm>
            <a:off x="342754" y="625881"/>
            <a:ext cx="10115952"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行方不明・身元不明</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高齢者に関する連携における</a:t>
            </a:r>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今までの課題</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左右矢印 2"/>
          <p:cNvSpPr/>
          <p:nvPr/>
        </p:nvSpPr>
        <p:spPr>
          <a:xfrm>
            <a:off x="4431886" y="3019958"/>
            <a:ext cx="1770365"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598196" y="2480133"/>
            <a:ext cx="1274854" cy="1569660"/>
          </a:xfrm>
          <a:prstGeom prst="rect">
            <a:avLst/>
          </a:prstGeom>
          <a:noFill/>
        </p:spPr>
        <p:txBody>
          <a:bodyPr wrap="square" rtlCol="0">
            <a:spAutoFit/>
          </a:bodyPr>
          <a:lstStyle/>
          <a:p>
            <a:r>
              <a:rPr kumimoji="1" lang="en-US" altLang="ja-JP" sz="9600" b="1" dirty="0" smtClean="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9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9" name="Rectangle 3"/>
          <p:cNvSpPr>
            <a:spLocks noChangeArrowheads="1"/>
          </p:cNvSpPr>
          <p:nvPr/>
        </p:nvSpPr>
        <p:spPr bwMode="auto">
          <a:xfrm>
            <a:off x="340408" y="1275196"/>
            <a:ext cx="10021350" cy="130361"/>
          </a:xfrm>
          <a:prstGeom prst="rect">
            <a:avLst/>
          </a:prstGeom>
          <a:gradFill rotWithShape="1">
            <a:gsLst>
              <a:gs pos="0">
                <a:srgbClr val="E4DEF2"/>
              </a:gs>
              <a:gs pos="100000">
                <a:srgbClr val="8A71C9"/>
              </a:gs>
            </a:gsLst>
            <a:lin ang="0" scaled="1"/>
          </a:gradFill>
          <a:ln>
            <a:noFill/>
          </a:ln>
          <a:extLst/>
        </p:spPr>
        <p:txBody>
          <a:bodyPr wrap="none" lIns="104306" tIns="52153" rIns="104306" bIns="52153"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0" name="正方形/長方形 19"/>
          <p:cNvSpPr/>
          <p:nvPr/>
        </p:nvSpPr>
        <p:spPr>
          <a:xfrm>
            <a:off x="398423" y="2092352"/>
            <a:ext cx="4000631" cy="24083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r>
              <a:rPr kumimoji="1" lang="ja-JP" altLang="en-US"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・行方不明、身元不明に関する市</a:t>
            </a:r>
            <a:endParaRPr kumimoji="1" lang="en-US" altLang="ja-JP"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町村の担当窓口が分からない</a:t>
            </a:r>
            <a:r>
              <a:rPr kumimoji="1" lang="en-US" altLang="ja-JP"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・市町村の取組状況が分からない。</a:t>
            </a:r>
            <a:endParaRPr lang="en-US" altLang="ja-JP"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・個人情報が問題で市町村からの</a:t>
            </a:r>
            <a:endParaRPr kumimoji="1" lang="en-US" altLang="ja-JP"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情報提供がない。</a:t>
            </a:r>
            <a:endParaRPr kumimoji="1" lang="en-US" altLang="ja-JP"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・市町村の閉庁時</a:t>
            </a:r>
            <a:r>
              <a:rPr lang="en-US" altLang="ja-JP"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夜間・休日）に</a:t>
            </a:r>
            <a:endParaRPr lang="en-US" altLang="ja-JP"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連携が取れない。</a:t>
            </a:r>
            <a:endParaRPr kumimoji="1" lang="ja-JP" altLang="en-US" sz="1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6248757" y="2092351"/>
            <a:ext cx="4113001" cy="240836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r>
              <a:rPr kumimoji="1" lang="ja-JP" altLang="en-US"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・警察はイメージ的に敷居が高く、</a:t>
            </a:r>
            <a:endParaRPr kumimoji="1" lang="en-US" altLang="ja-JP"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なかなか気軽に問合せができない。</a:t>
            </a:r>
            <a:endParaRPr kumimoji="1" lang="en-US" altLang="ja-JP"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・警察における行方不明、身元不明</a:t>
            </a:r>
            <a:endParaRPr lang="en-US" altLang="ja-JP"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に関する取扱いが分からない。</a:t>
            </a:r>
            <a:endParaRPr lang="en-US" altLang="ja-JP"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・警察から情報提供を求められるが、</a:t>
            </a:r>
            <a:endParaRPr lang="en-US" altLang="ja-JP"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それがどのように使用されるのか</a:t>
            </a:r>
            <a:endParaRPr lang="en-US" altLang="ja-JP"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が分からず不安</a:t>
            </a:r>
            <a:r>
              <a:rPr lang="en-US" altLang="ja-JP"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387931" y="1610169"/>
            <a:ext cx="2385434" cy="476353"/>
          </a:xfrm>
          <a:prstGeom prst="roundRect">
            <a:avLst>
              <a:gd name="adj"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所轄警察署</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22"/>
          <p:cNvSpPr/>
          <p:nvPr/>
        </p:nvSpPr>
        <p:spPr>
          <a:xfrm>
            <a:off x="3767038" y="4791323"/>
            <a:ext cx="3168090" cy="1032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行方不明・</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身元不明者家族</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6812046" y="5411770"/>
            <a:ext cx="4041590" cy="411651"/>
          </a:xfrm>
          <a:prstGeom prst="rect">
            <a:avLst/>
          </a:prstGeom>
          <a:noFill/>
        </p:spPr>
        <p:txBody>
          <a:bodyPr wrap="square" lIns="102870" tIns="51435" rIns="102870" bIns="51435" rtlCol="0">
            <a:spAutoFit/>
          </a:bodyPr>
          <a:lstStyle/>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それぞれ別々に情報提供、収集</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2382048" y="4969763"/>
            <a:ext cx="1105198" cy="461665"/>
          </a:xfrm>
          <a:prstGeom prst="rect">
            <a:avLst/>
          </a:prstGeom>
          <a:noFill/>
        </p:spPr>
        <p:txBody>
          <a:bodyPr wrap="square" rtlCol="0">
            <a:spAutoFit/>
          </a:bodyPr>
          <a:lstStyle/>
          <a:p>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相談</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7508832" y="4969763"/>
            <a:ext cx="1105198" cy="461665"/>
          </a:xfrm>
          <a:prstGeom prst="rect">
            <a:avLst/>
          </a:prstGeom>
          <a:noFill/>
        </p:spPr>
        <p:txBody>
          <a:bodyPr wrap="square" rtlCol="0">
            <a:spAutoFit/>
          </a:bodyPr>
          <a:lstStyle/>
          <a:p>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相談</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4929845" y="2458446"/>
            <a:ext cx="95978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連携</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6256168" y="1600469"/>
            <a:ext cx="2357862" cy="476353"/>
          </a:xfrm>
          <a:prstGeom prst="roundRect">
            <a:avLst>
              <a:gd name="adj"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市町村担当者</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94172" y="6156895"/>
            <a:ext cx="9577064" cy="707886"/>
          </a:xfrm>
          <a:prstGeom prst="rect">
            <a:avLst/>
          </a:prstGeom>
          <a:noFill/>
        </p:spPr>
        <p:txBody>
          <a:bodyPr wrap="square" rtlCol="0">
            <a:spAutoFit/>
          </a:bodyPr>
          <a:lstStyle/>
          <a:p>
            <a:r>
              <a:rPr kumimoji="1" lang="en-US" altLang="ja-JP" dirty="0" smtClean="0"/>
              <a:t>※</a:t>
            </a:r>
            <a:r>
              <a:rPr kumimoji="1" lang="ja-JP" altLang="en-US" dirty="0" smtClean="0"/>
              <a:t>大阪府でも、警察での行方不明者届の取扱い規定や、捜索のための配備等を十分には</a:t>
            </a:r>
            <a:endParaRPr kumimoji="1" lang="en-US" altLang="ja-JP" dirty="0" smtClean="0"/>
          </a:p>
          <a:p>
            <a:r>
              <a:rPr lang="ja-JP" altLang="en-US" dirty="0"/>
              <a:t>　</a:t>
            </a:r>
            <a:r>
              <a:rPr lang="ja-JP" altLang="en-US" dirty="0" smtClean="0"/>
              <a:t>　</a:t>
            </a:r>
            <a:r>
              <a:rPr kumimoji="1" lang="ja-JP" altLang="en-US" dirty="0" smtClean="0"/>
              <a:t>理解していなかった。</a:t>
            </a:r>
            <a:endParaRPr kumimoji="1" lang="ja-JP" altLang="en-US" dirty="0"/>
          </a:p>
        </p:txBody>
      </p:sp>
    </p:spTree>
    <p:extLst>
      <p:ext uri="{BB962C8B-B14F-4D97-AF65-F5344CB8AC3E}">
        <p14:creationId xmlns:p14="http://schemas.microsoft.com/office/powerpoint/2010/main" val="3028711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額縁 1"/>
          <p:cNvSpPr/>
          <p:nvPr/>
        </p:nvSpPr>
        <p:spPr>
          <a:xfrm>
            <a:off x="642435" y="5209690"/>
            <a:ext cx="9388402" cy="1746627"/>
          </a:xfrm>
          <a:prstGeom prst="bevel">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2646" dirty="0">
                <a:ln w="18415" cmpd="sng">
                  <a:solidFill>
                    <a:srgbClr val="FFFFFF"/>
                  </a:solidFill>
                  <a:prstDash val="solid"/>
                </a:ln>
                <a:solidFill>
                  <a:srgbClr val="FFFFFF"/>
                </a:solidFill>
                <a:effectLst>
                  <a:outerShdw blurRad="38100" dist="38100" dir="2700000" algn="tl">
                    <a:srgbClr val="000000">
                      <a:alpha val="43137"/>
                    </a:srgbClr>
                  </a:outerShdw>
                </a:effectLst>
              </a:rPr>
              <a:t>情報提供される仕組みがあれば助かる人たちが増える。</a:t>
            </a:r>
            <a:endParaRPr lang="en-US" altLang="ja-JP" sz="2646" dirty="0">
              <a:ln w="18415" cmpd="sng">
                <a:solidFill>
                  <a:srgbClr val="FFFFFF"/>
                </a:solidFill>
                <a:prstDash val="solid"/>
              </a:ln>
              <a:solidFill>
                <a:srgbClr val="FFFFFF"/>
              </a:solidFill>
              <a:effectLst>
                <a:outerShdw blurRad="38100" dist="38100" dir="2700000" algn="tl">
                  <a:srgbClr val="000000">
                    <a:alpha val="43137"/>
                  </a:srgbClr>
                </a:outerShdw>
              </a:effectLst>
            </a:endParaRPr>
          </a:p>
          <a:p>
            <a:pPr algn="ctr"/>
            <a:r>
              <a:rPr lang="ja-JP" altLang="en-US" sz="2646" dirty="0">
                <a:ln w="18415" cmpd="sng">
                  <a:solidFill>
                    <a:srgbClr val="FFFFFF"/>
                  </a:solidFill>
                  <a:prstDash val="solid"/>
                </a:ln>
                <a:solidFill>
                  <a:srgbClr val="FFFFFF"/>
                </a:solidFill>
                <a:effectLst>
                  <a:outerShdw blurRad="38100" dist="38100" dir="2700000" algn="tl">
                    <a:srgbClr val="000000">
                      <a:alpha val="43137"/>
                    </a:srgbClr>
                  </a:outerShdw>
                </a:effectLst>
                <a:latin typeface="+mn-ea"/>
              </a:rPr>
              <a:t>一刻も早く全市町村での実施がのぞまれる。</a:t>
            </a:r>
            <a:endParaRPr lang="en-US" altLang="ja-JP" sz="2646" dirty="0">
              <a:ln w="18415" cmpd="sng">
                <a:solidFill>
                  <a:srgbClr val="FFFFFF"/>
                </a:solidFill>
                <a:prstDash val="solid"/>
              </a:ln>
              <a:solidFill>
                <a:srgbClr val="FFFFFF"/>
              </a:solidFill>
              <a:effectLst>
                <a:outerShdw blurRad="38100" dist="38100" dir="2700000" algn="tl">
                  <a:srgbClr val="000000">
                    <a:alpha val="43137"/>
                  </a:srgbClr>
                </a:outerShdw>
              </a:effectLst>
              <a:latin typeface="+mn-ea"/>
            </a:endParaRPr>
          </a:p>
        </p:txBody>
      </p:sp>
      <p:sp>
        <p:nvSpPr>
          <p:cNvPr id="5" name="正方形/長方形 4"/>
          <p:cNvSpPr/>
          <p:nvPr/>
        </p:nvSpPr>
        <p:spPr>
          <a:xfrm>
            <a:off x="2250406" y="448080"/>
            <a:ext cx="6351372" cy="703141"/>
          </a:xfrm>
          <a:prstGeom prst="rect">
            <a:avLst/>
          </a:prstGeom>
          <a:solidFill>
            <a:schemeClr val="tx2">
              <a:lumMod val="20000"/>
              <a:lumOff val="80000"/>
            </a:schemeClr>
          </a:solidFill>
          <a:ln>
            <a:solidFill>
              <a:schemeClr val="accent1"/>
            </a:solidFill>
          </a:ln>
        </p:spPr>
        <p:txBody>
          <a:bodyPr wrap="square">
            <a:spAutoFit/>
          </a:bodyPr>
          <a:lstStyle/>
          <a:p>
            <a:r>
              <a:rPr lang="ja-JP" altLang="en-US" sz="3969" dirty="0">
                <a:cs typeface="+mj-cs"/>
              </a:rPr>
              <a:t>情報提供制度の効果の一例</a:t>
            </a:r>
            <a:endParaRPr lang="ja-JP" altLang="en-US" sz="2205" dirty="0"/>
          </a:p>
        </p:txBody>
      </p:sp>
      <p:sp>
        <p:nvSpPr>
          <p:cNvPr id="6" name="正方形/長方形 5"/>
          <p:cNvSpPr/>
          <p:nvPr/>
        </p:nvSpPr>
        <p:spPr>
          <a:xfrm>
            <a:off x="1535877" y="1578038"/>
            <a:ext cx="8336176" cy="3417795"/>
          </a:xfrm>
          <a:prstGeom prst="rect">
            <a:avLst/>
          </a:prstGeom>
        </p:spPr>
        <p:txBody>
          <a:bodyPr wrap="square">
            <a:spAutoFit/>
          </a:bodyPr>
          <a:lstStyle/>
          <a:p>
            <a:r>
              <a:rPr lang="ja-JP" altLang="en-US" sz="3087" dirty="0">
                <a:latin typeface="+mn-ea"/>
              </a:rPr>
              <a:t>過去３０回以上保護されていた</a:t>
            </a:r>
            <a:r>
              <a:rPr lang="en-US" altLang="ja-JP" sz="3087" dirty="0">
                <a:latin typeface="+mn-ea"/>
              </a:rPr>
              <a:t>70</a:t>
            </a:r>
            <a:r>
              <a:rPr lang="ja-JP" altLang="en-US" sz="3087" dirty="0">
                <a:latin typeface="+mn-ea"/>
              </a:rPr>
              <a:t>歳代の女性</a:t>
            </a:r>
            <a:endParaRPr lang="en-US" altLang="ja-JP" sz="3087" dirty="0">
              <a:latin typeface="+mn-ea"/>
            </a:endParaRPr>
          </a:p>
          <a:p>
            <a:endParaRPr lang="en-US" altLang="ja-JP" sz="3087" dirty="0">
              <a:latin typeface="+mn-ea"/>
            </a:endParaRPr>
          </a:p>
          <a:p>
            <a:r>
              <a:rPr lang="ja-JP" altLang="en-US" sz="3087" dirty="0">
                <a:latin typeface="+mn-ea"/>
              </a:rPr>
              <a:t>◆情報提供によりケアプランが見直され、デイ</a:t>
            </a:r>
            <a:endParaRPr lang="en-US" altLang="ja-JP" sz="3087" dirty="0">
              <a:latin typeface="+mn-ea"/>
            </a:endParaRPr>
          </a:p>
          <a:p>
            <a:r>
              <a:rPr lang="ja-JP" altLang="en-US" sz="3087" dirty="0">
                <a:latin typeface="+mn-ea"/>
              </a:rPr>
              <a:t>　 サービスを利用するようになった。</a:t>
            </a:r>
            <a:endParaRPr lang="en-US" altLang="ja-JP" sz="3087" dirty="0">
              <a:latin typeface="+mn-ea"/>
            </a:endParaRPr>
          </a:p>
          <a:p>
            <a:r>
              <a:rPr lang="ja-JP" altLang="en-US" sz="3087" dirty="0">
                <a:latin typeface="+mn-ea"/>
              </a:rPr>
              <a:t>◆その後、外に出て迷い保護されることが</a:t>
            </a:r>
            <a:endParaRPr lang="en-US" altLang="ja-JP" sz="3087" dirty="0">
              <a:latin typeface="+mn-ea"/>
            </a:endParaRPr>
          </a:p>
          <a:p>
            <a:r>
              <a:rPr lang="ja-JP" altLang="en-US" sz="3087" dirty="0">
                <a:latin typeface="+mn-ea"/>
              </a:rPr>
              <a:t>　 なくなりました。</a:t>
            </a:r>
            <a:endParaRPr lang="en-US" altLang="ja-JP" sz="3087" dirty="0">
              <a:latin typeface="+mn-ea"/>
            </a:endParaRPr>
          </a:p>
          <a:p>
            <a:r>
              <a:rPr lang="ja-JP" altLang="en-US" sz="3087" dirty="0">
                <a:latin typeface="+mn-ea"/>
              </a:rPr>
              <a:t>◆再保護・行方不明は</a:t>
            </a:r>
            <a:r>
              <a:rPr lang="en-US" altLang="ja-JP" sz="3087" dirty="0">
                <a:latin typeface="+mn-ea"/>
              </a:rPr>
              <a:t>54</a:t>
            </a:r>
            <a:r>
              <a:rPr lang="ja-JP" altLang="en-US" sz="3087" dirty="0">
                <a:latin typeface="+mn-ea"/>
              </a:rPr>
              <a:t>人中９人</a:t>
            </a:r>
            <a:endParaRPr lang="en-US" altLang="ja-JP" sz="3087" dirty="0">
              <a:latin typeface="+mn-ea"/>
            </a:endParaRPr>
          </a:p>
        </p:txBody>
      </p:sp>
    </p:spTree>
    <p:extLst>
      <p:ext uri="{BB962C8B-B14F-4D97-AF65-F5344CB8AC3E}">
        <p14:creationId xmlns:p14="http://schemas.microsoft.com/office/powerpoint/2010/main" val="41953740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fade">
                                      <p:cBhvr>
                                        <p:cTn id="23" dur="500"/>
                                        <p:tgtEl>
                                          <p:spTgt spid="6">
                                            <p:txEl>
                                              <p:pRg st="5" end="5"/>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out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9943" y="302801"/>
            <a:ext cx="9073515" cy="1016673"/>
          </a:xfrm>
        </p:spPr>
        <p:txBody>
          <a:bodyPr/>
          <a:lstStyle/>
          <a:p>
            <a:r>
              <a:rPr lang="ja-JP" altLang="en-US" dirty="0"/>
              <a:t>おわりに</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認知症</a:t>
            </a:r>
            <a:r>
              <a:rPr lang="ja-JP" altLang="en-US" dirty="0"/>
              <a:t>になって</a:t>
            </a:r>
            <a:r>
              <a:rPr lang="ja-JP" altLang="en-US" dirty="0" smtClean="0"/>
              <a:t>も安心して暮らせるまちづくりは、大阪府民のためであり、行政や事業者等関係機関の連携が必要不可欠である。</a:t>
            </a:r>
            <a:endParaRPr lang="en-US" altLang="ja-JP" dirty="0" smtClean="0"/>
          </a:p>
          <a:p>
            <a:r>
              <a:rPr kumimoji="1" lang="ja-JP" altLang="en-US" dirty="0" smtClean="0"/>
              <a:t>大阪府と大阪府警本部が、日頃から無理の無い範囲で情報交換を行い、意思疎通を図ることが重要となる。</a:t>
            </a:r>
            <a:endParaRPr kumimoji="1" lang="en-US" altLang="ja-JP" dirty="0" smtClean="0"/>
          </a:p>
          <a:p>
            <a:r>
              <a:rPr lang="ja-JP" altLang="en-US" dirty="0"/>
              <a:t>今後</a:t>
            </a:r>
            <a:r>
              <a:rPr lang="ja-JP" altLang="en-US" dirty="0" smtClean="0"/>
              <a:t>も、大阪府と連携して、新たな取り組みを展開し、大阪府民の安全・安心につなげたい。</a:t>
            </a:r>
            <a:endParaRPr kumimoji="1" lang="ja-JP" altLang="en-US" dirty="0"/>
          </a:p>
        </p:txBody>
      </p:sp>
    </p:spTree>
    <p:extLst>
      <p:ext uri="{BB962C8B-B14F-4D97-AF65-F5344CB8AC3E}">
        <p14:creationId xmlns:p14="http://schemas.microsoft.com/office/powerpoint/2010/main" val="40523267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vnhps001.opnet.local:8080/kouhou_illust/image/fukei/hu/so_hu34.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14218" y="2299678"/>
            <a:ext cx="4321061" cy="4321061"/>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4155818" y="6321180"/>
            <a:ext cx="2106667" cy="635302"/>
          </a:xfrm>
          <a:prstGeom prst="rect">
            <a:avLst/>
          </a:prstGeom>
          <a:noFill/>
        </p:spPr>
        <p:txBody>
          <a:bodyPr wrap="none" rtlCol="0">
            <a:spAutoFit/>
          </a:bodyPr>
          <a:lstStyle/>
          <a:p>
            <a:r>
              <a:rPr lang="ja-JP" altLang="en-US" sz="1764" dirty="0"/>
              <a:t>大阪府警察マスコット</a:t>
            </a:r>
            <a:endParaRPr lang="en-US" altLang="ja-JP" sz="1764" dirty="0"/>
          </a:p>
          <a:p>
            <a:r>
              <a:rPr lang="ja-JP" altLang="en-US" sz="1764" dirty="0"/>
              <a:t>　フーくんケイちゃん</a:t>
            </a:r>
          </a:p>
        </p:txBody>
      </p:sp>
      <p:sp>
        <p:nvSpPr>
          <p:cNvPr id="2" name="タイトル 1"/>
          <p:cNvSpPr>
            <a:spLocks noGrp="1"/>
          </p:cNvSpPr>
          <p:nvPr>
            <p:ph type="title"/>
          </p:nvPr>
        </p:nvSpPr>
        <p:spPr>
          <a:xfrm>
            <a:off x="900739" y="1240082"/>
            <a:ext cx="9073515" cy="1260210"/>
          </a:xfrm>
        </p:spPr>
        <p:txBody>
          <a:bodyPr>
            <a:normAutofit/>
          </a:bodyPr>
          <a:lstStyle/>
          <a:p>
            <a:r>
              <a:rPr kumimoji="1" lang="ja-JP" altLang="en-US" dirty="0" smtClean="0"/>
              <a:t>ご清聴ありがとうございました。</a:t>
            </a:r>
            <a:endParaRPr kumimoji="1" lang="ja-JP" altLang="en-US" dirty="0"/>
          </a:p>
        </p:txBody>
      </p:sp>
    </p:spTree>
    <p:extLst>
      <p:ext uri="{BB962C8B-B14F-4D97-AF65-F5344CB8AC3E}">
        <p14:creationId xmlns:p14="http://schemas.microsoft.com/office/powerpoint/2010/main" val="207461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21730" y="558929"/>
            <a:ext cx="9577064" cy="523220"/>
          </a:xfrm>
          <a:prstGeom prst="rect">
            <a:avLst/>
          </a:prstGeom>
          <a:noFill/>
        </p:spPr>
        <p:txBody>
          <a:bodyPr wrap="square" rtlCol="0">
            <a:spAutoFit/>
          </a:bodyPr>
          <a:lstStyle/>
          <a:p>
            <a:pPr algn="ctr"/>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連携構築のきっかけは</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748985" y="1678446"/>
            <a:ext cx="9001000" cy="2616101"/>
          </a:xfrm>
          <a:prstGeom prst="rect">
            <a:avLst/>
          </a:prstGeom>
          <a:noFill/>
        </p:spPr>
        <p:txBody>
          <a:bodyPr wrap="square" rtlCol="0">
            <a:spAutoFit/>
          </a:bodyPr>
          <a:lstStyle/>
          <a:p>
            <a:r>
              <a:rPr lang="ja-JP" altLang="en-US" sz="2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年６月に大阪府が独自で行った</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cs typeface="Meiryo UI" panose="020B0604030504040204" pitchFamily="50" charset="-128"/>
              </a:rPr>
              <a:t>　　　　「大阪府内における身元不明高齢者に係る調査」</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cs typeface="Meiryo UI" panose="020B0604030504040204" pitchFamily="50" charset="-128"/>
              </a:rPr>
              <a:t>　→調査結果の報道発表を行ったところ、</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大阪府が市町村を通じて情報　　　</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収集を行い把握した身元</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不明者数</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と、大阪府警察</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本部で</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把握して</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2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いた人数が</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異なることが発覚。</a:t>
            </a: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873921" y="5148783"/>
            <a:ext cx="9001000" cy="1413912"/>
          </a:xfrm>
          <a:prstGeom prst="roundRect">
            <a:avLst>
              <a:gd name="adj"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お互いの持つ</a:t>
            </a:r>
            <a:r>
              <a:rPr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情報の交換や役割の明確化の必要性を認識</a:t>
            </a:r>
            <a:endParaRPr kumimoji="1"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409473" y="4583141"/>
            <a:ext cx="2736304" cy="69626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課題が明確に</a:t>
            </a:r>
            <a:endPar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p:cNvSpPr>
            <a:spLocks noChangeArrowheads="1"/>
          </p:cNvSpPr>
          <p:nvPr/>
        </p:nvSpPr>
        <p:spPr bwMode="auto">
          <a:xfrm>
            <a:off x="340408" y="1210015"/>
            <a:ext cx="10021350" cy="130361"/>
          </a:xfrm>
          <a:prstGeom prst="rect">
            <a:avLst/>
          </a:prstGeom>
          <a:gradFill rotWithShape="1">
            <a:gsLst>
              <a:gs pos="0">
                <a:srgbClr val="E4DEF2"/>
              </a:gs>
              <a:gs pos="100000">
                <a:srgbClr val="8A71C9"/>
              </a:gs>
            </a:gsLst>
            <a:lin ang="0" scaled="1"/>
          </a:gradFill>
          <a:ln>
            <a:noFill/>
          </a:ln>
          <a:extLst/>
        </p:spPr>
        <p:txBody>
          <a:bodyPr wrap="none" lIns="104306" tIns="52153" rIns="104306" bIns="52153"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爆発 1 1"/>
          <p:cNvSpPr/>
          <p:nvPr/>
        </p:nvSpPr>
        <p:spPr>
          <a:xfrm>
            <a:off x="5197064" y="3483062"/>
            <a:ext cx="2952328" cy="162929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連携不足が発覚</a:t>
            </a:r>
            <a:endParaRPr kumimoji="1" lang="ja-JP" altLang="en-US" sz="2400" dirty="0">
              <a:solidFill>
                <a:schemeClr val="tx1"/>
              </a:solidFill>
            </a:endParaRPr>
          </a:p>
        </p:txBody>
      </p:sp>
    </p:spTree>
    <p:extLst>
      <p:ext uri="{BB962C8B-B14F-4D97-AF65-F5344CB8AC3E}">
        <p14:creationId xmlns:p14="http://schemas.microsoft.com/office/powerpoint/2010/main" val="1809354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88159" y="1617436"/>
            <a:ext cx="9768285" cy="4412746"/>
          </a:xfrm>
          <a:prstGeom prst="rect">
            <a:avLst/>
          </a:prstGeom>
          <a:noFill/>
        </p:spPr>
        <p:txBody>
          <a:bodyPr wrap="square" lIns="102870" tIns="51435" rIns="102870" bIns="51435" rtlCol="0">
            <a:spAutoFit/>
          </a:bodyPr>
          <a:lstStyle/>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HG丸ｺﾞｼｯｸM-PRO" panose="020F0600000000000000" pitchFamily="50" charset="-128"/>
                <a:ea typeface="HG丸ｺﾞｼｯｸM-PRO" panose="020F0600000000000000" pitchFamily="50" charset="-128"/>
              </a:rPr>
              <a:t>大阪府認知症高齢者見守りネットワーク連絡</a:t>
            </a:r>
            <a:r>
              <a:rPr lang="ja-JP" altLang="en-US" sz="2400" dirty="0" smtClean="0">
                <a:latin typeface="HG丸ｺﾞｼｯｸM-PRO" panose="020F0600000000000000" pitchFamily="50" charset="-128"/>
                <a:ea typeface="HG丸ｺﾞｼｯｸM-PRO" panose="020F0600000000000000" pitchFamily="50" charset="-128"/>
              </a:rPr>
              <a:t>会議」</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への大阪府警　　　</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察本部</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担当者</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参画</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身元</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不明迷い人台帳閲覧</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制度の創設</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「認知症地域資源ネットワーク構築セミナー」への</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警察本部担当者</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の参加</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「大阪府と大阪府警察本部の相互連携のための協定」締結</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「行方不明者の早期発見及び身元不明迷い人の早期身元確認に関する　　</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運用」の策定</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６</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所轄警察署での認知症サポーター養成講座の実施</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a:xfrm>
            <a:off x="507375" y="396255"/>
            <a:ext cx="9624060" cy="1381191"/>
          </a:xfrm>
        </p:spPr>
        <p:txBody>
          <a:bodyPr>
            <a:normAutofit/>
          </a:bodyPr>
          <a:lstStyle/>
          <a:p>
            <a:r>
              <a:rPr lang="ja-JP" altLang="en-US" sz="3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警察と行政の連携強化に向けた</a:t>
            </a:r>
            <a:r>
              <a:rPr lang="ja-JP" altLang="en-US" sz="3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a:t>
            </a:r>
            <a:r>
              <a:rPr lang="en-US" altLang="ja-JP" sz="3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3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3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3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3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年度～平成</a:t>
            </a:r>
            <a:r>
              <a:rPr lang="en-US" altLang="ja-JP" sz="3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3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3"/>
          <p:cNvSpPr>
            <a:spLocks noChangeArrowheads="1"/>
          </p:cNvSpPr>
          <p:nvPr/>
        </p:nvSpPr>
        <p:spPr bwMode="auto">
          <a:xfrm>
            <a:off x="340408" y="1620391"/>
            <a:ext cx="10021350" cy="130361"/>
          </a:xfrm>
          <a:prstGeom prst="rect">
            <a:avLst/>
          </a:prstGeom>
          <a:gradFill rotWithShape="1">
            <a:gsLst>
              <a:gs pos="0">
                <a:srgbClr val="E4DEF2"/>
              </a:gs>
              <a:gs pos="100000">
                <a:srgbClr val="8A71C9"/>
              </a:gs>
            </a:gsLst>
            <a:lin ang="0" scaled="1"/>
          </a:gradFill>
          <a:ln>
            <a:noFill/>
          </a:ln>
          <a:extLst/>
        </p:spPr>
        <p:txBody>
          <a:bodyPr wrap="none" lIns="104306" tIns="52153" rIns="104306" bIns="52153" anchor="ctr"/>
          <a:lstStyle/>
          <a:p>
            <a:pPr algn="r">
              <a:defRPr/>
            </a:pPr>
            <a:endParaRPr lang="ja-JP" altLang="en-US">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2635761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5910" y="427486"/>
            <a:ext cx="10009112" cy="965649"/>
          </a:xfrm>
          <a:prstGeom prst="rect">
            <a:avLst/>
          </a:prstGeom>
          <a:noFill/>
        </p:spPr>
        <p:txBody>
          <a:bodyPr wrap="square" lIns="102870" tIns="51435" rIns="102870" bIns="51435" rtlCol="0">
            <a:spAutoFit/>
          </a:bodyPr>
          <a:lstStyle/>
          <a:p>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大阪府認知症高齢者見守りネットワーク連絡会議」</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への府警</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　本部</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担当者</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参画</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378148" y="1515983"/>
            <a:ext cx="10009112" cy="4555093"/>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大阪府が府内市町村認知症担当者向けに開催</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する「大阪府認知症</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高齢者見守りネットワーク</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連絡会議</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」に大阪府警察本部担当者</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出席を依頼したところ、快諾。そこで警察から情報提供を行った。</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▶実績</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平成２６年度</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７月１６日、１７日、２３日、２８日、２９日（府域５</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ブロック別会議</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ブロック単位の開催で市町村と府警察本部担当者が情報・意見交換</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２月</a:t>
            </a:r>
            <a:r>
              <a:rPr lang="ja-JP" altLang="en-US" dirty="0">
                <a:latin typeface="Meiryo UI" panose="020B0604030504040204" pitchFamily="50" charset="-128"/>
                <a:ea typeface="Meiryo UI" panose="020B0604030504040204" pitchFamily="50" charset="-128"/>
                <a:cs typeface="Meiryo UI" panose="020B0604030504040204" pitchFamily="50" charset="-128"/>
              </a:rPr>
              <a:t>２４日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認知症</a:t>
            </a:r>
            <a:r>
              <a:rPr lang="ja-JP" altLang="en-US" dirty="0">
                <a:latin typeface="Meiryo UI" panose="020B0604030504040204" pitchFamily="50" charset="-128"/>
                <a:ea typeface="Meiryo UI" panose="020B0604030504040204" pitchFamily="50" charset="-128"/>
                <a:cs typeface="Meiryo UI" panose="020B0604030504040204" pitchFamily="50" charset="-128"/>
              </a:rPr>
              <a:t>行方不明者及び身元不明者にかかる情報提供</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平成２７年度</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７月３０日　</a:t>
            </a:r>
            <a:r>
              <a:rPr lang="ja-JP" altLang="en-US" dirty="0">
                <a:latin typeface="Meiryo UI" panose="020B0604030504040204" pitchFamily="50" charset="-128"/>
                <a:ea typeface="Meiryo UI" panose="020B0604030504040204" pitchFamily="50" charset="-128"/>
                <a:cs typeface="Meiryo UI" panose="020B0604030504040204" pitchFamily="50" charset="-128"/>
              </a:rPr>
              <a:t>行方不明者及び身元不明者の取扱いに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ついて</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１１月６日　大阪府警察による認知症高齢者対策の現状</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800" dirty="0">
              <a:latin typeface="HG丸ｺﾞｼｯｸM-PRO" panose="020F0600000000000000" pitchFamily="50" charset="-128"/>
              <a:ea typeface="HG丸ｺﾞｼｯｸM-PRO" panose="020F0600000000000000" pitchFamily="50" charset="-128"/>
            </a:endParaRPr>
          </a:p>
        </p:txBody>
      </p:sp>
      <p:sp>
        <p:nvSpPr>
          <p:cNvPr id="4" name="Rectangle 3"/>
          <p:cNvSpPr>
            <a:spLocks noChangeArrowheads="1"/>
          </p:cNvSpPr>
          <p:nvPr/>
        </p:nvSpPr>
        <p:spPr bwMode="auto">
          <a:xfrm>
            <a:off x="365910" y="1393135"/>
            <a:ext cx="10021350" cy="130361"/>
          </a:xfrm>
          <a:prstGeom prst="rect">
            <a:avLst/>
          </a:prstGeom>
          <a:gradFill rotWithShape="1">
            <a:gsLst>
              <a:gs pos="0">
                <a:srgbClr val="E4DEF2"/>
              </a:gs>
              <a:gs pos="100000">
                <a:srgbClr val="8A71C9"/>
              </a:gs>
            </a:gsLst>
            <a:lin ang="0" scaled="1"/>
          </a:gradFill>
          <a:ln>
            <a:noFill/>
          </a:ln>
          <a:extLst/>
        </p:spPr>
        <p:txBody>
          <a:bodyPr wrap="none" lIns="104306" tIns="52153" rIns="104306" bIns="52153"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5" name="角丸四角形 4"/>
          <p:cNvSpPr/>
          <p:nvPr/>
        </p:nvSpPr>
        <p:spPr>
          <a:xfrm>
            <a:off x="873921" y="5866465"/>
            <a:ext cx="9001000" cy="1413912"/>
          </a:xfrm>
          <a:prstGeom prst="roundRect">
            <a:avLst>
              <a:gd name="adj"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今までなかなか知ることのできなかった、警察での行方不明・身元不明の取扱いや、警察間の情報伝達の状況等を市町村の担当者が直接聞くことができた。</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36143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22961" y="1388728"/>
            <a:ext cx="9864299" cy="4154984"/>
          </a:xfrm>
          <a:prstGeom prst="rect">
            <a:avLst/>
          </a:prstGeom>
          <a:noFill/>
        </p:spPr>
        <p:txBody>
          <a:bodyPr wrap="square" rtlCol="0">
            <a:spAutoFit/>
          </a:bodyPr>
          <a:lstStyle/>
          <a:p>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　大阪府内市町村で身元不明者として保護されている方の早期身元特定を図るため、大阪府内全警察署において、「身元不明迷い人台帳」閲覧制度が、平成２６年９月１８日に、全国で初めて整備された。</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身元不明迷い人の情報が、行方不明者届を提出している家族等に公開される。</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▶「身元</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不明迷い人</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台帳制度」に</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関する大阪府の</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対応</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cs typeface="Meiryo UI" panose="020B0604030504040204" pitchFamily="50" charset="-128"/>
              </a:rPr>
              <a:t>・本閲覧</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制度の実効性を図るため、市町村で保護されている身元不明者の情報</a:t>
            </a:r>
          </a:p>
          <a:p>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ができるだけ</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掲載</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されるよう、市町村</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に対し随時依頼を</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行う</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など</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、全面的</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協力。</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また、府のホームページにも身元不明者のサイトを開設し、「</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身元不明</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迷い人</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台</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帳</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」閲覧制度に誘導し、府内市町村や大阪府警察</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本部（警察</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署）との</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連携</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強化</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を図っている</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a:xfrm>
            <a:off x="378148" y="251115"/>
            <a:ext cx="9624060" cy="926417"/>
          </a:xfrm>
        </p:spPr>
        <p:txBody>
          <a:bodyPr>
            <a:normAutofit/>
          </a:bodyPr>
          <a:lstStyle/>
          <a:p>
            <a:pPr algn="l"/>
            <a:r>
              <a:rPr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２．身元</a:t>
            </a: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不明迷い人台帳閲覧</a:t>
            </a:r>
            <a:r>
              <a:rPr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a:t>
            </a:r>
            <a:endPar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3"/>
          <p:cNvSpPr>
            <a:spLocks noChangeArrowheads="1"/>
          </p:cNvSpPr>
          <p:nvPr/>
        </p:nvSpPr>
        <p:spPr bwMode="auto">
          <a:xfrm>
            <a:off x="365910" y="1116335"/>
            <a:ext cx="10021350" cy="130361"/>
          </a:xfrm>
          <a:prstGeom prst="rect">
            <a:avLst/>
          </a:prstGeom>
          <a:gradFill rotWithShape="1">
            <a:gsLst>
              <a:gs pos="0">
                <a:srgbClr val="E4DEF2"/>
              </a:gs>
              <a:gs pos="100000">
                <a:srgbClr val="8A71C9"/>
              </a:gs>
            </a:gsLst>
            <a:lin ang="0" scaled="1"/>
          </a:gradFill>
          <a:ln>
            <a:noFill/>
          </a:ln>
          <a:extLst/>
        </p:spPr>
        <p:txBody>
          <a:bodyPr wrap="none" lIns="104306" tIns="52153" rIns="104306" bIns="52153"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5" name="角丸四角形 4"/>
          <p:cNvSpPr/>
          <p:nvPr/>
        </p:nvSpPr>
        <p:spPr>
          <a:xfrm>
            <a:off x="873921" y="5703366"/>
            <a:ext cx="9001000" cy="1413912"/>
          </a:xfrm>
          <a:prstGeom prst="roundRect">
            <a:avLst>
              <a:gd name="adj"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警察</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署と市町村で台帳作成に関する協議の際に、身元が判明する場合もあった。⇒情報共有の重要さを再認識</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92012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2164" y="468263"/>
            <a:ext cx="9624060" cy="1381191"/>
          </a:xfrm>
        </p:spPr>
        <p:txBody>
          <a:bodyPr>
            <a:noAutofit/>
          </a:bodyPr>
          <a:lstStyle/>
          <a:p>
            <a:pPr algn="l"/>
            <a:r>
              <a:rPr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認知症地域資源ネットワーク構築セミナー」への大阪府</a:t>
            </a:r>
            <a:r>
              <a:rPr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警察</a:t>
            </a:r>
            <a:r>
              <a:rPr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本部</a:t>
            </a: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担当者の参加</a:t>
            </a: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endPar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630176" y="1864881"/>
            <a:ext cx="9649072" cy="3416320"/>
          </a:xfrm>
          <a:prstGeom prst="rect">
            <a:avLst/>
          </a:prstGeom>
          <a:noFill/>
        </p:spPr>
        <p:txBody>
          <a:bodyPr wrap="square" rtlCol="0">
            <a:spAutoFit/>
          </a:bodyPr>
          <a:lstStyle/>
          <a:p>
            <a:pPr>
              <a:lnSpc>
                <a:spcPct val="150000"/>
              </a:lnSpc>
            </a:pP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　「認知症の方が行方不明にならず、安心して暮らせるまちづくり」をテーマに実施した「認知症地域資源ネットワーク構築セミナー」に大阪府警察本部の担当者が出席し、情報提供を行うとともに、市町村・地域包括支援センター職員と一緒にグループワークに参加。</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第１回：平成２６年１０月２１日（火）</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kumimoji="1" lang="ja-JP" altLang="en-US" sz="240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smtClean="0">
                <a:latin typeface="Meiryo UI" panose="020B0604030504040204" pitchFamily="50" charset="-128"/>
                <a:ea typeface="Meiryo UI" panose="020B0604030504040204" pitchFamily="50" charset="-128"/>
                <a:cs typeface="Meiryo UI" panose="020B0604030504040204" pitchFamily="50" charset="-128"/>
              </a:rPr>
              <a:t>第２回</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：平成２７年</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月２４日（火）</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639292" y="5869425"/>
            <a:ext cx="9433048" cy="1224136"/>
          </a:xfrm>
          <a:prstGeom prst="roundRect">
            <a:avLst>
              <a:gd name="adj"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大阪府警察本部と市町村・地域包括支援センターの職員が同じテーブルで話すことにより、相互理解が進んだ。</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3"/>
          <p:cNvSpPr>
            <a:spLocks noChangeArrowheads="1"/>
          </p:cNvSpPr>
          <p:nvPr/>
        </p:nvSpPr>
        <p:spPr bwMode="auto">
          <a:xfrm>
            <a:off x="345141" y="1476375"/>
            <a:ext cx="10021350" cy="130361"/>
          </a:xfrm>
          <a:prstGeom prst="rect">
            <a:avLst/>
          </a:prstGeom>
          <a:gradFill rotWithShape="1">
            <a:gsLst>
              <a:gs pos="0">
                <a:srgbClr val="E4DEF2"/>
              </a:gs>
              <a:gs pos="100000">
                <a:srgbClr val="8A71C9"/>
              </a:gs>
            </a:gsLst>
            <a:lin ang="0" scaled="1"/>
          </a:gradFill>
          <a:ln>
            <a:noFill/>
          </a:ln>
          <a:extLst/>
        </p:spPr>
        <p:txBody>
          <a:bodyPr wrap="none" lIns="104306" tIns="52153" rIns="104306" bIns="52153" anchor="ctr"/>
          <a:lstStyle/>
          <a:p>
            <a:pPr algn="r">
              <a:defRPr/>
            </a:pPr>
            <a:endParaRPr lang="ja-JP" altLang="en-US">
              <a:effectLst>
                <a:outerShdw blurRad="38100" dist="38100" dir="2700000" algn="tl">
                  <a:srgbClr val="000000">
                    <a:alpha val="43137"/>
                  </a:srgbClr>
                </a:outerShdw>
              </a:effectLst>
              <a:latin typeface="Arial"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9968" y="3573041"/>
            <a:ext cx="2771006" cy="2078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570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06756" y="1230199"/>
            <a:ext cx="9690372" cy="1396536"/>
          </a:xfrm>
          <a:prstGeom prst="rect">
            <a:avLst/>
          </a:prstGeom>
          <a:noFill/>
        </p:spPr>
        <p:txBody>
          <a:bodyPr wrap="square" lIns="102870" tIns="51435" rIns="102870" bIns="51435" rtlCol="0">
            <a:spAutoFit/>
          </a:bodyPr>
          <a:lstStyle/>
          <a:p>
            <a:r>
              <a:rPr lang="ja-JP" altLang="en-US" sz="24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effectLst/>
                <a:latin typeface="Meiryo UI" panose="020B0604030504040204" pitchFamily="50" charset="-128"/>
                <a:ea typeface="Meiryo UI" panose="020B0604030504040204" pitchFamily="50" charset="-128"/>
                <a:cs typeface="Meiryo UI" panose="020B0604030504040204" pitchFamily="50" charset="-128"/>
              </a:rPr>
              <a:t>認知症や</a:t>
            </a:r>
            <a:r>
              <a:rPr lang="ja-JP" altLang="en-US" dirty="0" err="1" smtClean="0">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dirty="0" smtClean="0">
                <a:effectLst/>
                <a:latin typeface="Meiryo UI" panose="020B0604030504040204" pitchFamily="50" charset="-128"/>
                <a:ea typeface="Meiryo UI" panose="020B0604030504040204" pitchFamily="50" charset="-128"/>
                <a:cs typeface="Meiryo UI" panose="020B0604030504040204" pitchFamily="50" charset="-128"/>
              </a:rPr>
              <a:t>、疾病その他の理由による行方不明者や身元不明迷い人が増加傾向にある実情に鑑み、双方が協力して行方不明者の早期発見や身元不明迷い人の早期身元確認に資する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en-US" dirty="0" smtClean="0">
                <a:effectLst/>
                <a:latin typeface="Meiryo UI" panose="020B0604030504040204" pitchFamily="50" charset="-128"/>
                <a:ea typeface="Meiryo UI" panose="020B0604030504040204" pitchFamily="50" charset="-128"/>
                <a:cs typeface="Meiryo UI" panose="020B0604030504040204" pitchFamily="50" charset="-128"/>
              </a:rPr>
              <a:t>大阪府福祉部長と大阪府警察本部生活安全部長との間で協定書を締結。</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dirty="0" smtClean="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363833" y="378042"/>
            <a:ext cx="9988144" cy="750205"/>
          </a:xfrm>
          <a:prstGeom prst="rect">
            <a:avLst/>
          </a:prstGeom>
          <a:noFill/>
        </p:spPr>
        <p:txBody>
          <a:bodyPr wrap="square" lIns="102870" tIns="51435" rIns="102870" bIns="51435" rtlCol="0">
            <a:spAutoFit/>
          </a:bodyPr>
          <a:lstStyle/>
          <a:p>
            <a:r>
              <a:rPr lang="ja-JP" altLang="en-US" sz="210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2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1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2100" dirty="0">
                <a:latin typeface="Meiryo UI" panose="020B0604030504040204" pitchFamily="50" charset="-128"/>
                <a:ea typeface="Meiryo UI" panose="020B0604030504040204" pitchFamily="50" charset="-128"/>
                <a:cs typeface="Meiryo UI" panose="020B0604030504040204" pitchFamily="50" charset="-128"/>
              </a:rPr>
              <a:t>と大阪府警察本部の相互連携のための協定</a:t>
            </a:r>
            <a:r>
              <a:rPr lang="ja-JP" altLang="en-US" sz="2100" dirty="0" smtClean="0">
                <a:latin typeface="Meiryo UI" panose="020B0604030504040204" pitchFamily="50" charset="-128"/>
                <a:ea typeface="Meiryo UI" panose="020B0604030504040204" pitchFamily="50" charset="-128"/>
                <a:cs typeface="Meiryo UI" panose="020B0604030504040204" pitchFamily="50" charset="-128"/>
              </a:rPr>
              <a:t>締結</a:t>
            </a:r>
            <a:endParaRPr lang="en-US" altLang="ja-JP" sz="2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10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2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100" dirty="0">
                <a:latin typeface="Meiryo UI" panose="020B0604030504040204" pitchFamily="50" charset="-128"/>
                <a:ea typeface="Meiryo UI" panose="020B0604030504040204" pitchFamily="50" charset="-128"/>
                <a:cs typeface="Meiryo UI" panose="020B0604030504040204" pitchFamily="50" charset="-128"/>
              </a:rPr>
              <a:t>行方不明者の早期発見及び身元不明迷い人の早期身元</a:t>
            </a:r>
            <a:r>
              <a:rPr lang="ja-JP" altLang="en-US" sz="2100" dirty="0" smtClean="0">
                <a:latin typeface="Meiryo UI" panose="020B0604030504040204" pitchFamily="50" charset="-128"/>
                <a:ea typeface="Meiryo UI" panose="020B0604030504040204" pitchFamily="50" charset="-128"/>
                <a:cs typeface="Meiryo UI" panose="020B0604030504040204" pitchFamily="50" charset="-128"/>
              </a:rPr>
              <a:t>確認に</a:t>
            </a:r>
            <a:r>
              <a:rPr lang="ja-JP" altLang="en-US" sz="2100" dirty="0">
                <a:latin typeface="Meiryo UI" panose="020B0604030504040204" pitchFamily="50" charset="-128"/>
                <a:ea typeface="Meiryo UI" panose="020B0604030504040204" pitchFamily="50" charset="-128"/>
                <a:cs typeface="Meiryo UI" panose="020B0604030504040204" pitchFamily="50" charset="-128"/>
              </a:rPr>
              <a:t>関する運用」の</a:t>
            </a:r>
            <a:r>
              <a:rPr lang="ja-JP" altLang="en-US" sz="2100" dirty="0" smtClean="0">
                <a:latin typeface="Meiryo UI" panose="020B0604030504040204" pitchFamily="50" charset="-128"/>
                <a:ea typeface="Meiryo UI" panose="020B0604030504040204" pitchFamily="50" charset="-128"/>
                <a:cs typeface="Meiryo UI" panose="020B0604030504040204" pitchFamily="50" charset="-128"/>
              </a:rPr>
              <a:t>策定</a:t>
            </a:r>
            <a:endParaRPr lang="en-US" altLang="ja-JP" sz="2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3"/>
          <p:cNvSpPr>
            <a:spLocks noChangeArrowheads="1"/>
          </p:cNvSpPr>
          <p:nvPr/>
        </p:nvSpPr>
        <p:spPr bwMode="auto">
          <a:xfrm>
            <a:off x="345141" y="1159877"/>
            <a:ext cx="10021350" cy="130361"/>
          </a:xfrm>
          <a:prstGeom prst="rect">
            <a:avLst/>
          </a:prstGeom>
          <a:gradFill rotWithShape="1">
            <a:gsLst>
              <a:gs pos="0">
                <a:srgbClr val="E4DEF2"/>
              </a:gs>
              <a:gs pos="100000">
                <a:srgbClr val="8A71C9"/>
              </a:gs>
            </a:gsLst>
            <a:lin ang="0" scaled="1"/>
          </a:gradFill>
          <a:ln>
            <a:noFill/>
          </a:ln>
          <a:extLst/>
        </p:spPr>
        <p:txBody>
          <a:bodyPr wrap="none" lIns="104306" tIns="52153" rIns="104306" bIns="52153"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5" name="テキスト ボックス 4"/>
          <p:cNvSpPr txBox="1"/>
          <p:nvPr/>
        </p:nvSpPr>
        <p:spPr>
          <a:xfrm>
            <a:off x="351575" y="2724481"/>
            <a:ext cx="10014915" cy="3427861"/>
          </a:xfrm>
          <a:prstGeom prst="rect">
            <a:avLst/>
          </a:prstGeom>
          <a:noFill/>
          <a:ln>
            <a:solidFill>
              <a:schemeClr val="accent1">
                <a:shade val="50000"/>
              </a:schemeClr>
            </a:solidFill>
          </a:ln>
        </p:spPr>
        <p:txBody>
          <a:bodyPr wrap="square" lIns="102870" tIns="51435" rIns="102870" bIns="51435" rtlCol="0">
            <a:spAutoFit/>
          </a:bodyPr>
          <a:lstStyle/>
          <a:p>
            <a:r>
              <a:rPr lang="ja-JP" altLang="en-US" sz="1800" dirty="0" smtClean="0">
                <a:effectLst/>
                <a:latin typeface="Meiryo UI" panose="020B0604030504040204" pitchFamily="50" charset="-128"/>
                <a:ea typeface="Meiryo UI" panose="020B0604030504040204" pitchFamily="50" charset="-128"/>
                <a:cs typeface="Meiryo UI" panose="020B0604030504040204" pitchFamily="50" charset="-128"/>
              </a:rPr>
              <a:t>≪協定概要≫</a:t>
            </a:r>
          </a:p>
          <a:p>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smtClean="0">
                <a:effectLst/>
                <a:latin typeface="Meiryo UI" panose="020B0604030504040204" pitchFamily="50" charset="-128"/>
                <a:ea typeface="Meiryo UI" panose="020B0604030504040204" pitchFamily="50" charset="-128"/>
                <a:cs typeface="Meiryo UI" panose="020B0604030504040204" pitchFamily="50" charset="-128"/>
              </a:rPr>
              <a:t>名称</a:t>
            </a:r>
            <a:r>
              <a:rPr lang="en-US" altLang="ja-JP" sz="18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effectLst/>
                <a:latin typeface="Meiryo UI" panose="020B0604030504040204" pitchFamily="50" charset="-128"/>
                <a:ea typeface="Meiryo UI" panose="020B0604030504040204" pitchFamily="50" charset="-128"/>
                <a:cs typeface="Meiryo UI" panose="020B0604030504040204" pitchFamily="50" charset="-128"/>
              </a:rPr>
              <a:t>行方不明者の早期発見及び身元不明迷い人の早期身元確認に関する大阪府と大阪府警察本　　　</a:t>
            </a:r>
            <a:endParaRPr lang="en-US" altLang="ja-JP" sz="1800" b="1" dirty="0" smtClean="0">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smtClean="0">
                <a:effectLst/>
                <a:latin typeface="Meiryo UI" panose="020B0604030504040204" pitchFamily="50" charset="-128"/>
                <a:ea typeface="Meiryo UI" panose="020B0604030504040204" pitchFamily="50" charset="-128"/>
                <a:cs typeface="Meiryo UI" panose="020B0604030504040204" pitchFamily="50" charset="-128"/>
              </a:rPr>
              <a:t>部との相互連携の推進に係る協定</a:t>
            </a:r>
            <a:r>
              <a:rPr lang="ja-JP" altLang="en-US" sz="1800" dirty="0" smtClean="0">
                <a:effectLst/>
                <a:latin typeface="Meiryo UI" panose="020B0604030504040204" pitchFamily="50" charset="-128"/>
                <a:ea typeface="Meiryo UI" panose="020B0604030504040204" pitchFamily="50" charset="-128"/>
                <a:cs typeface="Meiryo UI" panose="020B0604030504040204" pitchFamily="50" charset="-128"/>
              </a:rPr>
              <a:t>　</a:t>
            </a:r>
          </a:p>
          <a:p>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smtClean="0">
                <a:effectLst/>
                <a:latin typeface="Meiryo UI" panose="020B0604030504040204" pitchFamily="50" charset="-128"/>
                <a:ea typeface="Meiryo UI" panose="020B0604030504040204" pitchFamily="50" charset="-128"/>
                <a:cs typeface="Meiryo UI" panose="020B0604030504040204" pitchFamily="50" charset="-128"/>
              </a:rPr>
              <a:t>目的</a:t>
            </a:r>
            <a:r>
              <a:rPr lang="en-US" altLang="ja-JP" sz="18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smtClean="0">
                <a:effectLst/>
                <a:latin typeface="Meiryo UI" panose="020B0604030504040204" pitchFamily="50" charset="-128"/>
                <a:ea typeface="Meiryo UI" panose="020B0604030504040204" pitchFamily="50" charset="-128"/>
                <a:cs typeface="Meiryo UI" panose="020B0604030504040204" pitchFamily="50" charset="-128"/>
              </a:rPr>
              <a:t>行方不明者の早期発見及び身元不明迷い人の早期身元確認を目的として、連携した取組みを行　</a:t>
            </a:r>
            <a:endParaRPr lang="en-US" altLang="ja-JP" sz="1800" dirty="0" smtClean="0">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effectLst/>
                <a:latin typeface="Meiryo UI" panose="020B0604030504040204" pitchFamily="50" charset="-128"/>
                <a:ea typeface="Meiryo UI" panose="020B0604030504040204" pitchFamily="50" charset="-128"/>
                <a:cs typeface="Meiryo UI" panose="020B0604030504040204" pitchFamily="50" charset="-128"/>
              </a:rPr>
              <a:t>い、もって、府民の誰もが安心して生活できる社会の実現を目指す。　</a:t>
            </a:r>
          </a:p>
          <a:p>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smtClean="0">
                <a:effectLst/>
                <a:latin typeface="Meiryo UI" panose="020B0604030504040204" pitchFamily="50" charset="-128"/>
                <a:ea typeface="Meiryo UI" panose="020B0604030504040204" pitchFamily="50" charset="-128"/>
                <a:cs typeface="Meiryo UI" panose="020B0604030504040204" pitchFamily="50" charset="-128"/>
              </a:rPr>
              <a:t>内容</a:t>
            </a:r>
            <a:r>
              <a:rPr lang="en-US" altLang="ja-JP" sz="18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smtClean="0">
                <a:effectLst/>
                <a:latin typeface="Meiryo UI" panose="020B0604030504040204" pitchFamily="50" charset="-128"/>
                <a:ea typeface="Meiryo UI" panose="020B0604030504040204" pitchFamily="50" charset="-128"/>
                <a:cs typeface="Meiryo UI" panose="020B0604030504040204" pitchFamily="50" charset="-128"/>
              </a:rPr>
              <a:t>行方不明者及び身元不明迷い人に関する情報を共有するための連携体制の構築</a:t>
            </a:r>
          </a:p>
          <a:p>
            <a:r>
              <a:rPr lang="ja-JP" altLang="en-US" sz="1800" dirty="0" smtClean="0">
                <a:effectLst/>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smtClean="0">
                <a:effectLst/>
                <a:latin typeface="Meiryo UI" panose="020B0604030504040204" pitchFamily="50" charset="-128"/>
                <a:ea typeface="Meiryo UI" panose="020B0604030504040204" pitchFamily="50" charset="-128"/>
                <a:cs typeface="Meiryo UI" panose="020B0604030504040204" pitchFamily="50" charset="-128"/>
              </a:rPr>
              <a:t>・関係部局における情報共有と、必要に応じた府内各市町村担当部局への伝達</a:t>
            </a:r>
          </a:p>
          <a:p>
            <a:r>
              <a:rPr lang="ja-JP" altLang="en-US" sz="1800" dirty="0" smtClean="0">
                <a:effectLst/>
                <a:latin typeface="Meiryo UI" panose="020B0604030504040204" pitchFamily="50" charset="-128"/>
                <a:ea typeface="Meiryo UI" panose="020B0604030504040204" pitchFamily="50" charset="-128"/>
                <a:cs typeface="Meiryo UI" panose="020B0604030504040204" pitchFamily="50" charset="-128"/>
              </a:rPr>
              <a:t>　　　　   　 　　　 ・大阪府や所轄警察署に適宜情報提供がなされるよう、府内各市町村に対する協力依頼       </a:t>
            </a:r>
            <a:endParaRPr lang="en-US" altLang="ja-JP" sz="1800" dirty="0" smtClean="0">
              <a:effectLst/>
              <a:latin typeface="Meiryo UI" panose="020B0604030504040204" pitchFamily="50" charset="-128"/>
              <a:ea typeface="Meiryo UI" panose="020B0604030504040204" pitchFamily="50" charset="-128"/>
              <a:cs typeface="Meiryo UI" panose="020B0604030504040204" pitchFamily="50" charset="-128"/>
            </a:endParaRPr>
          </a:p>
          <a:p>
            <a:r>
              <a:rPr lang="en-US" altLang="ja-JP" sz="1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800" dirty="0" smtClean="0">
                <a:effectLst/>
                <a:latin typeface="Meiryo UI" panose="020B0604030504040204" pitchFamily="50" charset="-128"/>
                <a:ea typeface="Meiryo UI" panose="020B0604030504040204" pitchFamily="50" charset="-128"/>
                <a:cs typeface="Meiryo UI" panose="020B0604030504040204" pitchFamily="50" charset="-128"/>
              </a:rPr>
              <a:t>警察本部）</a:t>
            </a:r>
            <a:endParaRPr lang="en-US" altLang="ja-JP" sz="1800" dirty="0" smtClean="0">
              <a:effectLst/>
              <a:latin typeface="Meiryo UI" panose="020B0604030504040204" pitchFamily="50" charset="-128"/>
              <a:ea typeface="Meiryo UI" panose="020B0604030504040204" pitchFamily="50" charset="-128"/>
              <a:cs typeface="Meiryo UI" panose="020B0604030504040204" pitchFamily="50" charset="-128"/>
            </a:endParaRPr>
          </a:p>
          <a:p>
            <a:r>
              <a:rPr lang="en-US" altLang="ja-JP" sz="1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effectLst/>
                <a:latin typeface="Meiryo UI" panose="020B0604030504040204" pitchFamily="50" charset="-128"/>
                <a:ea typeface="Meiryo UI" panose="020B0604030504040204" pitchFamily="50" charset="-128"/>
                <a:cs typeface="Meiryo UI" panose="020B0604030504040204" pitchFamily="50" charset="-128"/>
              </a:rPr>
              <a:t>・府内各警察署の関係部署と情報共有</a:t>
            </a:r>
          </a:p>
          <a:p>
            <a:r>
              <a:rPr lang="ja-JP" altLang="en-US" sz="1800" dirty="0" smtClean="0">
                <a:effectLst/>
                <a:latin typeface="Meiryo UI" panose="020B0604030504040204" pitchFamily="50" charset="-128"/>
                <a:ea typeface="Meiryo UI" panose="020B0604030504040204" pitchFamily="50" charset="-128"/>
                <a:cs typeface="Meiryo UI" panose="020B0604030504040204" pitchFamily="50" charset="-128"/>
              </a:rPr>
              <a:t>　　　　　　      　・府内各市町村と府内各警察署で、必要な情報の共有がなされるように、府内各警察署へ </a:t>
            </a:r>
            <a:endParaRPr lang="en-US" altLang="ja-JP" sz="1800" dirty="0" smtClean="0">
              <a:effectLst/>
              <a:latin typeface="Meiryo UI" panose="020B0604030504040204" pitchFamily="50" charset="-128"/>
              <a:ea typeface="Meiryo UI" panose="020B0604030504040204" pitchFamily="50" charset="-128"/>
              <a:cs typeface="Meiryo UI" panose="020B0604030504040204" pitchFamily="50" charset="-128"/>
            </a:endParaRPr>
          </a:p>
          <a:p>
            <a:r>
              <a:rPr lang="en-US" altLang="ja-JP" sz="1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effectLst/>
                <a:latin typeface="Meiryo UI" panose="020B0604030504040204" pitchFamily="50" charset="-128"/>
                <a:ea typeface="Meiryo UI" panose="020B0604030504040204" pitchFamily="50" charset="-128"/>
                <a:cs typeface="Meiryo UI" panose="020B0604030504040204" pitchFamily="50" charset="-128"/>
              </a:rPr>
              <a:t>の指導</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06756" y="6285835"/>
            <a:ext cx="9959735" cy="984885"/>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u="sng" dirty="0">
                <a:latin typeface="Meiryo UI" panose="020B0604030504040204" pitchFamily="50" charset="-128"/>
                <a:ea typeface="Meiryo UI" panose="020B0604030504040204" pitchFamily="50" charset="-128"/>
                <a:cs typeface="Meiryo UI" panose="020B0604030504040204" pitchFamily="50" charset="-128"/>
              </a:rPr>
              <a:t>行方不明者の早期発見及び身元不明迷い人の早期身元確認に関する運用</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」の</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策定</a:t>
            </a:r>
            <a:endParaRPr lang="en-US" altLang="ja-JP"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t>　</a:t>
            </a:r>
            <a:r>
              <a:rPr lang="ja-JP" altLang="ja-JP" sz="1800" dirty="0" smtClean="0"/>
              <a:t>行方</a:t>
            </a:r>
            <a:r>
              <a:rPr lang="ja-JP" altLang="ja-JP" sz="1800" dirty="0"/>
              <a:t>不明者</a:t>
            </a:r>
            <a:r>
              <a:rPr lang="ja-JP" altLang="ja-JP" sz="1800" dirty="0" smtClean="0"/>
              <a:t>の早期</a:t>
            </a:r>
            <a:r>
              <a:rPr lang="ja-JP" altLang="ja-JP" sz="1800" dirty="0"/>
              <a:t>発見及び身元不明迷い人の円滑な身元確認に資するため、府警察本部</a:t>
            </a:r>
            <a:r>
              <a:rPr lang="ja-JP" altLang="ja-JP" sz="1800" dirty="0" smtClean="0"/>
              <a:t>・</a:t>
            </a:r>
            <a:r>
              <a:rPr lang="ja-JP" altLang="en-US" sz="1800" dirty="0" smtClean="0"/>
              <a:t>　</a:t>
            </a:r>
            <a:r>
              <a:rPr lang="ja-JP" altLang="ja-JP" sz="1800" dirty="0" smtClean="0"/>
              <a:t>各警察</a:t>
            </a:r>
            <a:endParaRPr lang="en-US" altLang="ja-JP" sz="1800" dirty="0" smtClean="0"/>
          </a:p>
          <a:p>
            <a:r>
              <a:rPr lang="ja-JP" altLang="en-US" sz="1800" dirty="0"/>
              <a:t>　</a:t>
            </a:r>
            <a:r>
              <a:rPr lang="ja-JP" altLang="ja-JP" sz="1800" dirty="0" smtClean="0"/>
              <a:t>署</a:t>
            </a:r>
            <a:r>
              <a:rPr lang="ja-JP" altLang="ja-JP" sz="1800" dirty="0"/>
              <a:t>・大阪府（福祉部）・各市町村間の基本的な対応の考え方をとりまとめた</a:t>
            </a:r>
            <a:r>
              <a:rPr lang="ja-JP" altLang="ja-JP" sz="1800" dirty="0" smtClean="0"/>
              <a:t>運用</a:t>
            </a:r>
            <a:endParaRPr kumimoji="1" lang="ja-JP" altLang="en-US" dirty="0"/>
          </a:p>
        </p:txBody>
      </p:sp>
    </p:spTree>
    <p:extLst>
      <p:ext uri="{BB962C8B-B14F-4D97-AF65-F5344CB8AC3E}">
        <p14:creationId xmlns:p14="http://schemas.microsoft.com/office/powerpoint/2010/main" val="466229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1518</TotalTime>
  <Words>3969</Words>
  <Application>Microsoft Office PowerPoint</Application>
  <PresentationFormat>ユーザー設定</PresentationFormat>
  <Paragraphs>470</Paragraphs>
  <Slides>32</Slides>
  <Notes>19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32</vt:i4>
      </vt:variant>
    </vt:vector>
  </HeadingPairs>
  <TitlesOfParts>
    <vt:vector size="43" baseType="lpstr">
      <vt:lpstr>HGPｺﾞｼｯｸM</vt:lpstr>
      <vt:lpstr>HG丸ｺﾞｼｯｸM-PRO</vt:lpstr>
      <vt:lpstr>Meiryo UI</vt:lpstr>
      <vt:lpstr>ＭＳ Ｐゴシック</vt:lpstr>
      <vt:lpstr>ＭＳ Ｐ明朝</vt:lpstr>
      <vt:lpstr>メイリオ</vt:lpstr>
      <vt:lpstr>Arial</vt:lpstr>
      <vt:lpstr>Calibri</vt:lpstr>
      <vt:lpstr>Times New Roman</vt:lpstr>
      <vt:lpstr>Wingdings</vt:lpstr>
      <vt:lpstr>Office ​​テーマ</vt:lpstr>
      <vt:lpstr>行方不明・身元不明高齢者に関する 大阪府・大阪府警察の取組み</vt:lpstr>
      <vt:lpstr>大阪府における行方不明・身元不明高齢者の状況</vt:lpstr>
      <vt:lpstr>PowerPoint プレゼンテーション</vt:lpstr>
      <vt:lpstr>PowerPoint プレゼンテーション</vt:lpstr>
      <vt:lpstr>警察と行政の連携強化に向けた取組 （平成26年度～平成27年度）</vt:lpstr>
      <vt:lpstr>PowerPoint プレゼンテーション</vt:lpstr>
      <vt:lpstr>２．身元不明迷い人台帳閲覧制度</vt:lpstr>
      <vt:lpstr>３．「認知症地域資源ネットワーク構築セミナー」への大阪府警察 　　本部担当者の参加 </vt:lpstr>
      <vt:lpstr>PowerPoint プレゼンテーション</vt:lpstr>
      <vt:lpstr>６．所轄警察署での認知症サポーター養成講座の実施</vt:lpstr>
      <vt:lpstr>連携強化による取組効果について</vt:lpstr>
      <vt:lpstr>大阪府と大阪府警察本部の連携の中で 平成28年度から新たに始まった取組</vt:lpstr>
      <vt:lpstr>おわりに</vt:lpstr>
      <vt:lpstr>ご清聴ありがとうございました</vt:lpstr>
      <vt:lpstr>認知症高齢者等支援対象者 情報提供制度</vt:lpstr>
      <vt:lpstr>本日の内容</vt:lpstr>
      <vt:lpstr>大阪府における現状</vt:lpstr>
      <vt:lpstr>大阪府における現状</vt:lpstr>
      <vt:lpstr>保護状況の分析</vt:lpstr>
      <vt:lpstr>大阪府における現状</vt:lpstr>
      <vt:lpstr>行方不明後の状況</vt:lpstr>
      <vt:lpstr>現状のまとめ</vt:lpstr>
      <vt:lpstr>制度開始に至る経過 大きな疑問</vt:lpstr>
      <vt:lpstr>解決へのヒント</vt:lpstr>
      <vt:lpstr>警察の保護・行方不明の流れ</vt:lpstr>
      <vt:lpstr>大阪市城東区での孤立死対策</vt:lpstr>
      <vt:lpstr>PowerPoint プレゼンテーション</vt:lpstr>
      <vt:lpstr>情報提供書</vt:lpstr>
      <vt:lpstr>城東区における試行結果</vt:lpstr>
      <vt:lpstr>PowerPoint プレゼンテーション</vt:lpstr>
      <vt:lpstr>おわりに</vt:lpstr>
      <vt:lpstr>ご清聴ありがとうございました。</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行方不明・身元不明高齢者に関する 大阪府・大阪府警察本部の取組</dc:title>
  <dc:creator>HOSTNAME</dc:creator>
  <cp:lastModifiedBy>kumiko nagata</cp:lastModifiedBy>
  <cp:revision>219</cp:revision>
  <cp:lastPrinted>2015-12-08T04:14:23Z</cp:lastPrinted>
  <dcterms:created xsi:type="dcterms:W3CDTF">2015-11-24T06:24:14Z</dcterms:created>
  <dcterms:modified xsi:type="dcterms:W3CDTF">2017-03-02T02:03:47Z</dcterms:modified>
</cp:coreProperties>
</file>