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266" r:id="rId2"/>
    <p:sldId id="267" r:id="rId3"/>
    <p:sldId id="268" r:id="rId4"/>
    <p:sldId id="275" r:id="rId5"/>
    <p:sldId id="274" r:id="rId6"/>
    <p:sldId id="1595" r:id="rId7"/>
    <p:sldId id="258" r:id="rId8"/>
    <p:sldId id="1589" r:id="rId9"/>
    <p:sldId id="303" r:id="rId10"/>
    <p:sldId id="306" r:id="rId11"/>
    <p:sldId id="1584" r:id="rId12"/>
    <p:sldId id="1590" r:id="rId13"/>
    <p:sldId id="1591" r:id="rId14"/>
    <p:sldId id="1582" r:id="rId15"/>
    <p:sldId id="1583" r:id="rId16"/>
    <p:sldId id="1592" r:id="rId17"/>
    <p:sldId id="1597" r:id="rId18"/>
    <p:sldId id="1593" r:id="rId19"/>
    <p:sldId id="1594" r:id="rId20"/>
    <p:sldId id="1598" r:id="rId21"/>
    <p:sldId id="1585" r:id="rId22"/>
    <p:sldId id="394" r:id="rId23"/>
    <p:sldId id="492" r:id="rId24"/>
    <p:sldId id="1599" r:id="rId25"/>
    <p:sldId id="1586" r:id="rId26"/>
    <p:sldId id="416" r:id="rId27"/>
    <p:sldId id="1264" r:id="rId28"/>
    <p:sldId id="308" r:id="rId29"/>
    <p:sldId id="1539" r:id="rId30"/>
    <p:sldId id="411" r:id="rId31"/>
    <p:sldId id="1352" r:id="rId32"/>
    <p:sldId id="410" r:id="rId33"/>
    <p:sldId id="1357" r:id="rId34"/>
    <p:sldId id="1359" r:id="rId35"/>
    <p:sldId id="1600" r:id="rId36"/>
    <p:sldId id="304" r:id="rId37"/>
    <p:sldId id="1390" r:id="rId38"/>
    <p:sldId id="1391" r:id="rId39"/>
    <p:sldId id="257" r:id="rId40"/>
    <p:sldId id="1392" r:id="rId41"/>
    <p:sldId id="1408" r:id="rId42"/>
    <p:sldId id="1531" r:id="rId43"/>
    <p:sldId id="1529" r:id="rId44"/>
    <p:sldId id="1530" r:id="rId45"/>
    <p:sldId id="1532" r:id="rId46"/>
    <p:sldId id="1480" r:id="rId47"/>
    <p:sldId id="1596" r:id="rId48"/>
    <p:sldId id="445" r:id="rId49"/>
    <p:sldId id="1481" r:id="rId50"/>
    <p:sldId id="1482" r:id="rId51"/>
    <p:sldId id="1483" r:id="rId52"/>
    <p:sldId id="1279" r:id="rId53"/>
    <p:sldId id="1282" r:id="rId54"/>
    <p:sldId id="1484" r:id="rId55"/>
    <p:sldId id="1502" r:id="rId56"/>
    <p:sldId id="1514" r:id="rId57"/>
    <p:sldId id="1512" r:id="rId58"/>
    <p:sldId id="1513" r:id="rId59"/>
    <p:sldId id="1515" r:id="rId60"/>
    <p:sldId id="1516" r:id="rId61"/>
    <p:sldId id="1527" r:id="rId62"/>
    <p:sldId id="1533" r:id="rId63"/>
    <p:sldId id="1580" r:id="rId64"/>
    <p:sldId id="1535" r:id="rId65"/>
    <p:sldId id="1546" r:id="rId66"/>
    <p:sldId id="260" r:id="rId67"/>
    <p:sldId id="1578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7D15A0-126D-B14D-A58D-B9F53E6C7A07}" v="276" dt="2025-08-07T10:26:4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/>
    <p:restoredTop sz="94753"/>
  </p:normalViewPr>
  <p:slideViewPr>
    <p:cSldViewPr snapToGrid="0">
      <p:cViewPr varScale="1">
        <p:scale>
          <a:sx n="109" d="100"/>
          <a:sy n="109" d="100"/>
        </p:scale>
        <p:origin x="1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chidekiyoshi/Desktop/&#38968;&#12363;&#12441;&#12435;&#20307;&#12363;&#12441;&#12435;&#32633;&#24739;&#25968;&#27515;&#20129;&#25968;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800" dirty="0"/>
              <a:t>2021</a:t>
            </a:r>
            <a:r>
              <a:rPr lang="ja-JP" altLang="en-US" sz="2800"/>
              <a:t>年 子宮頸がん</a:t>
            </a:r>
            <a:r>
              <a:rPr lang="ja-JP" altLang="en-US" sz="2800">
                <a:solidFill>
                  <a:srgbClr val="FF0000"/>
                </a:solidFill>
              </a:rPr>
              <a:t>罹患数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Sheet1!$A$2:$B$2</c:f>
              <c:strCache>
                <c:ptCount val="2"/>
                <c:pt idx="0">
                  <c:v>2021年</c:v>
                </c:pt>
                <c:pt idx="1">
                  <c:v>子宮頸がん罹患数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Sheet1!$D$2:$X$2</c:f>
              <c:numCache>
                <c:formatCode>0_);[Red]\(0\)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11</c:v>
                </c:pt>
                <c:pt idx="5">
                  <c:v>132</c:v>
                </c:pt>
                <c:pt idx="6">
                  <c:v>476</c:v>
                </c:pt>
                <c:pt idx="7">
                  <c:v>942</c:v>
                </c:pt>
                <c:pt idx="8">
                  <c:v>1140</c:v>
                </c:pt>
                <c:pt idx="9">
                  <c:v>1335</c:v>
                </c:pt>
                <c:pt idx="10">
                  <c:v>1173</c:v>
                </c:pt>
                <c:pt idx="11">
                  <c:v>974</c:v>
                </c:pt>
                <c:pt idx="12">
                  <c:v>812</c:v>
                </c:pt>
                <c:pt idx="13">
                  <c:v>770</c:v>
                </c:pt>
                <c:pt idx="14">
                  <c:v>973</c:v>
                </c:pt>
                <c:pt idx="15">
                  <c:v>674</c:v>
                </c:pt>
                <c:pt idx="16">
                  <c:v>587</c:v>
                </c:pt>
                <c:pt idx="17">
                  <c:v>415</c:v>
                </c:pt>
                <c:pt idx="18">
                  <c:v>199</c:v>
                </c:pt>
                <c:pt idx="19">
                  <c:v>70</c:v>
                </c:pt>
                <c:pt idx="2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4B-FE43-A2DC-F277114AE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800" dirty="0"/>
              <a:t>2021</a:t>
            </a:r>
            <a:r>
              <a:rPr lang="ja-JP" altLang="en-US" sz="2800"/>
              <a:t>年 子宮頸がん</a:t>
            </a:r>
            <a:r>
              <a:rPr lang="ja-JP" altLang="en-US" sz="2800">
                <a:solidFill>
                  <a:srgbClr val="FF0000"/>
                </a:solidFill>
              </a:rPr>
              <a:t>死亡数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Sheet1!$A$6:$B$6</c:f>
              <c:strCache>
                <c:ptCount val="2"/>
                <c:pt idx="0">
                  <c:v>2021年</c:v>
                </c:pt>
                <c:pt idx="1">
                  <c:v>子宮頸がん死亡数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Sheet1!$D$6:$X$6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</c:v>
                </c:pt>
                <c:pt idx="6">
                  <c:v>26</c:v>
                </c:pt>
                <c:pt idx="7">
                  <c:v>73</c:v>
                </c:pt>
                <c:pt idx="8">
                  <c:v>161</c:v>
                </c:pt>
                <c:pt idx="9">
                  <c:v>236</c:v>
                </c:pt>
                <c:pt idx="10">
                  <c:v>266</c:v>
                </c:pt>
                <c:pt idx="11">
                  <c:v>261</c:v>
                </c:pt>
                <c:pt idx="12">
                  <c:v>214</c:v>
                </c:pt>
                <c:pt idx="13">
                  <c:v>267</c:v>
                </c:pt>
                <c:pt idx="14">
                  <c:v>337</c:v>
                </c:pt>
                <c:pt idx="15">
                  <c:v>265</c:v>
                </c:pt>
                <c:pt idx="16">
                  <c:v>292</c:v>
                </c:pt>
                <c:pt idx="17">
                  <c:v>489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CC-4749-A993-8EAABB022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/>
              <a:t>2021</a:t>
            </a:r>
            <a:r>
              <a:rPr lang="ja-JP" altLang="en-US" sz="2000"/>
              <a:t>年 子宮頸がん</a:t>
            </a:r>
            <a:r>
              <a:rPr lang="ja-JP" altLang="en-US" sz="2000">
                <a:solidFill>
                  <a:srgbClr val="FF0000"/>
                </a:solidFill>
              </a:rPr>
              <a:t>罹患数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Sheet1!$A$2:$B$2</c:f>
              <c:strCache>
                <c:ptCount val="2"/>
                <c:pt idx="0">
                  <c:v>2021年</c:v>
                </c:pt>
                <c:pt idx="1">
                  <c:v>子宮頸がん罹患数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Sheet1!$D$2:$X$2</c:f>
              <c:numCache>
                <c:formatCode>0_);[Red]\(0\)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11</c:v>
                </c:pt>
                <c:pt idx="5">
                  <c:v>132</c:v>
                </c:pt>
                <c:pt idx="6">
                  <c:v>476</c:v>
                </c:pt>
                <c:pt idx="7">
                  <c:v>942</c:v>
                </c:pt>
                <c:pt idx="8">
                  <c:v>1140</c:v>
                </c:pt>
                <c:pt idx="9">
                  <c:v>1335</c:v>
                </c:pt>
                <c:pt idx="10">
                  <c:v>1173</c:v>
                </c:pt>
                <c:pt idx="11">
                  <c:v>974</c:v>
                </c:pt>
                <c:pt idx="12">
                  <c:v>812</c:v>
                </c:pt>
                <c:pt idx="13">
                  <c:v>770</c:v>
                </c:pt>
                <c:pt idx="14">
                  <c:v>973</c:v>
                </c:pt>
                <c:pt idx="15">
                  <c:v>674</c:v>
                </c:pt>
                <c:pt idx="16">
                  <c:v>587</c:v>
                </c:pt>
                <c:pt idx="17">
                  <c:v>415</c:v>
                </c:pt>
                <c:pt idx="18">
                  <c:v>199</c:v>
                </c:pt>
                <c:pt idx="19">
                  <c:v>70</c:v>
                </c:pt>
                <c:pt idx="2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4B-FE43-A2DC-F277114AE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/>
              <a:t>2021</a:t>
            </a:r>
            <a:r>
              <a:rPr lang="ja-JP" altLang="en-US" sz="2000"/>
              <a:t>年 乳がん</a:t>
            </a:r>
            <a:r>
              <a:rPr lang="ja-JP" altLang="en-US" sz="2000">
                <a:solidFill>
                  <a:srgbClr val="FF0000"/>
                </a:solidFill>
              </a:rPr>
              <a:t>罹患数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Sheet1!$A$3:$B$3</c:f>
              <c:strCache>
                <c:ptCount val="2"/>
                <c:pt idx="0">
                  <c:v>2021年</c:v>
                </c:pt>
                <c:pt idx="1">
                  <c:v>乳がん罹患数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Sheet1!$D$3:$X$3</c:f>
              <c:numCache>
                <c:formatCode>0_);[Red]\(0\)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34</c:v>
                </c:pt>
                <c:pt idx="5">
                  <c:v>248</c:v>
                </c:pt>
                <c:pt idx="6">
                  <c:v>904</c:v>
                </c:pt>
                <c:pt idx="7">
                  <c:v>2574</c:v>
                </c:pt>
                <c:pt idx="8">
                  <c:v>6120</c:v>
                </c:pt>
                <c:pt idx="9">
                  <c:v>11529</c:v>
                </c:pt>
                <c:pt idx="10">
                  <c:v>10265</c:v>
                </c:pt>
                <c:pt idx="11">
                  <c:v>9040</c:v>
                </c:pt>
                <c:pt idx="12">
                  <c:v>9519</c:v>
                </c:pt>
                <c:pt idx="13">
                  <c:v>10582</c:v>
                </c:pt>
                <c:pt idx="14">
                  <c:v>13531</c:v>
                </c:pt>
                <c:pt idx="15">
                  <c:v>9396</c:v>
                </c:pt>
                <c:pt idx="16">
                  <c:v>7214</c:v>
                </c:pt>
                <c:pt idx="17">
                  <c:v>4760</c:v>
                </c:pt>
                <c:pt idx="18">
                  <c:v>2241</c:v>
                </c:pt>
                <c:pt idx="19">
                  <c:v>701</c:v>
                </c:pt>
                <c:pt idx="20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3D-C84D-986E-14DC96DD2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Sheet1!$A$2:$B$2</c:f>
              <c:strCache>
                <c:ptCount val="2"/>
                <c:pt idx="0">
                  <c:v>2021年</c:v>
                </c:pt>
                <c:pt idx="1">
                  <c:v>子宮頸がん罹患数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Sheet1!$D$2:$X$2</c:f>
              <c:numCache>
                <c:formatCode>0_);[Red]\(0\)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11</c:v>
                </c:pt>
                <c:pt idx="5">
                  <c:v>132</c:v>
                </c:pt>
                <c:pt idx="6">
                  <c:v>476</c:v>
                </c:pt>
                <c:pt idx="7">
                  <c:v>942</c:v>
                </c:pt>
                <c:pt idx="8">
                  <c:v>1140</c:v>
                </c:pt>
                <c:pt idx="9">
                  <c:v>1335</c:v>
                </c:pt>
                <c:pt idx="10">
                  <c:v>1173</c:v>
                </c:pt>
                <c:pt idx="11">
                  <c:v>974</c:v>
                </c:pt>
                <c:pt idx="12">
                  <c:v>812</c:v>
                </c:pt>
                <c:pt idx="13">
                  <c:v>770</c:v>
                </c:pt>
                <c:pt idx="14">
                  <c:v>973</c:v>
                </c:pt>
                <c:pt idx="15">
                  <c:v>674</c:v>
                </c:pt>
                <c:pt idx="16">
                  <c:v>587</c:v>
                </c:pt>
                <c:pt idx="17">
                  <c:v>415</c:v>
                </c:pt>
                <c:pt idx="18">
                  <c:v>199</c:v>
                </c:pt>
                <c:pt idx="19">
                  <c:v>70</c:v>
                </c:pt>
                <c:pt idx="2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1F-964E-93F8-1C74593C9E5A}"/>
            </c:ext>
          </c:extLst>
        </c:ser>
        <c:ser>
          <c:idx val="1"/>
          <c:order val="1"/>
          <c:tx>
            <c:strRef>
              <c:f>Sheet1!$A$3:$B$3</c:f>
              <c:strCache>
                <c:ptCount val="2"/>
                <c:pt idx="0">
                  <c:v>2021年</c:v>
                </c:pt>
                <c:pt idx="1">
                  <c:v>乳がん罹患数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Sheet1!$D$3:$X$3</c:f>
              <c:numCache>
                <c:formatCode>0_);[Red]\(0\)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34</c:v>
                </c:pt>
                <c:pt idx="5">
                  <c:v>248</c:v>
                </c:pt>
                <c:pt idx="6">
                  <c:v>904</c:v>
                </c:pt>
                <c:pt idx="7">
                  <c:v>2574</c:v>
                </c:pt>
                <c:pt idx="8">
                  <c:v>6120</c:v>
                </c:pt>
                <c:pt idx="9">
                  <c:v>11529</c:v>
                </c:pt>
                <c:pt idx="10">
                  <c:v>10265</c:v>
                </c:pt>
                <c:pt idx="11">
                  <c:v>9040</c:v>
                </c:pt>
                <c:pt idx="12">
                  <c:v>9519</c:v>
                </c:pt>
                <c:pt idx="13">
                  <c:v>10582</c:v>
                </c:pt>
                <c:pt idx="14">
                  <c:v>13531</c:v>
                </c:pt>
                <c:pt idx="15">
                  <c:v>9396</c:v>
                </c:pt>
                <c:pt idx="16">
                  <c:v>7214</c:v>
                </c:pt>
                <c:pt idx="17">
                  <c:v>4760</c:v>
                </c:pt>
                <c:pt idx="18">
                  <c:v>2241</c:v>
                </c:pt>
                <c:pt idx="19">
                  <c:v>701</c:v>
                </c:pt>
                <c:pt idx="20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1F-964E-93F8-1C74593C9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/>
              <a:t>2021</a:t>
            </a:r>
            <a:r>
              <a:rPr lang="ja-JP" altLang="en-US" sz="2000"/>
              <a:t>年 子宮頸がん</a:t>
            </a:r>
            <a:r>
              <a:rPr lang="ja-JP" altLang="en-US" sz="2000">
                <a:solidFill>
                  <a:srgbClr val="FF0000"/>
                </a:solidFill>
              </a:rPr>
              <a:t>死亡数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Sheet1!$A$6:$B$6</c:f>
              <c:strCache>
                <c:ptCount val="2"/>
                <c:pt idx="0">
                  <c:v>2021年</c:v>
                </c:pt>
                <c:pt idx="1">
                  <c:v>子宮頸がん死亡数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Sheet1!$D$6:$X$6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</c:v>
                </c:pt>
                <c:pt idx="6">
                  <c:v>26</c:v>
                </c:pt>
                <c:pt idx="7">
                  <c:v>73</c:v>
                </c:pt>
                <c:pt idx="8">
                  <c:v>161</c:v>
                </c:pt>
                <c:pt idx="9">
                  <c:v>236</c:v>
                </c:pt>
                <c:pt idx="10">
                  <c:v>266</c:v>
                </c:pt>
                <c:pt idx="11">
                  <c:v>261</c:v>
                </c:pt>
                <c:pt idx="12">
                  <c:v>214</c:v>
                </c:pt>
                <c:pt idx="13">
                  <c:v>267</c:v>
                </c:pt>
                <c:pt idx="14">
                  <c:v>337</c:v>
                </c:pt>
                <c:pt idx="15">
                  <c:v>265</c:v>
                </c:pt>
                <c:pt idx="16">
                  <c:v>292</c:v>
                </c:pt>
                <c:pt idx="17">
                  <c:v>489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CC-4749-A993-8EAABB022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/>
              <a:t>2021</a:t>
            </a:r>
            <a:r>
              <a:rPr lang="ja-JP" altLang="en-US" sz="2000"/>
              <a:t>年 乳がん</a:t>
            </a:r>
            <a:r>
              <a:rPr lang="ja-JP" altLang="en-US" sz="2000">
                <a:solidFill>
                  <a:srgbClr val="FF0000"/>
                </a:solidFill>
              </a:rPr>
              <a:t>死亡数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Sheet1!$A$7:$B$7</c:f>
              <c:strCache>
                <c:ptCount val="2"/>
                <c:pt idx="0">
                  <c:v>2021年</c:v>
                </c:pt>
                <c:pt idx="1">
                  <c:v>乳がん死亡数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Sheet1!$D$7:$X$7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11</c:v>
                </c:pt>
                <c:pt idx="6">
                  <c:v>55</c:v>
                </c:pt>
                <c:pt idx="7">
                  <c:v>139</c:v>
                </c:pt>
                <c:pt idx="8">
                  <c:v>321</c:v>
                </c:pt>
                <c:pt idx="9">
                  <c:v>677</c:v>
                </c:pt>
                <c:pt idx="10">
                  <c:v>1046</c:v>
                </c:pt>
                <c:pt idx="11">
                  <c:v>1192</c:v>
                </c:pt>
                <c:pt idx="12">
                  <c:v>1345</c:v>
                </c:pt>
                <c:pt idx="13">
                  <c:v>1570</c:v>
                </c:pt>
                <c:pt idx="14">
                  <c:v>2101</c:v>
                </c:pt>
                <c:pt idx="15">
                  <c:v>1586</c:v>
                </c:pt>
                <c:pt idx="16">
                  <c:v>1612</c:v>
                </c:pt>
                <c:pt idx="17">
                  <c:v>3147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7F-B540-8919-64768C956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Sheet1!$A$6:$B$6</c:f>
              <c:strCache>
                <c:ptCount val="2"/>
                <c:pt idx="0">
                  <c:v>2021年</c:v>
                </c:pt>
                <c:pt idx="1">
                  <c:v>子宮頸がん死亡数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Sheet1!$D$6:$X$6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</c:v>
                </c:pt>
                <c:pt idx="6">
                  <c:v>26</c:v>
                </c:pt>
                <c:pt idx="7">
                  <c:v>73</c:v>
                </c:pt>
                <c:pt idx="8">
                  <c:v>161</c:v>
                </c:pt>
                <c:pt idx="9">
                  <c:v>236</c:v>
                </c:pt>
                <c:pt idx="10">
                  <c:v>266</c:v>
                </c:pt>
                <c:pt idx="11">
                  <c:v>261</c:v>
                </c:pt>
                <c:pt idx="12">
                  <c:v>214</c:v>
                </c:pt>
                <c:pt idx="13">
                  <c:v>267</c:v>
                </c:pt>
                <c:pt idx="14">
                  <c:v>337</c:v>
                </c:pt>
                <c:pt idx="15">
                  <c:v>265</c:v>
                </c:pt>
                <c:pt idx="16">
                  <c:v>292</c:v>
                </c:pt>
                <c:pt idx="17">
                  <c:v>489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E8-E044-870F-2467EA4EF41B}"/>
            </c:ext>
          </c:extLst>
        </c:ser>
        <c:ser>
          <c:idx val="1"/>
          <c:order val="1"/>
          <c:tx>
            <c:strRef>
              <c:f>Sheet1!$A$7:$B$7</c:f>
              <c:strCache>
                <c:ptCount val="2"/>
                <c:pt idx="0">
                  <c:v>2021年</c:v>
                </c:pt>
                <c:pt idx="1">
                  <c:v>乳がん死亡数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Sheet1!$D$1:$X$1</c:f>
              <c:strCache>
                <c:ptCount val="21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90-94歳</c:v>
                </c:pt>
                <c:pt idx="19">
                  <c:v>95-99歳</c:v>
                </c:pt>
                <c:pt idx="20">
                  <c:v>100歳以上</c:v>
                </c:pt>
              </c:strCache>
            </c:strRef>
          </c:cat>
          <c:val>
            <c:numRef>
              <c:f>Sheet1!$D$7:$X$7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11</c:v>
                </c:pt>
                <c:pt idx="6">
                  <c:v>55</c:v>
                </c:pt>
                <c:pt idx="7">
                  <c:v>139</c:v>
                </c:pt>
                <c:pt idx="8">
                  <c:v>321</c:v>
                </c:pt>
                <c:pt idx="9">
                  <c:v>677</c:v>
                </c:pt>
                <c:pt idx="10">
                  <c:v>1046</c:v>
                </c:pt>
                <c:pt idx="11">
                  <c:v>1192</c:v>
                </c:pt>
                <c:pt idx="12">
                  <c:v>1345</c:v>
                </c:pt>
                <c:pt idx="13">
                  <c:v>1570</c:v>
                </c:pt>
                <c:pt idx="14">
                  <c:v>2101</c:v>
                </c:pt>
                <c:pt idx="15">
                  <c:v>1586</c:v>
                </c:pt>
                <c:pt idx="16">
                  <c:v>1612</c:v>
                </c:pt>
                <c:pt idx="17">
                  <c:v>3147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E8-E044-870F-2467EA4EF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7066128"/>
        <c:axId val="1407055312"/>
      </c:lineChart>
      <c:catAx>
        <c:axId val="140706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55312"/>
        <c:crosses val="autoZero"/>
        <c:auto val="1"/>
        <c:lblAlgn val="ctr"/>
        <c:lblOffset val="100"/>
        <c:noMultiLvlLbl val="0"/>
      </c:catAx>
      <c:valAx>
        <c:axId val="14070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706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E54D1-7104-7344-8658-C79FF9BAEE4B}" type="datetimeFigureOut">
              <a:rPr kumimoji="1" lang="ja-JP" altLang="en-US" smtClean="0"/>
              <a:t>2025/8/17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BD1F7-9B20-C744-A5E4-68FDB5A02A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39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Sex</a:t>
            </a:r>
            <a:r>
              <a:rPr kumimoji="1" lang="ja-JP" altLang="en-US"/>
              <a:t>デビューで</a:t>
            </a:r>
            <a:r>
              <a:rPr kumimoji="1" lang="en-US" altLang="ja-JP"/>
              <a:t>HPV</a:t>
            </a:r>
            <a:r>
              <a:rPr kumimoji="1" lang="ja-JP" altLang="en-US"/>
              <a:t>感染が起こります。それが粘膜の傷がら侵入し、前がん病変を作ります。それが浸潤がんとなるのですが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52773-6791-5F4C-9376-4AEF238FE6B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8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3FCB2-3087-F548-9C2E-240AB27D6C9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80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D0D0-41FC-2412-D0DB-F1593480A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6FF002-2897-DF9B-519C-DA77D34D9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8ED8BE-11EF-26BC-0C1C-FA6739B46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FBC0B8-EA9C-FD97-F252-440EBB363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3FCB2-3087-F548-9C2E-240AB27D6C9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4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BDE0-4763-ABB3-1EA0-1022A6FB3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B8A352-46C1-3DC2-E4A9-09A618872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503DAB-862F-219D-D5C8-CC97164E4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CDC</a:t>
            </a:r>
            <a:r>
              <a:rPr kumimoji="1" lang="ja-JP" altLang="en-US"/>
              <a:t>の２０２１年のガイドラインをみますと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43F869-FCC5-8B55-130C-DC57BDEFA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52773-6791-5F4C-9376-4AEF238FE6B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33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ABE4C-C38F-6D2B-AC3A-7FF06AE5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3D99EA-04C6-C346-5726-67EA17CDE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0649DF-3451-93D0-33CC-51C8F35FF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プリベンション：予防策としてこのような、記載がありました。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</a:t>
            </a:r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HPV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ワクチンを打つ、サーバリックス／ガーダシルは過去のもの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・コンドームの適切な使用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・セックスパートナーの制限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・性活動の自制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予防策は、</a:t>
            </a:r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HPV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ワクチンだけではないと</a:t>
            </a:r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CDC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も記しています。</a:t>
            </a:r>
          </a:p>
          <a:p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以上で、わたしの話は終わりとさせていただきます。</a:t>
            </a:r>
          </a:p>
          <a:p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なお</a:t>
            </a:r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HPV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ワクチンについてや子宮頸がん検診については、これからの発表をたのしみにしていただけたらと思います。</a:t>
            </a:r>
          </a:p>
          <a:p>
            <a:r>
              <a:rPr kumimoji="1" lang="en-US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ご静聴有難うございました。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B9CDA6-5BE5-D2F9-5F4D-31201D2C6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52773-6791-5F4C-9376-4AEF238FE6B5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74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9E352-45C4-1388-BD12-F524F9E4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2072E45-C0BA-F194-0354-A044BEC79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664C30-304A-6154-5345-A9E490032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189BC8-9E3F-DBDA-B516-A00660C1E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3FCB2-3087-F548-9C2E-240AB27D6C9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7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11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9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9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6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86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70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97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7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65125"/>
          </a:xfrm>
        </p:spPr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19051"/>
            <a:ext cx="3086100" cy="365125"/>
          </a:xfrm>
        </p:spPr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1350" y="6492875"/>
            <a:ext cx="2057400" cy="365125"/>
          </a:xfrm>
        </p:spPr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66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44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27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43998-4BE6-1F42-9F7C-6D4695E9D5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7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A0CE7A-ED2C-F750-BB78-8D0F36D720B1}"/>
              </a:ext>
            </a:extLst>
          </p:cNvPr>
          <p:cNvSpPr txBox="1"/>
          <p:nvPr/>
        </p:nvSpPr>
        <p:spPr>
          <a:xfrm>
            <a:off x="127363" y="1625881"/>
            <a:ext cx="89349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27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lang="en-US" altLang="ja-JP" sz="27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13</a:t>
            </a:r>
            <a:r>
              <a:rPr lang="ja-JP" altLang="en-US" sz="27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時</a:t>
            </a:r>
            <a:r>
              <a:rPr lang="en-US" altLang="ja-JP" sz="27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00</a:t>
            </a:r>
            <a:r>
              <a:rPr lang="ja-JP" altLang="en-US" sz="27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分　講演</a:t>
            </a:r>
            <a:r>
              <a:rPr lang="en-US" altLang="ja-JP" sz="27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lang="ja-JP" altLang="en-US" sz="27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打出喜義（</a:t>
            </a:r>
            <a:r>
              <a:rPr lang="en-US" altLang="ja-JP" sz="27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40</a:t>
            </a:r>
            <a:r>
              <a:rPr lang="ja-JP" altLang="en-US" sz="27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分）</a:t>
            </a:r>
          </a:p>
          <a:p>
            <a:endParaRPr lang="en-US" altLang="ja-JP" sz="27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C164D6-C455-BE57-8BB1-8D0F9374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F1B7A0-0B15-6924-4656-CC2D63FD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C5EE00-2015-1A45-A95E-9A0E9FA5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27950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59EC28-8C5E-3A6F-D58D-C669F7795AB3}"/>
              </a:ext>
            </a:extLst>
          </p:cNvPr>
          <p:cNvSpPr txBox="1"/>
          <p:nvPr/>
        </p:nvSpPr>
        <p:spPr>
          <a:xfrm>
            <a:off x="232012" y="1117882"/>
            <a:ext cx="8585806" cy="462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他のがんのそれらと比較しても高くない</a:t>
            </a:r>
            <a:endParaRPr kumimoji="1" lang="en-US" altLang="ja-JP" sz="40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40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罹患数</a:t>
            </a: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は乳がん</a:t>
            </a:r>
            <a:r>
              <a:rPr kumimoji="1" lang="en-US" altLang="ja-JP" sz="4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(98,782</a:t>
            </a: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）の</a:t>
            </a:r>
            <a:r>
              <a:rPr kumimoji="1" lang="en-US" altLang="ja-JP" sz="4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						10.8%(10,690)</a:t>
            </a:r>
          </a:p>
          <a:p>
            <a:pPr>
              <a:lnSpc>
                <a:spcPct val="150000"/>
              </a:lnSpc>
            </a:pPr>
            <a:r>
              <a:rPr kumimoji="1" lang="en-US" altLang="ja-JP" sz="4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40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死亡数</a:t>
            </a: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は乳がん（</a:t>
            </a:r>
            <a:r>
              <a:rPr kumimoji="1" lang="en-US" altLang="ja-JP" sz="4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15,629)</a:t>
            </a: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</a:t>
            </a:r>
            <a:r>
              <a:rPr kumimoji="1" lang="en-US" altLang="ja-JP" sz="4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						18.9%(2,949)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1DB3A44-78FE-DBA2-FF7D-36CBCE53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5CDD9E1-5E6F-069B-B056-16BABF51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FB28FC6-269C-4E4F-8882-4EF2C801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319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1190AA1-544D-8AF3-26A4-BC33D604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7C05D7-6524-ABFA-EEFA-DFCAE197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D4A501-0141-DCDD-A177-3DE6D78AEFBF}"/>
              </a:ext>
            </a:extLst>
          </p:cNvPr>
          <p:cNvSpPr txBox="1"/>
          <p:nvPr/>
        </p:nvSpPr>
        <p:spPr>
          <a:xfrm>
            <a:off x="272955" y="558325"/>
            <a:ext cx="8775795" cy="4172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このワクチン接種を推奨する立場からは</a:t>
            </a:r>
            <a:endParaRPr kumimoji="1" lang="en-US" altLang="ja-JP" sz="3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子宮頸がんは</a:t>
            </a:r>
            <a:r>
              <a:rPr kumimoji="1" lang="ja-JP" altLang="en-US" sz="36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「マザーキラー」</a:t>
            </a: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だから</a:t>
            </a:r>
            <a:endParaRPr kumimoji="1" lang="en-US" altLang="ja-JP" sz="3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ワクチンで予防</a:t>
            </a: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したほうが良いと言われます</a:t>
            </a:r>
            <a:endParaRPr kumimoji="1" lang="en-US" altLang="ja-JP" sz="3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3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なるほど・・・</a:t>
            </a:r>
            <a:endParaRPr kumimoji="1" lang="en-US" altLang="ja-JP" sz="3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8A7389-7BF8-527D-783A-ED7B3130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392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A87B714-DFDF-35EE-A264-AB1A32B8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EEE0F9-C90B-14E2-7926-8AF6EF2D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18379E-ABFD-5149-4BEE-70E8F46E7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524"/>
            <a:ext cx="7772400" cy="645534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DB77A5-162A-B096-CDB3-E3524D53B3B3}"/>
              </a:ext>
            </a:extLst>
          </p:cNvPr>
          <p:cNvSpPr txBox="1"/>
          <p:nvPr/>
        </p:nvSpPr>
        <p:spPr>
          <a:xfrm>
            <a:off x="4572000" y="6536892"/>
            <a:ext cx="4389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https://</a:t>
            </a:r>
            <a:r>
              <a:rPr kumimoji="1" lang="en-US" altLang="ja-JP" sz="1350" dirty="0" err="1"/>
              <a:t>ganjoho.jp</a:t>
            </a:r>
            <a:r>
              <a:rPr kumimoji="1" lang="en-US" altLang="ja-JP" sz="1350" dirty="0"/>
              <a:t>/</a:t>
            </a:r>
            <a:r>
              <a:rPr kumimoji="1" lang="en-US" altLang="ja-JP" sz="1350" dirty="0" err="1"/>
              <a:t>reg_stat</a:t>
            </a:r>
            <a:r>
              <a:rPr kumimoji="1" lang="en-US" altLang="ja-JP" sz="1350" dirty="0"/>
              <a:t>/statistics/stat/</a:t>
            </a:r>
            <a:r>
              <a:rPr kumimoji="1" lang="en-US" altLang="ja-JP" sz="1350" dirty="0" err="1"/>
              <a:t>summary.html</a:t>
            </a:r>
            <a:endParaRPr kumimoji="1" lang="ja-JP" altLang="en-US" sz="135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6763885-4183-E18C-58FB-576DE2D82626}"/>
              </a:ext>
            </a:extLst>
          </p:cNvPr>
          <p:cNvCxnSpPr>
            <a:cxnSpLocks/>
          </p:cNvCxnSpPr>
          <p:nvPr/>
        </p:nvCxnSpPr>
        <p:spPr>
          <a:xfrm>
            <a:off x="3766782" y="503590"/>
            <a:ext cx="1487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F745D7D2-FF0C-B9C3-07EE-63DE7635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85981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DCB9F4E-2BA1-E0C1-C4A5-FB8CF147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E1688E-5E48-36CD-01D7-B032C151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6C208B-CB46-825A-AF81-77232035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524"/>
            <a:ext cx="7772400" cy="62198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83DD54-88D5-8123-A416-CEF58E1B5E04}"/>
              </a:ext>
            </a:extLst>
          </p:cNvPr>
          <p:cNvSpPr txBox="1"/>
          <p:nvPr/>
        </p:nvSpPr>
        <p:spPr>
          <a:xfrm>
            <a:off x="4572000" y="6536892"/>
            <a:ext cx="4389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https://</a:t>
            </a:r>
            <a:r>
              <a:rPr kumimoji="1" lang="en-US" altLang="ja-JP" sz="1350" dirty="0" err="1"/>
              <a:t>ganjoho.jp</a:t>
            </a:r>
            <a:r>
              <a:rPr kumimoji="1" lang="en-US" altLang="ja-JP" sz="1350" dirty="0"/>
              <a:t>/</a:t>
            </a:r>
            <a:r>
              <a:rPr kumimoji="1" lang="en-US" altLang="ja-JP" sz="1350" dirty="0" err="1"/>
              <a:t>reg_stat</a:t>
            </a:r>
            <a:r>
              <a:rPr kumimoji="1" lang="en-US" altLang="ja-JP" sz="1350" dirty="0"/>
              <a:t>/statistics/stat/</a:t>
            </a:r>
            <a:r>
              <a:rPr kumimoji="1" lang="en-US" altLang="ja-JP" sz="1350" dirty="0" err="1"/>
              <a:t>summary.html</a:t>
            </a:r>
            <a:endParaRPr kumimoji="1" lang="ja-JP" altLang="en-US" sz="135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8406535-252B-9240-1489-79AD9654269E}"/>
              </a:ext>
            </a:extLst>
          </p:cNvPr>
          <p:cNvCxnSpPr>
            <a:cxnSpLocks/>
          </p:cNvCxnSpPr>
          <p:nvPr/>
        </p:nvCxnSpPr>
        <p:spPr>
          <a:xfrm>
            <a:off x="3766782" y="503590"/>
            <a:ext cx="1487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36EA8A82-324F-B1B7-E758-D347248F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13783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E55BE49-2171-0462-C56C-BEB3FC99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8DCE0AD-C585-7FF9-8D5F-11894C2D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14</a:t>
            </a:fld>
            <a:endParaRPr kumimoji="1" lang="ja-JP" altLang="en-US"/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DDCEB39B-5E2E-D5F7-B417-CA4735C11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070832"/>
              </p:ext>
            </p:extLst>
          </p:nvPr>
        </p:nvGraphicFramePr>
        <p:xfrm>
          <a:off x="134470" y="365124"/>
          <a:ext cx="8380880" cy="592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2303B88-60F0-78F3-5168-CE3D9B9D1712}"/>
              </a:ext>
            </a:extLst>
          </p:cNvPr>
          <p:cNvSpPr txBox="1"/>
          <p:nvPr/>
        </p:nvSpPr>
        <p:spPr>
          <a:xfrm>
            <a:off x="242885" y="6419379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游ゴシック Medium" panose="020B0400000000000000" pitchFamily="34" charset="-128"/>
                <a:ea typeface="游ゴシック Medium" panose="020B0400000000000000" pitchFamily="34" charset="-128"/>
              </a:rPr>
              <a:t>国立がん研究センターがん情報サービス「がん統計」（厚生労働省人口動態統計）</a:t>
            </a:r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F485B-D8FF-B603-1B60-754603C7ACC4}"/>
              </a:ext>
            </a:extLst>
          </p:cNvPr>
          <p:cNvSpPr/>
          <p:nvPr/>
        </p:nvSpPr>
        <p:spPr>
          <a:xfrm>
            <a:off x="2511188" y="1351128"/>
            <a:ext cx="2060812" cy="4763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26D959F-4EEF-AB9D-AFAF-EAEE236F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7972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A97964F-6184-1284-7693-93E45C85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4F6646E-03EC-924F-A9AD-1CD03F3F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15</a:t>
            </a:fld>
            <a:endParaRPr kumimoji="1" lang="ja-JP" altLang="en-US"/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DDCEB39B-5E2E-D5F7-B417-CA4735C11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813159"/>
              </p:ext>
            </p:extLst>
          </p:nvPr>
        </p:nvGraphicFramePr>
        <p:xfrm>
          <a:off x="201705" y="497541"/>
          <a:ext cx="8450975" cy="538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651A22-BC02-BB06-F80C-BADFBF592B73}"/>
              </a:ext>
            </a:extLst>
          </p:cNvPr>
          <p:cNvSpPr txBox="1"/>
          <p:nvPr/>
        </p:nvSpPr>
        <p:spPr>
          <a:xfrm>
            <a:off x="242885" y="6419379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游ゴシック Medium" panose="020B0400000000000000" pitchFamily="34" charset="-128"/>
                <a:ea typeface="游ゴシック Medium" panose="020B0400000000000000" pitchFamily="34" charset="-128"/>
              </a:rPr>
              <a:t>国立がん研究センターがん情報サービス「がん統計」（厚生労働省人口動態統計）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44F74F-62FF-E365-20C7-50B8C8921B97}"/>
              </a:ext>
            </a:extLst>
          </p:cNvPr>
          <p:cNvSpPr/>
          <p:nvPr/>
        </p:nvSpPr>
        <p:spPr>
          <a:xfrm>
            <a:off x="2429301" y="1992573"/>
            <a:ext cx="2142699" cy="37388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6314D148-11B6-B142-F464-034CDBE5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2008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4FBFC-C414-AE5D-BCD6-EA4CD7DF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A8A1728-45AB-4162-C372-2F7A2ECF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ABF2E45-F753-3C11-3A35-A65F63E5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4F895B-994F-4B5A-C01D-2A192C7868F7}"/>
              </a:ext>
            </a:extLst>
          </p:cNvPr>
          <p:cNvSpPr txBox="1"/>
          <p:nvPr/>
        </p:nvSpPr>
        <p:spPr>
          <a:xfrm>
            <a:off x="0" y="751183"/>
            <a:ext cx="9144001" cy="535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がんの罹患率、死亡率は高齢になる程高くなる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ところが、子宮頸がんの罹患率、死亡率をみると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マザーキラー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と言われるように、若い年齢層で高い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なので、ワクチンで予防したほうが良い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との意見がある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420BEB-FBC6-4F3C-55E3-329F7634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65807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0A07F-D061-CC2B-55BB-2E82E238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4AE4DF5-F3E0-04CB-C0CE-0EA329A8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1E8D1A7-1FFD-633A-A794-B97F2C38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EE0CA2-73E3-8155-E78C-14B323D96303}"/>
              </a:ext>
            </a:extLst>
          </p:cNvPr>
          <p:cNvSpPr txBox="1"/>
          <p:nvPr/>
        </p:nvSpPr>
        <p:spPr>
          <a:xfrm>
            <a:off x="-27011" y="1690776"/>
            <a:ext cx="9144001" cy="10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乳がんの罹患率、死亡率との比較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14924E-2D63-0F04-C472-00A7CCE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7059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17C6E-595B-90B4-F8DF-C7737A34E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403488D-910D-72BB-5D8E-B54EB0A4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CD263E-12B7-2331-367B-F16EE698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18</a:t>
            </a:fld>
            <a:endParaRPr kumimoji="1" lang="ja-JP" altLang="en-US"/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DFCAB46F-0C6E-B864-45B0-3A0D5811E25E}"/>
              </a:ext>
            </a:extLst>
          </p:cNvPr>
          <p:cNvGraphicFramePr>
            <a:graphicFrameLocks/>
          </p:cNvGraphicFramePr>
          <p:nvPr/>
        </p:nvGraphicFramePr>
        <p:xfrm>
          <a:off x="134470" y="3651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191B80B7-D32B-8002-7D58-6E76E48E9AEC}"/>
              </a:ext>
            </a:extLst>
          </p:cNvPr>
          <p:cNvGraphicFramePr>
            <a:graphicFrameLocks/>
          </p:cNvGraphicFramePr>
          <p:nvPr/>
        </p:nvGraphicFramePr>
        <p:xfrm>
          <a:off x="4572000" y="3651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51DD9A0E-F8C5-A23C-EFA4-D571D93383B7}"/>
              </a:ext>
            </a:extLst>
          </p:cNvPr>
          <p:cNvGraphicFramePr>
            <a:graphicFrameLocks/>
          </p:cNvGraphicFramePr>
          <p:nvPr/>
        </p:nvGraphicFramePr>
        <p:xfrm>
          <a:off x="389965" y="3576918"/>
          <a:ext cx="84313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BC5CB7-3231-B99A-1684-0AC362F7E2E5}"/>
              </a:ext>
            </a:extLst>
          </p:cNvPr>
          <p:cNvSpPr txBox="1"/>
          <p:nvPr/>
        </p:nvSpPr>
        <p:spPr>
          <a:xfrm>
            <a:off x="242885" y="6419379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游ゴシック Medium" panose="020B0400000000000000" pitchFamily="34" charset="-128"/>
                <a:ea typeface="游ゴシック Medium" panose="020B0400000000000000" pitchFamily="34" charset="-128"/>
              </a:rPr>
              <a:t>国立がん研究センターがん情報サービス「がん統計」（厚生労働省人口動態統計）</a:t>
            </a:r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9CFA16-38B4-DB15-C788-5E632CB462E0}"/>
              </a:ext>
            </a:extLst>
          </p:cNvPr>
          <p:cNvSpPr/>
          <p:nvPr/>
        </p:nvSpPr>
        <p:spPr>
          <a:xfrm>
            <a:off x="1333850" y="1065402"/>
            <a:ext cx="1342237" cy="1946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0F0A86F-1333-CC6E-40B4-1E8C33331542}"/>
              </a:ext>
            </a:extLst>
          </p:cNvPr>
          <p:cNvSpPr/>
          <p:nvPr/>
        </p:nvSpPr>
        <p:spPr>
          <a:xfrm>
            <a:off x="5836888" y="1031846"/>
            <a:ext cx="1342237" cy="1946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D18A114-A9C9-67C5-E763-2F8FBE20002D}"/>
              </a:ext>
            </a:extLst>
          </p:cNvPr>
          <p:cNvSpPr/>
          <p:nvPr/>
        </p:nvSpPr>
        <p:spPr>
          <a:xfrm>
            <a:off x="2600136" y="3753870"/>
            <a:ext cx="2257090" cy="1946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0D4303C-8AA1-43A3-B075-114BF143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9077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A3154-2C43-691B-E5FC-EAC0306E1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57BACD-342C-91C4-4D93-3C623274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B0A8D4-32C0-E25D-518B-8C257D7F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19</a:t>
            </a:fld>
            <a:endParaRPr kumimoji="1" lang="ja-JP" altLang="en-US"/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13E06ADA-3B0B-B24C-C955-5131FD118EEB}"/>
              </a:ext>
            </a:extLst>
          </p:cNvPr>
          <p:cNvGraphicFramePr>
            <a:graphicFrameLocks/>
          </p:cNvGraphicFramePr>
          <p:nvPr/>
        </p:nvGraphicFramePr>
        <p:xfrm>
          <a:off x="201706" y="4975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8319DF6E-72CB-09C4-47F3-4FC2BF1121EF}"/>
              </a:ext>
            </a:extLst>
          </p:cNvPr>
          <p:cNvGraphicFramePr>
            <a:graphicFrameLocks/>
          </p:cNvGraphicFramePr>
          <p:nvPr/>
        </p:nvGraphicFramePr>
        <p:xfrm>
          <a:off x="4666130" y="4975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6ED587A8-F080-F941-41E4-A6EE72BD6EC8}"/>
              </a:ext>
            </a:extLst>
          </p:cNvPr>
          <p:cNvGraphicFramePr>
            <a:graphicFrameLocks/>
          </p:cNvGraphicFramePr>
          <p:nvPr/>
        </p:nvGraphicFramePr>
        <p:xfrm>
          <a:off x="484094" y="3240741"/>
          <a:ext cx="8364071" cy="311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376906-01C7-12F1-3A9E-45A0BC1BCD6E}"/>
              </a:ext>
            </a:extLst>
          </p:cNvPr>
          <p:cNvSpPr txBox="1"/>
          <p:nvPr/>
        </p:nvSpPr>
        <p:spPr>
          <a:xfrm>
            <a:off x="242885" y="6419379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游ゴシック Medium" panose="020B0400000000000000" pitchFamily="34" charset="-128"/>
                <a:ea typeface="游ゴシック Medium" panose="020B0400000000000000" pitchFamily="34" charset="-128"/>
              </a:rPr>
              <a:t>国立がん研究センターがん情報サービス「がん統計」（厚生労働省人口動態統計）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AE2A91-33BC-949C-AD0B-CE380C7DD0A4}"/>
              </a:ext>
            </a:extLst>
          </p:cNvPr>
          <p:cNvSpPr/>
          <p:nvPr/>
        </p:nvSpPr>
        <p:spPr>
          <a:xfrm>
            <a:off x="1350628" y="977521"/>
            <a:ext cx="1342237" cy="2084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332959B-6B9E-4CE4-8A38-EDCCC68EBED5}"/>
              </a:ext>
            </a:extLst>
          </p:cNvPr>
          <p:cNvSpPr/>
          <p:nvPr/>
        </p:nvSpPr>
        <p:spPr>
          <a:xfrm>
            <a:off x="5853666" y="943965"/>
            <a:ext cx="1342237" cy="2084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0A2A6E-9372-E990-CA21-BDC75C25E5C0}"/>
              </a:ext>
            </a:extLst>
          </p:cNvPr>
          <p:cNvSpPr/>
          <p:nvPr/>
        </p:nvSpPr>
        <p:spPr>
          <a:xfrm>
            <a:off x="2616914" y="3665989"/>
            <a:ext cx="2257090" cy="2084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0139A08F-FFD7-7745-D3D1-D5AB430C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4531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F45B5B-C114-DD8B-52B0-BF8E2D98BC97}"/>
              </a:ext>
            </a:extLst>
          </p:cNvPr>
          <p:cNvSpPr txBox="1"/>
          <p:nvPr/>
        </p:nvSpPr>
        <p:spPr>
          <a:xfrm>
            <a:off x="0" y="709944"/>
            <a:ext cx="893499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95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自己紹介（１）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103FCF-D15C-25C3-ED42-F42EA443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18"/>
          <a:stretch/>
        </p:blipFill>
        <p:spPr>
          <a:xfrm>
            <a:off x="58584" y="1676400"/>
            <a:ext cx="9004443" cy="4284133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D9B43DB-DB14-3329-60D7-194B71F7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A1D178-0E54-136F-C328-C021AE9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2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8D6A49E-D93E-A728-F9C7-575517C6430C}"/>
              </a:ext>
            </a:extLst>
          </p:cNvPr>
          <p:cNvCxnSpPr>
            <a:cxnSpLocks/>
          </p:cNvCxnSpPr>
          <p:nvPr/>
        </p:nvCxnSpPr>
        <p:spPr>
          <a:xfrm>
            <a:off x="5930343" y="4957129"/>
            <a:ext cx="1848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7A383F6-6B6E-EFEA-AEF4-6B54826F925D}"/>
              </a:ext>
            </a:extLst>
          </p:cNvPr>
          <p:cNvCxnSpPr>
            <a:cxnSpLocks/>
          </p:cNvCxnSpPr>
          <p:nvPr/>
        </p:nvCxnSpPr>
        <p:spPr>
          <a:xfrm>
            <a:off x="1220551" y="4243067"/>
            <a:ext cx="1393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BDCB4C-D1C5-5620-6A6A-615BD4C13608}"/>
              </a:ext>
            </a:extLst>
          </p:cNvPr>
          <p:cNvSpPr txBox="1"/>
          <p:nvPr/>
        </p:nvSpPr>
        <p:spPr>
          <a:xfrm>
            <a:off x="-512618" y="17733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1509F3C4-03F8-7E19-4CBC-B94A9C63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E02FBAE-B408-CE9A-2FC7-CC96C7B6BD78}"/>
              </a:ext>
            </a:extLst>
          </p:cNvPr>
          <p:cNvCxnSpPr>
            <a:cxnSpLocks/>
          </p:cNvCxnSpPr>
          <p:nvPr/>
        </p:nvCxnSpPr>
        <p:spPr>
          <a:xfrm>
            <a:off x="523621" y="5155321"/>
            <a:ext cx="696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870F47A-FEAD-685C-2D13-94384A0416CD}"/>
              </a:ext>
            </a:extLst>
          </p:cNvPr>
          <p:cNvSpPr txBox="1"/>
          <p:nvPr/>
        </p:nvSpPr>
        <p:spPr>
          <a:xfrm>
            <a:off x="227162" y="6148056"/>
            <a:ext cx="8707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以下ちょっとディープな自己紹介になりますが、、、</a:t>
            </a:r>
          </a:p>
        </p:txBody>
      </p:sp>
    </p:spTree>
    <p:extLst>
      <p:ext uri="{BB962C8B-B14F-4D97-AF65-F5344CB8AC3E}">
        <p14:creationId xmlns:p14="http://schemas.microsoft.com/office/powerpoint/2010/main" val="2533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6A7B-D5A6-60AF-4F6E-C08E4CEBC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33F75F-4898-8DAE-DD88-EEDF1D50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CEE099-FD8A-88A9-38EB-410DE3A4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D4562E-218D-7FFC-BD15-D5774015272F}"/>
              </a:ext>
            </a:extLst>
          </p:cNvPr>
          <p:cNvSpPr txBox="1"/>
          <p:nvPr/>
        </p:nvSpPr>
        <p:spPr>
          <a:xfrm>
            <a:off x="0" y="1267696"/>
            <a:ext cx="9144001" cy="10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乳がんの罹患率、死亡率との比較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0088FF-E59C-ED0C-A8FC-01415F5D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A45DC8-DE2B-6DB7-EBA7-2B911171323B}"/>
              </a:ext>
            </a:extLst>
          </p:cNvPr>
          <p:cNvSpPr txBox="1"/>
          <p:nvPr/>
        </p:nvSpPr>
        <p:spPr>
          <a:xfrm>
            <a:off x="-11376" y="2621099"/>
            <a:ext cx="9144001" cy="3383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子宮頸がんの罹患率、死亡率は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乳がんのそれらと比べると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60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ずいぶん低い</a:t>
            </a:r>
            <a:endParaRPr kumimoji="1" lang="en-US" altLang="ja-JP" sz="60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94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1F264C0-EB29-72F7-2B31-856B1B53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E1EBC4-3D87-F3CE-0A01-8DEDABCB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25C6A3-DF2E-4C72-6B47-DFCCF26872A0}"/>
              </a:ext>
            </a:extLst>
          </p:cNvPr>
          <p:cNvSpPr txBox="1"/>
          <p:nvPr/>
        </p:nvSpPr>
        <p:spPr>
          <a:xfrm>
            <a:off x="211540" y="358608"/>
            <a:ext cx="8720919" cy="307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したがって　子宮頸がんを　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マザーキラー　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だと言って　ワクチン接種をあれほど宣伝するのなら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同じ　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マザーキラーの乳がん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を減らすために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「自己検診」の宣伝もしっかりすべきでしょう・・・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F0D612-D43C-E818-ACA1-EDEA64CC6572}"/>
              </a:ext>
            </a:extLst>
          </p:cNvPr>
          <p:cNvSpPr txBox="1"/>
          <p:nvPr/>
        </p:nvSpPr>
        <p:spPr>
          <a:xfrm>
            <a:off x="95250" y="3856885"/>
            <a:ext cx="8953500" cy="22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800">
                <a:latin typeface="UD Digi Kyokasho NK-B"/>
                <a:ea typeface="UD Digi Kyokasho NK-B"/>
              </a:rPr>
              <a:t>乳がんは</a:t>
            </a:r>
            <a:endParaRPr kumimoji="1" lang="en-US" altLang="ja-JP" sz="4800" dirty="0">
              <a:latin typeface="UD Digi Kyokasho NK-B"/>
              <a:ea typeface="UD Digi Kyokasho NK-B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4800">
                <a:latin typeface="UD Digi Kyokasho NK-B"/>
                <a:ea typeface="UD Digi Kyokasho NK-B"/>
              </a:rPr>
              <a:t>自己検診で発見可能ながん！！！</a:t>
            </a:r>
            <a:endParaRPr kumimoji="1" lang="en-US" altLang="ja-JP" sz="4800" dirty="0">
              <a:latin typeface="UD Digi Kyokasho NK-B"/>
              <a:ea typeface="UD Digi Kyokasho NK-B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9E0C95-DCF1-DBDB-28D9-B9D7428D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1973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" y="759582"/>
            <a:ext cx="9079965" cy="5674979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29E1B44-EB18-6449-A628-0D39E6E308B9}"/>
              </a:ext>
            </a:extLst>
          </p:cNvPr>
          <p:cNvCxnSpPr>
            <a:cxnSpLocks/>
          </p:cNvCxnSpPr>
          <p:nvPr/>
        </p:nvCxnSpPr>
        <p:spPr>
          <a:xfrm>
            <a:off x="411213" y="1341553"/>
            <a:ext cx="4451732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67D8E0C-0A9F-634A-8689-03F534F73745}"/>
              </a:ext>
            </a:extLst>
          </p:cNvPr>
          <p:cNvCxnSpPr>
            <a:cxnSpLocks/>
          </p:cNvCxnSpPr>
          <p:nvPr/>
        </p:nvCxnSpPr>
        <p:spPr>
          <a:xfrm>
            <a:off x="411213" y="2436062"/>
            <a:ext cx="849726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C1EB9C-C30D-CA21-54FD-44759FEE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472025-3D35-EE82-3A00-DF0CED10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3F5AEE-D1AE-E92B-348E-09233BDB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8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F1A5-2A4B-7540-9E89-1719D9E5C98C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00" y="0"/>
            <a:ext cx="7080121" cy="6858000"/>
          </a:xfrm>
          <a:prstGeom prst="rect">
            <a:avLst/>
          </a:prstGeo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EBE647-8CE4-7EE1-0884-A0BC5AF8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992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5F9C4-0E90-BACE-06AF-3166202C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F9FB25D-522B-A5AE-10C3-41F5EE31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09AA33-E7E5-1CC4-5E58-2A909A80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96F661-46B8-DA9E-FA15-FB45D8F37399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52281F-6BE7-7B56-82FB-302161F69CEA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CA97EA-E7AB-9AFB-FF16-4C27D420C548}"/>
              </a:ext>
            </a:extLst>
          </p:cNvPr>
          <p:cNvSpPr txBox="1"/>
          <p:nvPr/>
        </p:nvSpPr>
        <p:spPr>
          <a:xfrm>
            <a:off x="398977" y="2451711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 dirty="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 dirty="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8F74E43C-6E0C-2DEA-D952-4BECB6CA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14812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417C8-0934-7856-FE61-E53A23CEC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E90010-5A81-DEDA-D200-7647BD4269FB}"/>
              </a:ext>
            </a:extLst>
          </p:cNvPr>
          <p:cNvSpPr txBox="1"/>
          <p:nvPr/>
        </p:nvSpPr>
        <p:spPr>
          <a:xfrm>
            <a:off x="440656" y="1989634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</a:t>
            </a:r>
            <a:endParaRPr kumimoji="1" lang="en-US" altLang="ja-JP" sz="330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A59ADE9-83DC-8011-7EEA-B2DF8749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7D3A7C-1F6F-0C86-5835-26C87715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7F0314-7230-7E3D-345B-083D17505DD6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2164E7-D6F1-AE5E-5CFA-5E15490A561D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934C87-3220-4B02-75D9-BDC60BC4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59920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ACF2-6F11-4D43-A582-6B729920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2" y="5047"/>
            <a:ext cx="8582296" cy="66063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BC1E58-DC81-7542-8B8D-BE76CBC852FE}"/>
              </a:ext>
            </a:extLst>
          </p:cNvPr>
          <p:cNvSpPr/>
          <p:nvPr/>
        </p:nvSpPr>
        <p:spPr>
          <a:xfrm>
            <a:off x="1330525" y="5804808"/>
            <a:ext cx="4182002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538826F-D69D-AC41-A586-61803C671ACB}"/>
              </a:ext>
            </a:extLst>
          </p:cNvPr>
          <p:cNvCxnSpPr>
            <a:cxnSpLocks/>
          </p:cNvCxnSpPr>
          <p:nvPr/>
        </p:nvCxnSpPr>
        <p:spPr>
          <a:xfrm>
            <a:off x="2719005" y="1993634"/>
            <a:ext cx="1468388" cy="2437498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B5AD46D-2095-E54B-BBA4-414E115A8551}"/>
              </a:ext>
            </a:extLst>
          </p:cNvPr>
          <p:cNvCxnSpPr>
            <a:cxnSpLocks/>
          </p:cNvCxnSpPr>
          <p:nvPr/>
        </p:nvCxnSpPr>
        <p:spPr>
          <a:xfrm>
            <a:off x="3591536" y="2851979"/>
            <a:ext cx="2866414" cy="164158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94F5C86A-3866-0B45-8CA0-1AC4410A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D1DE-61C0-7449-A8B8-64AB3014DC46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8AD905-EB92-B242-B4D5-E0008B75C216}"/>
              </a:ext>
            </a:extLst>
          </p:cNvPr>
          <p:cNvSpPr txBox="1"/>
          <p:nvPr/>
        </p:nvSpPr>
        <p:spPr>
          <a:xfrm>
            <a:off x="4796803" y="6557553"/>
            <a:ext cx="41904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/>
              <a:t>n </a:t>
            </a:r>
            <a:r>
              <a:rPr lang="en-US" altLang="ja-JP" sz="1500" err="1"/>
              <a:t>engl</a:t>
            </a:r>
            <a:r>
              <a:rPr lang="en-US" altLang="ja-JP" sz="1500"/>
              <a:t> j med 385;20 </a:t>
            </a:r>
            <a:r>
              <a:rPr lang="en-US" altLang="ja-JP" sz="1500" err="1"/>
              <a:t>nejm.org</a:t>
            </a:r>
            <a:r>
              <a:rPr lang="en-US" altLang="ja-JP" sz="1500"/>
              <a:t> November 11, 2021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AFA323-32E0-E54A-A9DC-9ABD99D5676D}"/>
              </a:ext>
            </a:extLst>
          </p:cNvPr>
          <p:cNvSpPr txBox="1"/>
          <p:nvPr/>
        </p:nvSpPr>
        <p:spPr>
          <a:xfrm>
            <a:off x="1045149" y="2978452"/>
            <a:ext cx="167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Sex</a:t>
            </a:r>
            <a:r>
              <a:rPr lang="ja-JP" altLang="en-US" sz="2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デビュー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791CFE9-2BDA-5E4D-8585-8B7ED1B40923}"/>
              </a:ext>
            </a:extLst>
          </p:cNvPr>
          <p:cNvCxnSpPr>
            <a:cxnSpLocks/>
          </p:cNvCxnSpPr>
          <p:nvPr/>
        </p:nvCxnSpPr>
        <p:spPr>
          <a:xfrm>
            <a:off x="2013087" y="799642"/>
            <a:ext cx="8607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C6FB89-B834-CC4F-B5E6-D37F61DB2B29}"/>
              </a:ext>
            </a:extLst>
          </p:cNvPr>
          <p:cNvCxnSpPr>
            <a:cxnSpLocks/>
          </p:cNvCxnSpPr>
          <p:nvPr/>
        </p:nvCxnSpPr>
        <p:spPr>
          <a:xfrm>
            <a:off x="2527400" y="1930187"/>
            <a:ext cx="6928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21AEDE0-F3DB-CF42-B527-997248CB2E6D}"/>
              </a:ext>
            </a:extLst>
          </p:cNvPr>
          <p:cNvCxnSpPr>
            <a:cxnSpLocks/>
          </p:cNvCxnSpPr>
          <p:nvPr/>
        </p:nvCxnSpPr>
        <p:spPr>
          <a:xfrm>
            <a:off x="3056019" y="2596581"/>
            <a:ext cx="403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C2F7CBE-2975-7A45-808A-26F3A7656622}"/>
              </a:ext>
            </a:extLst>
          </p:cNvPr>
          <p:cNvSpPr txBox="1"/>
          <p:nvPr/>
        </p:nvSpPr>
        <p:spPr>
          <a:xfrm>
            <a:off x="1045149" y="4788722"/>
            <a:ext cx="532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　　</a:t>
            </a:r>
            <a:r>
              <a:rPr lang="en-US" altLang="ja-JP" sz="28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     CIN1&lt;CIN2&lt;CIN3</a:t>
            </a:r>
            <a:endParaRPr lang="ja-JP" altLang="en-US" sz="28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0550C6-5809-DF49-B0D3-1B0CDC1D27A3}"/>
              </a:ext>
            </a:extLst>
          </p:cNvPr>
          <p:cNvSpPr txBox="1"/>
          <p:nvPr/>
        </p:nvSpPr>
        <p:spPr>
          <a:xfrm>
            <a:off x="6025299" y="5262967"/>
            <a:ext cx="19429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5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がん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C317320-3D51-5B40-A32D-FA90BA6E0244}"/>
              </a:ext>
            </a:extLst>
          </p:cNvPr>
          <p:cNvSpPr txBox="1"/>
          <p:nvPr/>
        </p:nvSpPr>
        <p:spPr>
          <a:xfrm>
            <a:off x="7697492" y="882703"/>
            <a:ext cx="370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/>
              <a:t>10</a:t>
            </a:r>
            <a:endParaRPr lang="ja-JP" altLang="en-US" sz="1350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8766B4C3-4C3A-4E4C-8FBF-859F6C5D8A87}"/>
              </a:ext>
            </a:extLst>
          </p:cNvPr>
          <p:cNvSpPr/>
          <p:nvPr/>
        </p:nvSpPr>
        <p:spPr>
          <a:xfrm>
            <a:off x="5964573" y="739308"/>
            <a:ext cx="2774477" cy="24088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B071564-5AA7-5FA0-86F0-CE2803F2249A}"/>
              </a:ext>
            </a:extLst>
          </p:cNvPr>
          <p:cNvSpPr/>
          <p:nvPr/>
        </p:nvSpPr>
        <p:spPr>
          <a:xfrm>
            <a:off x="314876" y="3337759"/>
            <a:ext cx="8744211" cy="3218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90A13A0-E522-78BC-25D5-19BD1E3DEE1D}"/>
              </a:ext>
            </a:extLst>
          </p:cNvPr>
          <p:cNvCxnSpPr>
            <a:cxnSpLocks/>
          </p:cNvCxnSpPr>
          <p:nvPr/>
        </p:nvCxnSpPr>
        <p:spPr>
          <a:xfrm>
            <a:off x="2217354" y="891184"/>
            <a:ext cx="761142" cy="28903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C655834-2F95-3BB4-FD3E-A7435664D6F5}"/>
              </a:ext>
            </a:extLst>
          </p:cNvPr>
          <p:cNvSpPr/>
          <p:nvPr/>
        </p:nvSpPr>
        <p:spPr>
          <a:xfrm>
            <a:off x="5208900" y="483326"/>
            <a:ext cx="3683850" cy="281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3C6094-9442-0381-03E9-CC12F34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3E42D47-BFA4-0CC5-821A-9278B01A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0677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E08957-26BF-0A3D-04F5-25A62153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87421"/>
            <a:ext cx="8395855" cy="6661174"/>
          </a:xfrm>
          <a:prstGeom prst="rect">
            <a:avLst/>
          </a:prstGeom>
        </p:spPr>
      </p:pic>
      <p:sp>
        <p:nvSpPr>
          <p:cNvPr id="3" name="円/楕円 2">
            <a:extLst>
              <a:ext uri="{FF2B5EF4-FFF2-40B4-BE49-F238E27FC236}">
                <a16:creationId xmlns:a16="http://schemas.microsoft.com/office/drawing/2014/main" id="{6957B306-E5CF-FA24-1DE2-C48308C958FC}"/>
              </a:ext>
            </a:extLst>
          </p:cNvPr>
          <p:cNvSpPr/>
          <p:nvPr/>
        </p:nvSpPr>
        <p:spPr>
          <a:xfrm>
            <a:off x="2919846" y="3429000"/>
            <a:ext cx="1652155" cy="2049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B9895F-0EDA-E4EB-992A-9968179A035D}"/>
              </a:ext>
            </a:extLst>
          </p:cNvPr>
          <p:cNvSpPr txBox="1"/>
          <p:nvPr/>
        </p:nvSpPr>
        <p:spPr>
          <a:xfrm>
            <a:off x="75284" y="3564523"/>
            <a:ext cx="3355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HPV</a:t>
            </a:r>
            <a:r>
              <a:rPr lang="ja-JP" altLang="en-US" sz="4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ワクチン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75B389-2C19-1F74-6A0D-0236998136B8}"/>
              </a:ext>
            </a:extLst>
          </p:cNvPr>
          <p:cNvSpPr txBox="1"/>
          <p:nvPr/>
        </p:nvSpPr>
        <p:spPr>
          <a:xfrm>
            <a:off x="2897724" y="4272409"/>
            <a:ext cx="142489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抗体</a:t>
            </a:r>
            <a:endParaRPr lang="en-US" altLang="ja-JP" sz="360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endParaRPr lang="en-US" altLang="ja-JP" sz="360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endParaRPr lang="ja-JP" altLang="en-US" sz="360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E8FB8217-20A6-844A-768A-DCB1A791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95DBE68-AFEB-9EB3-B23A-4FE3374E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00FBB-5EE1-BD46-97A7-EE84D59B3C97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BC6F13B4-25EC-8A37-DD98-DA3B54E05708}"/>
              </a:ext>
            </a:extLst>
          </p:cNvPr>
          <p:cNvSpPr/>
          <p:nvPr/>
        </p:nvSpPr>
        <p:spPr>
          <a:xfrm>
            <a:off x="4277816" y="3311235"/>
            <a:ext cx="3550002" cy="3459343"/>
          </a:xfrm>
          <a:custGeom>
            <a:avLst/>
            <a:gdLst>
              <a:gd name="connsiteX0" fmla="*/ 0 w 3805084"/>
              <a:gd name="connsiteY0" fmla="*/ 766916 h 3333135"/>
              <a:gd name="connsiteX1" fmla="*/ 471948 w 3805084"/>
              <a:gd name="connsiteY1" fmla="*/ 929148 h 3333135"/>
              <a:gd name="connsiteX2" fmla="*/ 766916 w 3805084"/>
              <a:gd name="connsiteY2" fmla="*/ 973393 h 3333135"/>
              <a:gd name="connsiteX3" fmla="*/ 1342103 w 3805084"/>
              <a:gd name="connsiteY3" fmla="*/ 825910 h 3333135"/>
              <a:gd name="connsiteX4" fmla="*/ 1887793 w 3805084"/>
              <a:gd name="connsiteY4" fmla="*/ 353961 h 3333135"/>
              <a:gd name="connsiteX5" fmla="*/ 3362632 w 3805084"/>
              <a:gd name="connsiteY5" fmla="*/ 0 h 3333135"/>
              <a:gd name="connsiteX6" fmla="*/ 3775587 w 3805084"/>
              <a:gd name="connsiteY6" fmla="*/ 58993 h 3333135"/>
              <a:gd name="connsiteX7" fmla="*/ 3805084 w 3805084"/>
              <a:gd name="connsiteY7" fmla="*/ 2934929 h 3333135"/>
              <a:gd name="connsiteX8" fmla="*/ 3052916 w 3805084"/>
              <a:gd name="connsiteY8" fmla="*/ 2949677 h 3333135"/>
              <a:gd name="connsiteX9" fmla="*/ 2639961 w 3805084"/>
              <a:gd name="connsiteY9" fmla="*/ 3244645 h 3333135"/>
              <a:gd name="connsiteX10" fmla="*/ 2168013 w 3805084"/>
              <a:gd name="connsiteY10" fmla="*/ 3333135 h 3333135"/>
              <a:gd name="connsiteX11" fmla="*/ 1696064 w 3805084"/>
              <a:gd name="connsiteY11" fmla="*/ 3244645 h 3333135"/>
              <a:gd name="connsiteX12" fmla="*/ 1460090 w 3805084"/>
              <a:gd name="connsiteY12" fmla="*/ 2831690 h 3333135"/>
              <a:gd name="connsiteX13" fmla="*/ 58993 w 3805084"/>
              <a:gd name="connsiteY13" fmla="*/ 2816942 h 3333135"/>
              <a:gd name="connsiteX14" fmla="*/ 0 w 3805084"/>
              <a:gd name="connsiteY14" fmla="*/ 766916 h 333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05084" h="3333135">
                <a:moveTo>
                  <a:pt x="0" y="766916"/>
                </a:moveTo>
                <a:lnTo>
                  <a:pt x="471948" y="929148"/>
                </a:lnTo>
                <a:lnTo>
                  <a:pt x="766916" y="973393"/>
                </a:lnTo>
                <a:lnTo>
                  <a:pt x="1342103" y="825910"/>
                </a:lnTo>
                <a:lnTo>
                  <a:pt x="1887793" y="353961"/>
                </a:lnTo>
                <a:lnTo>
                  <a:pt x="3362632" y="0"/>
                </a:lnTo>
                <a:lnTo>
                  <a:pt x="3775587" y="58993"/>
                </a:lnTo>
                <a:lnTo>
                  <a:pt x="3805084" y="2934929"/>
                </a:lnTo>
                <a:lnTo>
                  <a:pt x="3052916" y="2949677"/>
                </a:lnTo>
                <a:lnTo>
                  <a:pt x="2639961" y="3244645"/>
                </a:lnTo>
                <a:lnTo>
                  <a:pt x="2168013" y="3333135"/>
                </a:lnTo>
                <a:lnTo>
                  <a:pt x="1696064" y="3244645"/>
                </a:lnTo>
                <a:lnTo>
                  <a:pt x="1460090" y="2831690"/>
                </a:lnTo>
                <a:lnTo>
                  <a:pt x="58993" y="2816942"/>
                </a:lnTo>
                <a:lnTo>
                  <a:pt x="0" y="766916"/>
                </a:lnTo>
                <a:close/>
              </a:path>
            </a:pathLst>
          </a:custGeom>
          <a:solidFill>
            <a:schemeClr val="bg1">
              <a:alpha val="8306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8CE97A-98A0-77D9-3F44-38980112442F}"/>
              </a:ext>
            </a:extLst>
          </p:cNvPr>
          <p:cNvSpPr txBox="1"/>
          <p:nvPr/>
        </p:nvSpPr>
        <p:spPr>
          <a:xfrm>
            <a:off x="1797805" y="5041455"/>
            <a:ext cx="73148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したがって、いつ</a:t>
            </a:r>
            <a:r>
              <a:rPr lang="en-US" altLang="ja-JP" sz="24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Sex debut</a:t>
            </a:r>
            <a:r>
              <a:rPr lang="ja-JP" altLang="en-US" sz="24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するか不明だから</a:t>
            </a:r>
            <a:endParaRPr lang="en-US" altLang="ja-JP" sz="24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ja-JP" altLang="en-US" sz="2400" u="sng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２４時間、３６５日、数十年にわたり</a:t>
            </a:r>
            <a:endParaRPr lang="en-US" altLang="ja-JP" sz="2400" u="sng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ja-JP" altLang="en-US" sz="2800" u="sng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高い抗体価が維持されるよう</a:t>
            </a:r>
            <a:r>
              <a:rPr lang="ja-JP" altLang="en-US" sz="24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デザインされた！</a:t>
            </a:r>
            <a:endParaRPr lang="en-US" altLang="ja-JP" sz="24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74A507-583A-B8DE-36C1-33B825902326}"/>
              </a:ext>
            </a:extLst>
          </p:cNvPr>
          <p:cNvSpPr txBox="1"/>
          <p:nvPr/>
        </p:nvSpPr>
        <p:spPr>
          <a:xfrm>
            <a:off x="4810781" y="4167722"/>
            <a:ext cx="396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この抗体は、感染してしまった人には効果が低い！</a:t>
            </a:r>
            <a:endParaRPr lang="en-US" altLang="ja-JP" sz="24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1CA952F8-6E16-E3DF-4246-56103A8A2F7E}"/>
              </a:ext>
            </a:extLst>
          </p:cNvPr>
          <p:cNvSpPr/>
          <p:nvPr/>
        </p:nvSpPr>
        <p:spPr>
          <a:xfrm>
            <a:off x="4918364" y="637309"/>
            <a:ext cx="3740727" cy="2701636"/>
          </a:xfrm>
          <a:custGeom>
            <a:avLst/>
            <a:gdLst>
              <a:gd name="connsiteX0" fmla="*/ 0 w 3740727"/>
              <a:gd name="connsiteY0" fmla="*/ 41564 h 2701636"/>
              <a:gd name="connsiteX1" fmla="*/ 1260763 w 3740727"/>
              <a:gd name="connsiteY1" fmla="*/ 2701636 h 2701636"/>
              <a:gd name="connsiteX2" fmla="*/ 3740727 w 3740727"/>
              <a:gd name="connsiteY2" fmla="*/ 2673927 h 2701636"/>
              <a:gd name="connsiteX3" fmla="*/ 3740727 w 3740727"/>
              <a:gd name="connsiteY3" fmla="*/ 0 h 2701636"/>
              <a:gd name="connsiteX4" fmla="*/ 0 w 3740727"/>
              <a:gd name="connsiteY4" fmla="*/ 41564 h 270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727" h="2701636">
                <a:moveTo>
                  <a:pt x="0" y="41564"/>
                </a:moveTo>
                <a:lnTo>
                  <a:pt x="1260763" y="2701636"/>
                </a:lnTo>
                <a:lnTo>
                  <a:pt x="3740727" y="2673927"/>
                </a:lnTo>
                <a:lnTo>
                  <a:pt x="3740727" y="0"/>
                </a:lnTo>
                <a:lnTo>
                  <a:pt x="0" y="415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FB4E2D49-8F16-0BB7-58C4-B7267375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4528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9" grpId="0" animBg="1"/>
      <p:bldP spid="11" grpId="0"/>
      <p:bldP spid="7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3997AFF-E902-5611-4970-78E790C8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6" y="117566"/>
            <a:ext cx="8422300" cy="645943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659231-4E5A-4EB6-6D7B-0EEA09C56102}"/>
              </a:ext>
            </a:extLst>
          </p:cNvPr>
          <p:cNvSpPr txBox="1"/>
          <p:nvPr/>
        </p:nvSpPr>
        <p:spPr>
          <a:xfrm>
            <a:off x="6031432" y="6576999"/>
            <a:ext cx="2864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/>
              <a:t>https://</a:t>
            </a:r>
            <a:r>
              <a:rPr kumimoji="1" lang="en-US" altLang="ja-JP" sz="1350" err="1"/>
              <a:t>www.jsog.or.jp</a:t>
            </a:r>
            <a:r>
              <a:rPr kumimoji="1" lang="en-US" altLang="ja-JP" sz="1350"/>
              <a:t>/citizen/5765/</a:t>
            </a:r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B805C3-3F81-9FEA-C1D0-FC56503C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4" y="5091743"/>
            <a:ext cx="2118255" cy="1648691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5CFA0945-D7A6-6158-E94F-235C906AEBF6}"/>
              </a:ext>
            </a:extLst>
          </p:cNvPr>
          <p:cNvSpPr/>
          <p:nvPr/>
        </p:nvSpPr>
        <p:spPr>
          <a:xfrm>
            <a:off x="2919846" y="4706911"/>
            <a:ext cx="3111586" cy="11992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FF3D96BD-5CD4-EE6A-A239-64C026FA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64E83DD-1225-35F3-D554-C5153129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324B7F-9096-F734-42F1-2ED39A8B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741150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E112F8-FF00-DB9C-5C85-8038D85D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" y="251632"/>
            <a:ext cx="5899682" cy="6241243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89484B-8418-2E83-B356-98A4AECB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A1C700-D54F-D10F-4F13-1CE0C95C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0B16F-58D6-72B7-F7F9-80D696810319}"/>
              </a:ext>
            </a:extLst>
          </p:cNvPr>
          <p:cNvSpPr txBox="1"/>
          <p:nvPr/>
        </p:nvSpPr>
        <p:spPr>
          <a:xfrm>
            <a:off x="5746032" y="1248595"/>
            <a:ext cx="3397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血管から抗体を</a:t>
            </a:r>
            <a:endParaRPr kumimoji="1" lang="en-US" altLang="ja-JP" sz="28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kumimoji="1" lang="ja-JP" altLang="en-US" sz="2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染み出させ</a:t>
            </a:r>
            <a:endParaRPr kumimoji="1" lang="en-US" altLang="ja-JP" sz="28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kumimoji="1" lang="ja-JP" altLang="en-US" sz="2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ウイルス感染を防ぐ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CEB44B-C1F8-43EF-96BE-35203441A6A0}"/>
              </a:ext>
            </a:extLst>
          </p:cNvPr>
          <p:cNvSpPr txBox="1"/>
          <p:nvPr/>
        </p:nvSpPr>
        <p:spPr>
          <a:xfrm>
            <a:off x="5676495" y="2915650"/>
            <a:ext cx="3397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⇩</a:t>
            </a:r>
            <a:endParaRPr kumimoji="1" lang="en-US" altLang="ja-JP" sz="9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従来には</a:t>
            </a:r>
            <a:endParaRPr kumimoji="1" lang="en-US" altLang="ja-JP" sz="40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なかった</a:t>
            </a:r>
            <a:endParaRPr kumimoji="1" lang="en-US" altLang="ja-JP" sz="40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新しい発想</a:t>
            </a: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82FDFFFB-F8C0-57E3-27E1-CCBCAB736A62}"/>
              </a:ext>
            </a:extLst>
          </p:cNvPr>
          <p:cNvSpPr/>
          <p:nvPr/>
        </p:nvSpPr>
        <p:spPr>
          <a:xfrm>
            <a:off x="2686050" y="3903259"/>
            <a:ext cx="1162619" cy="8871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0B0FA610-C082-6B5F-C1E7-28187DCA10AA}"/>
              </a:ext>
            </a:extLst>
          </p:cNvPr>
          <p:cNvSpPr/>
          <p:nvPr/>
        </p:nvSpPr>
        <p:spPr>
          <a:xfrm>
            <a:off x="4380648" y="4708478"/>
            <a:ext cx="1162619" cy="1326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7BED8C4-D044-C854-C62D-23AC71DA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760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DA62D19-1722-BB7C-6295-7C5A35C7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2" y="365125"/>
            <a:ext cx="9047244" cy="4885509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923A048-EABA-80DF-A0F1-B74B1A13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EE9D7D-197A-8288-EFB5-7C95347E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A59EB8-53BC-7250-6A38-FF5D69A041DD}"/>
              </a:ext>
            </a:extLst>
          </p:cNvPr>
          <p:cNvSpPr txBox="1"/>
          <p:nvPr/>
        </p:nvSpPr>
        <p:spPr>
          <a:xfrm>
            <a:off x="121594" y="5380672"/>
            <a:ext cx="8526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2014</a:t>
            </a:r>
            <a:r>
              <a:rPr kumimoji="1" lang="ja-JP" altLang="en-US"/>
              <a:t>年　金沢大学附属病院退職、</a:t>
            </a:r>
            <a:r>
              <a:rPr lang="ja-JP" altLang="ja-JP" sz="1800">
                <a:effectLst/>
                <a:latin typeface="ＭＳ 明朝" panose="02020609040205080304" pitchFamily="49" charset="-128"/>
                <a:ea typeface="ＭＳ 明朝" panose="02020609040205080304" pitchFamily="49" charset="-128"/>
                <a:cs typeface="ＭＳ 明朝" panose="02020609040205080304" pitchFamily="49" charset="-128"/>
              </a:rPr>
              <a:t>浅ノ川総合病院産婦人科部長・産科センター長</a:t>
            </a:r>
          </a:p>
          <a:p>
            <a:r>
              <a:rPr kumimoji="1" lang="en-US" altLang="ja-JP" dirty="0"/>
              <a:t>2016</a:t>
            </a:r>
            <a:r>
              <a:rPr kumimoji="1" lang="ja-JP" altLang="en-US"/>
              <a:t>年　小松短期大学特任教授</a:t>
            </a:r>
            <a:endParaRPr kumimoji="1" lang="en-US" altLang="ja-JP" dirty="0"/>
          </a:p>
          <a:p>
            <a:r>
              <a:rPr kumimoji="1" lang="en-US" altLang="ja-JP" dirty="0"/>
              <a:t>2018</a:t>
            </a:r>
            <a:r>
              <a:rPr kumimoji="1" lang="ja-JP" altLang="en-US"/>
              <a:t>年　小松大学特任教授</a:t>
            </a:r>
            <a:endParaRPr kumimoji="1" lang="en-US" altLang="ja-JP" dirty="0"/>
          </a:p>
          <a:p>
            <a:r>
              <a:rPr kumimoji="1" lang="en-US" altLang="ja-JP" dirty="0"/>
              <a:t>2019</a:t>
            </a:r>
            <a:r>
              <a:rPr kumimoji="1" lang="ja-JP" altLang="en-US"/>
              <a:t>年　</a:t>
            </a:r>
            <a:r>
              <a:rPr lang="ja-JP" altLang="ja-JP" sz="1800">
                <a:effectLst/>
                <a:ea typeface="ＭＳ 明朝" panose="02020609040205080304" pitchFamily="49" charset="-128"/>
                <a:cs typeface="ＭＳ 明朝" panose="02020609040205080304" pitchFamily="49" charset="-128"/>
              </a:rPr>
              <a:t>金城大学教授（現在に至る）</a:t>
            </a:r>
            <a:r>
              <a:rPr lang="ja-JP" altLang="ja-JP">
                <a:effectLst/>
              </a:rPr>
              <a:t> </a:t>
            </a:r>
            <a:endParaRPr kumimoji="1" lang="en-US" altLang="ja-JP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C968CBB-F28D-D44F-D215-3139934E8FC9}"/>
              </a:ext>
            </a:extLst>
          </p:cNvPr>
          <p:cNvCxnSpPr>
            <a:cxnSpLocks/>
          </p:cNvCxnSpPr>
          <p:nvPr/>
        </p:nvCxnSpPr>
        <p:spPr>
          <a:xfrm>
            <a:off x="435345" y="1216413"/>
            <a:ext cx="32351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646358A-9E90-59B8-1245-213B0AFEE6F0}"/>
              </a:ext>
            </a:extLst>
          </p:cNvPr>
          <p:cNvCxnSpPr>
            <a:cxnSpLocks/>
          </p:cNvCxnSpPr>
          <p:nvPr/>
        </p:nvCxnSpPr>
        <p:spPr>
          <a:xfrm>
            <a:off x="6115050" y="1858210"/>
            <a:ext cx="22948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F40FED2-06A5-2B09-1F05-B7CDB4A71E70}"/>
              </a:ext>
            </a:extLst>
          </p:cNvPr>
          <p:cNvCxnSpPr>
            <a:cxnSpLocks/>
          </p:cNvCxnSpPr>
          <p:nvPr/>
        </p:nvCxnSpPr>
        <p:spPr>
          <a:xfrm>
            <a:off x="6115050" y="2128666"/>
            <a:ext cx="22948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90D0A3A-C56F-191E-A139-C693D7E0A5E6}"/>
              </a:ext>
            </a:extLst>
          </p:cNvPr>
          <p:cNvCxnSpPr>
            <a:cxnSpLocks/>
          </p:cNvCxnSpPr>
          <p:nvPr/>
        </p:nvCxnSpPr>
        <p:spPr>
          <a:xfrm>
            <a:off x="123142" y="2955647"/>
            <a:ext cx="38685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CC9C2A2-7655-A094-73A9-9D65CAD22CDC}"/>
              </a:ext>
            </a:extLst>
          </p:cNvPr>
          <p:cNvCxnSpPr>
            <a:cxnSpLocks/>
          </p:cNvCxnSpPr>
          <p:nvPr/>
        </p:nvCxnSpPr>
        <p:spPr>
          <a:xfrm>
            <a:off x="435345" y="3268263"/>
            <a:ext cx="83995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CCB681-C076-BA40-55B4-C47BB5C92BAA}"/>
              </a:ext>
            </a:extLst>
          </p:cNvPr>
          <p:cNvCxnSpPr>
            <a:cxnSpLocks/>
          </p:cNvCxnSpPr>
          <p:nvPr/>
        </p:nvCxnSpPr>
        <p:spPr>
          <a:xfrm>
            <a:off x="121594" y="3579492"/>
            <a:ext cx="33558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C0DED7F-C5F0-C9B5-7D58-DFEDB4B9E1F5}"/>
              </a:ext>
            </a:extLst>
          </p:cNvPr>
          <p:cNvSpPr txBox="1"/>
          <p:nvPr/>
        </p:nvSpPr>
        <p:spPr>
          <a:xfrm>
            <a:off x="4873155" y="5698078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内部告発者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136EAF-210E-0262-16B8-114D9C6B98A8}"/>
              </a:ext>
            </a:extLst>
          </p:cNvPr>
          <p:cNvSpPr txBox="1"/>
          <p:nvPr/>
        </p:nvSpPr>
        <p:spPr>
          <a:xfrm>
            <a:off x="5976021" y="157757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1987</a:t>
            </a:r>
            <a:r>
              <a:rPr kumimoji="1" lang="ja-JP" altLang="en-US">
                <a:latin typeface="+mn-ea"/>
              </a:rPr>
              <a:t>年　</a:t>
            </a:r>
            <a:r>
              <a:rPr lang="ja-JP" altLang="ja-JP" sz="1800">
                <a:effectLst/>
                <a:latin typeface="+mn-ea"/>
                <a:cs typeface="ＭＳ 明朝" panose="02020609040205080304" pitchFamily="49" charset="-128"/>
              </a:rPr>
              <a:t>金沢大学助手</a:t>
            </a:r>
            <a:endParaRPr lang="en-US" altLang="ja-JP" sz="1800" dirty="0">
              <a:effectLst/>
              <a:latin typeface="+mn-ea"/>
              <a:cs typeface="ＭＳ 明朝" panose="02020609040205080304" pitchFamily="49" charset="-128"/>
            </a:endParaRPr>
          </a:p>
          <a:p>
            <a:r>
              <a:rPr lang="en-US" altLang="ja-JP" dirty="0">
                <a:latin typeface="+mn-ea"/>
                <a:cs typeface="ＭＳ 明朝" panose="02020609040205080304" pitchFamily="49" charset="-128"/>
              </a:rPr>
              <a:t>1995</a:t>
            </a:r>
            <a:r>
              <a:rPr lang="ja-JP" altLang="en-US">
                <a:latin typeface="+mn-ea"/>
                <a:cs typeface="ＭＳ 明朝" panose="02020609040205080304" pitchFamily="49" charset="-128"/>
              </a:rPr>
              <a:t>年　金沢大学講師</a:t>
            </a:r>
            <a:endParaRPr lang="en-US" altLang="ja-JP" sz="1800" dirty="0">
              <a:effectLst/>
              <a:latin typeface="+mn-ea"/>
              <a:cs typeface="ＭＳ 明朝" panose="02020609040205080304" pitchFamily="49" charset="-128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EBC6EAF3-E3D2-3C0B-BFB7-8D7E859C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977B0EB-2D3A-636A-D8F7-F8DD5CD3A862}"/>
              </a:ext>
            </a:extLst>
          </p:cNvPr>
          <p:cNvCxnSpPr>
            <a:cxnSpLocks/>
          </p:cNvCxnSpPr>
          <p:nvPr/>
        </p:nvCxnSpPr>
        <p:spPr>
          <a:xfrm>
            <a:off x="4572000" y="4206275"/>
            <a:ext cx="2150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4BDAB71-55C8-FC91-C525-F2C0FC3E45E8}"/>
              </a:ext>
            </a:extLst>
          </p:cNvPr>
          <p:cNvCxnSpPr>
            <a:cxnSpLocks/>
          </p:cNvCxnSpPr>
          <p:nvPr/>
        </p:nvCxnSpPr>
        <p:spPr>
          <a:xfrm>
            <a:off x="3249246" y="4502324"/>
            <a:ext cx="454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3936E83-C6FC-893B-5E46-49B0CCFCE27E}"/>
              </a:ext>
            </a:extLst>
          </p:cNvPr>
          <p:cNvCxnSpPr>
            <a:cxnSpLocks/>
          </p:cNvCxnSpPr>
          <p:nvPr/>
        </p:nvCxnSpPr>
        <p:spPr>
          <a:xfrm>
            <a:off x="168030" y="5698078"/>
            <a:ext cx="33094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78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99AC6B-77DA-68DE-B012-645CFDFC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1229-46DE-CE43-B9F3-CD2D59381F91}" type="slidenum">
              <a:rPr lang="ja-JP" altLang="en-US" smtClean="0"/>
              <a:pPr/>
              <a:t>30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8B3C63-359E-A990-2D53-9541D2AEB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" y="1140296"/>
            <a:ext cx="9059867" cy="396369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19EB5AF-532E-D2B3-DDC5-2700B5B24304}"/>
              </a:ext>
            </a:extLst>
          </p:cNvPr>
          <p:cNvCxnSpPr/>
          <p:nvPr/>
        </p:nvCxnSpPr>
        <p:spPr>
          <a:xfrm>
            <a:off x="565484" y="4362687"/>
            <a:ext cx="29116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0C750F1-1F1C-5A0B-86B1-BD6C640EBAE0}"/>
              </a:ext>
            </a:extLst>
          </p:cNvPr>
          <p:cNvCxnSpPr>
            <a:cxnSpLocks/>
          </p:cNvCxnSpPr>
          <p:nvPr/>
        </p:nvCxnSpPr>
        <p:spPr>
          <a:xfrm>
            <a:off x="2021306" y="4921128"/>
            <a:ext cx="47252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835B6273-9DDB-F0C4-35A1-3C51FF9B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3" y="3544819"/>
            <a:ext cx="5724703" cy="5188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3B1AECE-6776-16E7-E65D-437C6332C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032" y="5060395"/>
            <a:ext cx="8683478" cy="996005"/>
          </a:xfrm>
          <a:prstGeom prst="rect">
            <a:avLst/>
          </a:prstGeom>
        </p:spPr>
      </p:pic>
      <p:sp>
        <p:nvSpPr>
          <p:cNvPr id="13" name="上矢印 12">
            <a:extLst>
              <a:ext uri="{FF2B5EF4-FFF2-40B4-BE49-F238E27FC236}">
                <a16:creationId xmlns:a16="http://schemas.microsoft.com/office/drawing/2014/main" id="{0497F491-8827-5A99-9B67-FF5666FB2AFD}"/>
              </a:ext>
            </a:extLst>
          </p:cNvPr>
          <p:cNvSpPr/>
          <p:nvPr/>
        </p:nvSpPr>
        <p:spPr>
          <a:xfrm rot="5400000">
            <a:off x="4390263" y="516552"/>
            <a:ext cx="363474" cy="537077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2B64CC-9F59-0F8C-33F4-6D47F13E9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07" y="668802"/>
            <a:ext cx="8906586" cy="504707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A17BA85A-EEE8-51FA-49FB-DE9AF9BB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49" y="1672366"/>
            <a:ext cx="2258122" cy="87573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61B3B168-6FA3-0C85-69B8-952EAA8B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476D415-1AA7-CD06-8B87-7B6A7EFE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12" t="33024" r="2966"/>
          <a:stretch/>
        </p:blipFill>
        <p:spPr>
          <a:xfrm>
            <a:off x="5368650" y="809031"/>
            <a:ext cx="3587108" cy="613886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D6AECA-662D-3071-EC20-BE1CE7D62456}"/>
              </a:ext>
            </a:extLst>
          </p:cNvPr>
          <p:cNvSpPr txBox="1"/>
          <p:nvPr/>
        </p:nvSpPr>
        <p:spPr>
          <a:xfrm>
            <a:off x="1302895" y="5272548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ところが</a:t>
            </a:r>
            <a:endParaRPr lang="en-US" altLang="ja-JP" sz="36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これは説明不足です！！！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66DE9E7-7C06-BFAA-D1F1-993AE7C8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20D208-0CD3-713F-0974-BEF20CCFE3DE}"/>
              </a:ext>
            </a:extLst>
          </p:cNvPr>
          <p:cNvSpPr txBox="1"/>
          <p:nvPr/>
        </p:nvSpPr>
        <p:spPr>
          <a:xfrm>
            <a:off x="88430" y="2961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最新版</a:t>
            </a:r>
          </a:p>
        </p:txBody>
      </p:sp>
    </p:spTree>
    <p:extLst>
      <p:ext uri="{BB962C8B-B14F-4D97-AF65-F5344CB8AC3E}">
        <p14:creationId xmlns:p14="http://schemas.microsoft.com/office/powerpoint/2010/main" val="13051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9FB1B8-9703-BA5A-D78B-10737F31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1229-46DE-CE43-B9F3-CD2D59381F91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63EA8B-0F8C-2A44-0B1C-CCB1AB5DD1B2}"/>
              </a:ext>
            </a:extLst>
          </p:cNvPr>
          <p:cNvSpPr txBox="1"/>
          <p:nvPr/>
        </p:nvSpPr>
        <p:spPr>
          <a:xfrm>
            <a:off x="-61964" y="2194773"/>
            <a:ext cx="911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正確に説明するなら</a:t>
            </a:r>
            <a:endParaRPr lang="en-US" altLang="ja-JP" sz="48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091ECD-66A9-A3EC-790E-8911FD34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031D91C-167B-B0B3-099E-410B0548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239064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4F5734-1786-0342-9EB6-C7406082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1229-46DE-CE43-B9F3-CD2D59381F91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963E79-9ED9-196D-ECC2-21CEE61C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1" y="926069"/>
            <a:ext cx="8179421" cy="5005864"/>
          </a:xfrm>
          <a:prstGeom prst="rect">
            <a:avLst/>
          </a:prstGeom>
        </p:spPr>
      </p:pic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1AE33614-C721-A023-BE96-036B01085B03}"/>
              </a:ext>
            </a:extLst>
          </p:cNvPr>
          <p:cNvSpPr/>
          <p:nvPr/>
        </p:nvSpPr>
        <p:spPr>
          <a:xfrm>
            <a:off x="600075" y="3514727"/>
            <a:ext cx="2978944" cy="2432447"/>
          </a:xfrm>
          <a:custGeom>
            <a:avLst/>
            <a:gdLst>
              <a:gd name="connsiteX0" fmla="*/ 14288 w 3971925"/>
              <a:gd name="connsiteY0" fmla="*/ 1385888 h 3243263"/>
              <a:gd name="connsiteX1" fmla="*/ 1600200 w 3971925"/>
              <a:gd name="connsiteY1" fmla="*/ 1028700 h 3243263"/>
              <a:gd name="connsiteX2" fmla="*/ 1700213 w 3971925"/>
              <a:gd name="connsiteY2" fmla="*/ 28575 h 3243263"/>
              <a:gd name="connsiteX3" fmla="*/ 2200275 w 3971925"/>
              <a:gd name="connsiteY3" fmla="*/ 0 h 3243263"/>
              <a:gd name="connsiteX4" fmla="*/ 2500313 w 3971925"/>
              <a:gd name="connsiteY4" fmla="*/ 1214438 h 3243263"/>
              <a:gd name="connsiteX5" fmla="*/ 3971925 w 3971925"/>
              <a:gd name="connsiteY5" fmla="*/ 1443038 h 3243263"/>
              <a:gd name="connsiteX6" fmla="*/ 3914775 w 3971925"/>
              <a:gd name="connsiteY6" fmla="*/ 3243263 h 3243263"/>
              <a:gd name="connsiteX7" fmla="*/ 0 w 3971925"/>
              <a:gd name="connsiteY7" fmla="*/ 3243263 h 3243263"/>
              <a:gd name="connsiteX8" fmla="*/ 14288 w 3971925"/>
              <a:gd name="connsiteY8" fmla="*/ 1385888 h 324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1925" h="3243263">
                <a:moveTo>
                  <a:pt x="14288" y="1385888"/>
                </a:moveTo>
                <a:lnTo>
                  <a:pt x="1600200" y="1028700"/>
                </a:lnTo>
                <a:lnTo>
                  <a:pt x="1700213" y="28575"/>
                </a:lnTo>
                <a:lnTo>
                  <a:pt x="2200275" y="0"/>
                </a:lnTo>
                <a:lnTo>
                  <a:pt x="2500313" y="1214438"/>
                </a:lnTo>
                <a:lnTo>
                  <a:pt x="3971925" y="1443038"/>
                </a:lnTo>
                <a:lnTo>
                  <a:pt x="3914775" y="3243263"/>
                </a:lnTo>
                <a:lnTo>
                  <a:pt x="0" y="3243263"/>
                </a:lnTo>
                <a:lnTo>
                  <a:pt x="14288" y="13858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3FB73613-4768-C136-DFB4-74E3EF7886D2}"/>
              </a:ext>
            </a:extLst>
          </p:cNvPr>
          <p:cNvSpPr/>
          <p:nvPr/>
        </p:nvSpPr>
        <p:spPr>
          <a:xfrm>
            <a:off x="2914651" y="3846911"/>
            <a:ext cx="5775722" cy="2089547"/>
          </a:xfrm>
          <a:custGeom>
            <a:avLst/>
            <a:gdLst>
              <a:gd name="connsiteX0" fmla="*/ 1085850 w 7700963"/>
              <a:gd name="connsiteY0" fmla="*/ 2728912 h 2786062"/>
              <a:gd name="connsiteX1" fmla="*/ 957263 w 7700963"/>
              <a:gd name="connsiteY1" fmla="*/ 785812 h 2786062"/>
              <a:gd name="connsiteX2" fmla="*/ 0 w 7700963"/>
              <a:gd name="connsiteY2" fmla="*/ 200025 h 2786062"/>
              <a:gd name="connsiteX3" fmla="*/ 328613 w 7700963"/>
              <a:gd name="connsiteY3" fmla="*/ 0 h 2786062"/>
              <a:gd name="connsiteX4" fmla="*/ 628650 w 7700963"/>
              <a:gd name="connsiteY4" fmla="*/ 14287 h 2786062"/>
              <a:gd name="connsiteX5" fmla="*/ 7043738 w 7700963"/>
              <a:gd name="connsiteY5" fmla="*/ 28575 h 2786062"/>
              <a:gd name="connsiteX6" fmla="*/ 7700963 w 7700963"/>
              <a:gd name="connsiteY6" fmla="*/ 500062 h 2786062"/>
              <a:gd name="connsiteX7" fmla="*/ 6929438 w 7700963"/>
              <a:gd name="connsiteY7" fmla="*/ 2786062 h 2786062"/>
              <a:gd name="connsiteX8" fmla="*/ 1085850 w 7700963"/>
              <a:gd name="connsiteY8" fmla="*/ 2728912 h 278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0963" h="2786062">
                <a:moveTo>
                  <a:pt x="1085850" y="2728912"/>
                </a:moveTo>
                <a:lnTo>
                  <a:pt x="957263" y="785812"/>
                </a:lnTo>
                <a:lnTo>
                  <a:pt x="0" y="200025"/>
                </a:lnTo>
                <a:lnTo>
                  <a:pt x="328613" y="0"/>
                </a:lnTo>
                <a:lnTo>
                  <a:pt x="628650" y="14287"/>
                </a:lnTo>
                <a:lnTo>
                  <a:pt x="7043738" y="28575"/>
                </a:lnTo>
                <a:lnTo>
                  <a:pt x="7700963" y="500062"/>
                </a:lnTo>
                <a:lnTo>
                  <a:pt x="6929438" y="2786062"/>
                </a:lnTo>
                <a:lnTo>
                  <a:pt x="1085850" y="27289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DB276F3-9675-D115-6D71-5AED1045B31C}"/>
              </a:ext>
            </a:extLst>
          </p:cNvPr>
          <p:cNvSpPr/>
          <p:nvPr/>
        </p:nvSpPr>
        <p:spPr>
          <a:xfrm>
            <a:off x="1660923" y="2689622"/>
            <a:ext cx="857249" cy="7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3894B9-463D-7AB1-4D5F-6E1BCCB978B7}"/>
              </a:ext>
            </a:extLst>
          </p:cNvPr>
          <p:cNvSpPr/>
          <p:nvPr/>
        </p:nvSpPr>
        <p:spPr>
          <a:xfrm>
            <a:off x="3414713" y="2672000"/>
            <a:ext cx="857249" cy="7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BAC4AFB-2C64-CB81-8111-C8A616380529}"/>
              </a:ext>
            </a:extLst>
          </p:cNvPr>
          <p:cNvSpPr/>
          <p:nvPr/>
        </p:nvSpPr>
        <p:spPr>
          <a:xfrm>
            <a:off x="5250656" y="2747011"/>
            <a:ext cx="771232" cy="7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8973DE-CDCD-E067-F02C-CA5E8B3EF4C2}"/>
              </a:ext>
            </a:extLst>
          </p:cNvPr>
          <p:cNvSpPr txBox="1"/>
          <p:nvPr/>
        </p:nvSpPr>
        <p:spPr>
          <a:xfrm>
            <a:off x="0" y="1396433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ここまではおおよそ一緒ですが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A0E947-B9BC-CCBB-AAC7-873F88BA7480}"/>
              </a:ext>
            </a:extLst>
          </p:cNvPr>
          <p:cNvSpPr txBox="1"/>
          <p:nvPr/>
        </p:nvSpPr>
        <p:spPr>
          <a:xfrm>
            <a:off x="192486" y="4352749"/>
            <a:ext cx="8856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このように　自然消退する（自然に治る）</a:t>
            </a:r>
            <a:endParaRPr lang="en-US" altLang="ja-JP" sz="32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algn="ctr"/>
            <a:r>
              <a:rPr lang="ja-JP" altLang="en-US" sz="3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と書かれていました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D923EDBC-E7FB-D485-C01E-8B9B3A91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4D907A-764B-FE67-AE9E-C581FF112632}"/>
              </a:ext>
            </a:extLst>
          </p:cNvPr>
          <p:cNvSpPr txBox="1"/>
          <p:nvPr/>
        </p:nvSpPr>
        <p:spPr>
          <a:xfrm>
            <a:off x="972622" y="5639543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加えて他の予防法も書かれていたのです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C4F6265-8F33-D5EF-66D2-51896A53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25A4CEF-43F0-90DA-9E84-0A8838BF451C}"/>
              </a:ext>
            </a:extLst>
          </p:cNvPr>
          <p:cNvSpPr txBox="1"/>
          <p:nvPr/>
        </p:nvSpPr>
        <p:spPr>
          <a:xfrm>
            <a:off x="203816" y="54071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rgbClr val="FF0000"/>
                </a:solidFill>
              </a:rPr>
              <a:t>旧版</a:t>
            </a:r>
          </a:p>
        </p:txBody>
      </p:sp>
    </p:spTree>
    <p:extLst>
      <p:ext uri="{BB962C8B-B14F-4D97-AF65-F5344CB8AC3E}">
        <p14:creationId xmlns:p14="http://schemas.microsoft.com/office/powerpoint/2010/main" val="5389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5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05820D-6A04-F9D5-F992-F13458DF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1229-46DE-CE43-B9F3-CD2D59381F91}" type="slidenum">
              <a:rPr lang="ja-JP" altLang="en-US" smtClean="0"/>
              <a:pPr/>
              <a:t>33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8A3041-CC43-42FC-ECA8-0503210C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1" y="926069"/>
            <a:ext cx="8179421" cy="5005864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A9693056-0FEA-EAA5-0BFB-E5386417F3F5}"/>
              </a:ext>
            </a:extLst>
          </p:cNvPr>
          <p:cNvSpPr/>
          <p:nvPr/>
        </p:nvSpPr>
        <p:spPr>
          <a:xfrm>
            <a:off x="574661" y="4441344"/>
            <a:ext cx="2957513" cy="14894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621369F4-0990-1E1C-85DF-973E76491CFF}"/>
              </a:ext>
            </a:extLst>
          </p:cNvPr>
          <p:cNvSpPr/>
          <p:nvPr/>
        </p:nvSpPr>
        <p:spPr>
          <a:xfrm>
            <a:off x="3801437" y="4441344"/>
            <a:ext cx="4287486" cy="14894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50900F2-54C5-E876-44E1-D2F1E283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F5A0E8D-8FBA-3283-0961-62761911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0606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8936-2E43-2EE6-4EB2-1B04B2E2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B370BD-3D57-0263-B310-2337092B7684}"/>
              </a:ext>
            </a:extLst>
          </p:cNvPr>
          <p:cNvSpPr txBox="1"/>
          <p:nvPr/>
        </p:nvSpPr>
        <p:spPr>
          <a:xfrm>
            <a:off x="318952" y="439713"/>
            <a:ext cx="8116388" cy="84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（小括</a:t>
            </a:r>
            <a:r>
              <a:rPr kumimoji="1" lang="en-US" altLang="ja-JP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）子宮頸がんと</a:t>
            </a:r>
            <a:r>
              <a:rPr kumimoji="1" lang="en-US" altLang="ja-JP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E332A1-2518-896F-2007-A048395D9F2C}"/>
              </a:ext>
            </a:extLst>
          </p:cNvPr>
          <p:cNvSpPr txBox="1"/>
          <p:nvPr/>
        </p:nvSpPr>
        <p:spPr>
          <a:xfrm>
            <a:off x="166254" y="1445428"/>
            <a:ext cx="9074727" cy="4593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Sex debut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後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女性の大部分は</a:t>
            </a:r>
            <a:r>
              <a:rPr kumimoji="1" lang="en-US" altLang="ja-JP" sz="33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に感染　　　</a:t>
            </a:r>
            <a:endParaRPr kumimoji="1" lang="en-US" altLang="ja-JP" sz="33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感染してもその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９０％は自然に治る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子宮頸がん発症は持続感染者の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１％ほど</a:t>
            </a:r>
            <a:endParaRPr kumimoji="1" lang="en-US" altLang="ja-JP" sz="33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正常な免疫状態の女性で子宮頸がんに進行　するには</a:t>
            </a:r>
            <a:r>
              <a:rPr kumimoji="1" lang="en-US" altLang="ja-JP" sz="33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10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年以上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</a:t>
            </a: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15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年から</a:t>
            </a: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20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年）かかる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予防法にはワクチン以外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もある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784CCF-A73A-D33E-0E97-CDB3C460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1CDB4C-C0E1-35D2-7C90-4BCB99F5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A41C83B-4D47-56F6-B672-D162B99C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8667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A101F-E6B4-2EDE-0C2D-CBBE0909E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8A0B69-252D-B688-466C-48AFF22EA795}"/>
              </a:ext>
            </a:extLst>
          </p:cNvPr>
          <p:cNvSpPr txBox="1"/>
          <p:nvPr/>
        </p:nvSpPr>
        <p:spPr>
          <a:xfrm>
            <a:off x="440656" y="1989634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</a:t>
            </a:r>
            <a:endParaRPr kumimoji="1" lang="en-US" altLang="ja-JP" sz="330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8C4995-F23A-8945-F93B-92B7D615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39C60D-EE14-0285-9F31-A6B1E362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F652FA-1E1D-6B98-92D0-99859004F501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2AF25A-13D5-843C-BDED-298839E3FB81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FBB65A0-853D-C1EB-8140-AB7C8722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7074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EDFE6-B7E8-FFF7-5406-B85E0EE9E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B15F98-5DF4-A08E-A2DF-EA18966D44A5}"/>
              </a:ext>
            </a:extLst>
          </p:cNvPr>
          <p:cNvSpPr txBox="1"/>
          <p:nvPr/>
        </p:nvSpPr>
        <p:spPr>
          <a:xfrm>
            <a:off x="440656" y="1989634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 dirty="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61FA04A-6EA5-22C4-CF77-729AC955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D18BAC3-9D52-64C7-454F-F138EA9D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70D292-30E1-B5F2-9A0F-18585F7C3533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D83961-7238-5D97-E8B0-A2E9559A307F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0064374-6F66-AACE-A019-067DDA65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350730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EA110-80D9-F1CE-1C32-95C596A5F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DD8057BE-88E4-5680-65D1-7CD6B53E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55286584-81D0-20BF-D351-22EC95EA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00FBB-5EE1-BD46-97A7-EE84D59B3C97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A05717-8678-4677-1292-78E9B5881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7" y="206715"/>
            <a:ext cx="4698454" cy="661737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FB7FCAA-9E05-99A4-589E-CEC098D4B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491" y="2306454"/>
            <a:ext cx="3691529" cy="421242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A8218ED-B6ED-C080-06EA-DEF6631D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126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F1A5-2A4B-7540-9E89-1719D9E5C98C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1" b="67729"/>
          <a:stretch/>
        </p:blipFill>
        <p:spPr>
          <a:xfrm>
            <a:off x="81457" y="1119116"/>
            <a:ext cx="9109102" cy="425810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9285AE9-A180-D144-89AE-3B92C9E2F572}"/>
              </a:ext>
            </a:extLst>
          </p:cNvPr>
          <p:cNvSpPr txBox="1"/>
          <p:nvPr/>
        </p:nvSpPr>
        <p:spPr>
          <a:xfrm>
            <a:off x="8783782" y="110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4</a:t>
            </a:r>
            <a:endParaRPr kumimoji="1" lang="ja-JP" altLang="en-US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EC0AEF05-033F-820E-D8E5-02DE74D5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7D7C609-6E47-4290-50DA-2392C97B0718}"/>
              </a:ext>
            </a:extLst>
          </p:cNvPr>
          <p:cNvCxnSpPr>
            <a:cxnSpLocks/>
          </p:cNvCxnSpPr>
          <p:nvPr/>
        </p:nvCxnSpPr>
        <p:spPr>
          <a:xfrm>
            <a:off x="300146" y="1666512"/>
            <a:ext cx="21265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49C2AF7-E07A-3467-286B-33632460A37B}"/>
              </a:ext>
            </a:extLst>
          </p:cNvPr>
          <p:cNvCxnSpPr>
            <a:cxnSpLocks/>
          </p:cNvCxnSpPr>
          <p:nvPr/>
        </p:nvCxnSpPr>
        <p:spPr>
          <a:xfrm>
            <a:off x="3606054" y="2352312"/>
            <a:ext cx="27947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FBF6F04-718F-21EF-674A-0D5E01848CD3}"/>
              </a:ext>
            </a:extLst>
          </p:cNvPr>
          <p:cNvCxnSpPr>
            <a:cxnSpLocks/>
          </p:cNvCxnSpPr>
          <p:nvPr/>
        </p:nvCxnSpPr>
        <p:spPr>
          <a:xfrm>
            <a:off x="469343" y="3228044"/>
            <a:ext cx="84426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C3EBFE3-D76C-5392-EAF7-B74CE0E65D69}"/>
              </a:ext>
            </a:extLst>
          </p:cNvPr>
          <p:cNvCxnSpPr>
            <a:cxnSpLocks/>
          </p:cNvCxnSpPr>
          <p:nvPr/>
        </p:nvCxnSpPr>
        <p:spPr>
          <a:xfrm>
            <a:off x="469343" y="3477115"/>
            <a:ext cx="2069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FE557B4-567C-42DE-D36D-6660B01B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31033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CC3EBCA-86DA-8B5D-60A7-3257ACE71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48" t="69483" r="1965"/>
          <a:stretch/>
        </p:blipFill>
        <p:spPr>
          <a:xfrm>
            <a:off x="-27296" y="2162511"/>
            <a:ext cx="9356805" cy="433593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62C4ADC-9F4E-C0A1-8D1D-15772FD7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25" t="19548" r="2835" b="67729"/>
          <a:stretch/>
        </p:blipFill>
        <p:spPr>
          <a:xfrm>
            <a:off x="1677" y="359559"/>
            <a:ext cx="9249289" cy="1802952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67DE25-8F66-27B0-0A0D-E43B19A31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D1776E-3A7E-CF8F-BD04-1D92B5B6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39</a:t>
            </a:fld>
            <a:endParaRPr 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646E0EB-248C-C184-71C0-E60217AC057A}"/>
              </a:ext>
            </a:extLst>
          </p:cNvPr>
          <p:cNvCxnSpPr>
            <a:cxnSpLocks/>
          </p:cNvCxnSpPr>
          <p:nvPr/>
        </p:nvCxnSpPr>
        <p:spPr>
          <a:xfrm>
            <a:off x="960662" y="2479692"/>
            <a:ext cx="16187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16D4E16-B4A4-D867-8EA8-51C1631EF5A3}"/>
              </a:ext>
            </a:extLst>
          </p:cNvPr>
          <p:cNvCxnSpPr>
            <a:cxnSpLocks/>
          </p:cNvCxnSpPr>
          <p:nvPr/>
        </p:nvCxnSpPr>
        <p:spPr>
          <a:xfrm>
            <a:off x="960662" y="3500998"/>
            <a:ext cx="10962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FFCC82B-8741-34DA-E5BD-EED7A9D4A90B}"/>
              </a:ext>
            </a:extLst>
          </p:cNvPr>
          <p:cNvCxnSpPr>
            <a:cxnSpLocks/>
          </p:cNvCxnSpPr>
          <p:nvPr/>
        </p:nvCxnSpPr>
        <p:spPr>
          <a:xfrm>
            <a:off x="3580526" y="2479692"/>
            <a:ext cx="17011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458B808-D2E5-F7E2-E37C-7056B31E719F}"/>
              </a:ext>
            </a:extLst>
          </p:cNvPr>
          <p:cNvCxnSpPr>
            <a:cxnSpLocks/>
          </p:cNvCxnSpPr>
          <p:nvPr/>
        </p:nvCxnSpPr>
        <p:spPr>
          <a:xfrm>
            <a:off x="6193949" y="2466044"/>
            <a:ext cx="1344952" cy="13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B52CC8A-FEA9-096B-165B-BF2FC5F253A0}"/>
              </a:ext>
            </a:extLst>
          </p:cNvPr>
          <p:cNvCxnSpPr>
            <a:cxnSpLocks/>
          </p:cNvCxnSpPr>
          <p:nvPr/>
        </p:nvCxnSpPr>
        <p:spPr>
          <a:xfrm>
            <a:off x="1099414" y="3762581"/>
            <a:ext cx="9574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344FD22-1B66-24F2-36EB-A5EAADBD27FF}"/>
              </a:ext>
            </a:extLst>
          </p:cNvPr>
          <p:cNvCxnSpPr>
            <a:cxnSpLocks/>
          </p:cNvCxnSpPr>
          <p:nvPr/>
        </p:nvCxnSpPr>
        <p:spPr>
          <a:xfrm>
            <a:off x="1224519" y="5661894"/>
            <a:ext cx="1259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6E51A26-C66C-7072-69A3-24877F750C7F}"/>
              </a:ext>
            </a:extLst>
          </p:cNvPr>
          <p:cNvCxnSpPr>
            <a:cxnSpLocks/>
          </p:cNvCxnSpPr>
          <p:nvPr/>
        </p:nvCxnSpPr>
        <p:spPr>
          <a:xfrm>
            <a:off x="3580526" y="4474540"/>
            <a:ext cx="2233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DBA2FAD-76A2-96F2-2DA1-CBB166DF8CAC}"/>
              </a:ext>
            </a:extLst>
          </p:cNvPr>
          <p:cNvCxnSpPr>
            <a:cxnSpLocks/>
          </p:cNvCxnSpPr>
          <p:nvPr/>
        </p:nvCxnSpPr>
        <p:spPr>
          <a:xfrm>
            <a:off x="6193949" y="3429000"/>
            <a:ext cx="19213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23A0A5D7-1E81-0FF5-606E-BC509C84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9598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5A728D0-D7CF-2695-60DC-1B36254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59A0E3-4062-6700-ABA7-ED266D21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16899C-6B20-D6E3-04CE-C9A9C917E89B}"/>
              </a:ext>
            </a:extLst>
          </p:cNvPr>
          <p:cNvSpPr txBox="1"/>
          <p:nvPr/>
        </p:nvSpPr>
        <p:spPr>
          <a:xfrm>
            <a:off x="378003" y="734873"/>
            <a:ext cx="8032968" cy="541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内部告発者（公益通報者）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　　　　　　　　になって分かったこと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医療界の体質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権力構造・上意下達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製薬会社との</a:t>
            </a:r>
            <a:r>
              <a:rPr kumimoji="1" lang="en-US" altLang="ja-JP" sz="4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金密</a:t>
            </a:r>
            <a:r>
              <a:rPr kumimoji="1" lang="en-US" altLang="ja-JP" sz="4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な関係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おぼっちゃま体質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C576F1-6ECC-CD52-F7C5-40ED6FB88683}"/>
              </a:ext>
            </a:extLst>
          </p:cNvPr>
          <p:cNvSpPr/>
          <p:nvPr/>
        </p:nvSpPr>
        <p:spPr>
          <a:xfrm>
            <a:off x="4804298" y="4312695"/>
            <a:ext cx="1309899" cy="723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緊密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193519-7095-EC78-BEDB-74383AFE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4514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BB80C3-748C-405A-48B7-33FAB49052A1}"/>
              </a:ext>
            </a:extLst>
          </p:cNvPr>
          <p:cNvSpPr txBox="1"/>
          <p:nvPr/>
        </p:nvSpPr>
        <p:spPr>
          <a:xfrm>
            <a:off x="1312934" y="1634078"/>
            <a:ext cx="65181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6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この概念にそった</a:t>
            </a:r>
            <a:endParaRPr lang="en-US" altLang="ja-JP" sz="6000"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ja-JP" sz="6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子宮頸がん予防</a:t>
            </a:r>
            <a:r>
              <a:rPr lang="ja-JP" altLang="en-US" sz="6000"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法</a:t>
            </a:r>
            <a:r>
              <a:rPr lang="ja-JP" altLang="ja-JP" sz="6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endParaRPr kumimoji="1" lang="ja-JP" altLang="en-US" sz="6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0A19221-CE8B-C2D3-9A65-9D6766BA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9F8C86-A560-B2C3-B65D-13362F4D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40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F45C3A-95EA-174B-F84C-910E9F4A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93767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0BC969-B88A-1291-453B-E486ED316880}"/>
              </a:ext>
            </a:extLst>
          </p:cNvPr>
          <p:cNvSpPr txBox="1"/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b="0" i="0" u="none" strike="noStrike" kern="120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j-cs"/>
              </a:rPr>
              <a:t>子宮頸がん予防法</a:t>
            </a:r>
            <a:endParaRPr lang="en-US" altLang="ja-JP" sz="3200" b="0" i="0" u="none" strike="noStrike" kern="1200">
              <a:solidFill>
                <a:schemeClr val="bg1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+mj-cs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49DAEE6-4882-FCF2-5468-5CD8EAC91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67" y="-48752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kumimoji="1" lang="en-US" altLang="ja-JP">
                <a:solidFill>
                  <a:schemeClr val="tx1">
                    <a:tint val="75000"/>
                  </a:schemeClr>
                </a:solidFill>
              </a:rPr>
              <a:t>2025/8/09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791578-7A62-F1F4-53E9-D3C4D795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4294" y="6492875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7579790-E6EF-AE4E-B2AA-FC09E7EA85AE}" type="slidenum">
              <a:rPr kumimoji="1" lang="en-US" altLang="ja-JP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41</a:t>
            </a:fld>
            <a:endParaRPr kumimoji="1" lang="en-US" altLang="ja-JP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72633A-86E8-08B5-415F-E85361F0770F}"/>
              </a:ext>
            </a:extLst>
          </p:cNvPr>
          <p:cNvSpPr txBox="1"/>
          <p:nvPr/>
        </p:nvSpPr>
        <p:spPr>
          <a:xfrm>
            <a:off x="47367" y="2258442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🔵 一次予防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F5EC06-06CD-588F-BD1B-338AE0FE7DD9}"/>
              </a:ext>
            </a:extLst>
          </p:cNvPr>
          <p:cNvSpPr txBox="1"/>
          <p:nvPr/>
        </p:nvSpPr>
        <p:spPr>
          <a:xfrm>
            <a:off x="1572143" y="225844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発症そのものの予防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1F87F3-9920-3B16-ECD3-9F8CBA11F673}"/>
              </a:ext>
            </a:extLst>
          </p:cNvPr>
          <p:cNvSpPr txBox="1"/>
          <p:nvPr/>
        </p:nvSpPr>
        <p:spPr>
          <a:xfrm>
            <a:off x="3978471" y="2258442"/>
            <a:ext cx="2627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ワクチン接種</a:t>
            </a:r>
            <a:endParaRPr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性感染症予防教育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lang="ja-JP" altLang="en-US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（コンドームの使用）</a:t>
            </a:r>
            <a:endParaRPr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喫煙防止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1548E4-C413-6F82-7A0B-9169901B8824}"/>
              </a:ext>
            </a:extLst>
          </p:cNvPr>
          <p:cNvSpPr txBox="1"/>
          <p:nvPr/>
        </p:nvSpPr>
        <p:spPr>
          <a:xfrm>
            <a:off x="6575905" y="2258442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主に</a:t>
            </a:r>
            <a:r>
              <a:rPr lang="en-US" altLang="ja-JP" sz="2000" b="0" i="0" u="none" strike="noStrike" dirty="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10</a:t>
            </a:r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代の若年男女</a:t>
            </a:r>
            <a:endParaRPr kumimoji="1" lang="ja-JP" altLang="en-US" sz="200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81027B5-9EC7-7ACA-8A7B-5F682E455BE0}"/>
              </a:ext>
            </a:extLst>
          </p:cNvPr>
          <p:cNvSpPr txBox="1"/>
          <p:nvPr/>
        </p:nvSpPr>
        <p:spPr>
          <a:xfrm>
            <a:off x="47367" y="3637630"/>
            <a:ext cx="1663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🟡 二次予防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4CBAA0-B0B5-D282-2469-1813C88573B7}"/>
              </a:ext>
            </a:extLst>
          </p:cNvPr>
          <p:cNvSpPr txBox="1"/>
          <p:nvPr/>
        </p:nvSpPr>
        <p:spPr>
          <a:xfrm>
            <a:off x="1572143" y="3637630"/>
            <a:ext cx="238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早期発見・早期治療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F8D0D3-E198-6CAB-1836-077EFE8821DF}"/>
              </a:ext>
            </a:extLst>
          </p:cNvPr>
          <p:cNvSpPr txBox="1"/>
          <p:nvPr/>
        </p:nvSpPr>
        <p:spPr>
          <a:xfrm>
            <a:off x="3978471" y="3637630"/>
            <a:ext cx="2776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子宮頸がん検診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（細胞診・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検査）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コルポスコピー</a:t>
            </a:r>
            <a:endParaRPr lang="en-US" altLang="ja-JP" sz="2000">
              <a:solidFill>
                <a:srgbClr val="0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生検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86451B0-9024-977C-CF6E-F49DCA8BFE28}"/>
              </a:ext>
            </a:extLst>
          </p:cNvPr>
          <p:cNvSpPr txBox="1"/>
          <p:nvPr/>
        </p:nvSpPr>
        <p:spPr>
          <a:xfrm>
            <a:off x="6630497" y="3637630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 dirty="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20</a:t>
            </a:r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歳以上の女性</a:t>
            </a:r>
            <a:endParaRPr kumimoji="1" lang="ja-JP" altLang="en-US" sz="200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8710481-B6FD-C2CA-50CA-F680580E8E32}"/>
              </a:ext>
            </a:extLst>
          </p:cNvPr>
          <p:cNvSpPr txBox="1"/>
          <p:nvPr/>
        </p:nvSpPr>
        <p:spPr>
          <a:xfrm>
            <a:off x="47367" y="5052419"/>
            <a:ext cx="1663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🔴 三次予防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432626D-F6C2-9D53-56FE-211D59D33410}"/>
              </a:ext>
            </a:extLst>
          </p:cNvPr>
          <p:cNvSpPr txBox="1"/>
          <p:nvPr/>
        </p:nvSpPr>
        <p:spPr>
          <a:xfrm>
            <a:off x="1572143" y="5052419"/>
            <a:ext cx="2487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再発・進行の防止、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QOL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の維持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38628A7-643E-0678-1391-D19F7237D3C4}"/>
              </a:ext>
            </a:extLst>
          </p:cNvPr>
          <p:cNvSpPr txBox="1"/>
          <p:nvPr/>
        </p:nvSpPr>
        <p:spPr>
          <a:xfrm>
            <a:off x="3978471" y="5052419"/>
            <a:ext cx="262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手術・化学療法・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放射線治療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術後フォローアップ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緩和ケア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BA2EDF2-2769-DDA4-BD06-DD158BFB3A53}"/>
              </a:ext>
            </a:extLst>
          </p:cNvPr>
          <p:cNvSpPr txBox="1"/>
          <p:nvPr/>
        </p:nvSpPr>
        <p:spPr>
          <a:xfrm>
            <a:off x="6644145" y="5052419"/>
            <a:ext cx="2352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診断・治療を受けた女性全般</a:t>
            </a:r>
            <a:endParaRPr lang="ja-JP" altLang="en-US" sz="200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C0B7B070-3BD3-114B-2425-6810BDB81B58}"/>
              </a:ext>
            </a:extLst>
          </p:cNvPr>
          <p:cNvGraphicFramePr>
            <a:graphicFrameLocks noGrp="1"/>
          </p:cNvGraphicFramePr>
          <p:nvPr/>
        </p:nvGraphicFramePr>
        <p:xfrm>
          <a:off x="346776" y="1588593"/>
          <a:ext cx="8450448" cy="670702"/>
        </p:xfrm>
        <a:graphic>
          <a:graphicData uri="http://schemas.openxmlformats.org/drawingml/2006/table">
            <a:tbl>
              <a:tblPr/>
              <a:tblGrid>
                <a:gridCol w="2112612">
                  <a:extLst>
                    <a:ext uri="{9D8B030D-6E8A-4147-A177-3AD203B41FA5}">
                      <a16:colId xmlns:a16="http://schemas.microsoft.com/office/drawing/2014/main" val="3068603518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769794348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1109620679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3105518753"/>
                    </a:ext>
                  </a:extLst>
                </a:gridCol>
              </a:tblGrid>
              <a:tr h="670702">
                <a:tc>
                  <a:txBody>
                    <a:bodyPr/>
                    <a:lstStyle/>
                    <a:p>
                      <a:r>
                        <a:rPr lang="ja-JP" altLang="en-US"/>
                        <a:t>予防段階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目的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主な手段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対象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222760"/>
                  </a:ext>
                </a:extLst>
              </a:tr>
            </a:tbl>
          </a:graphicData>
        </a:graphic>
      </p:graphicFrame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73275C7-7462-7752-23E5-6061C9B2769E}"/>
              </a:ext>
            </a:extLst>
          </p:cNvPr>
          <p:cNvCxnSpPr/>
          <p:nvPr/>
        </p:nvCxnSpPr>
        <p:spPr>
          <a:xfrm>
            <a:off x="47367" y="2064774"/>
            <a:ext cx="89491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D4CC54-41F0-40B0-5435-F11067161257}"/>
              </a:ext>
            </a:extLst>
          </p:cNvPr>
          <p:cNvSpPr txBox="1"/>
          <p:nvPr/>
        </p:nvSpPr>
        <p:spPr>
          <a:xfrm>
            <a:off x="1862627" y="228493"/>
            <a:ext cx="5565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予防医学の概念にそった</a:t>
            </a:r>
            <a:endParaRPr lang="en-US" altLang="ja-JP" sz="4000"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ja-JP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子宮頸がんの予防</a:t>
            </a:r>
            <a:r>
              <a:rPr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法</a:t>
            </a:r>
            <a:r>
              <a:rPr lang="ja-JP" altLang="ja-JP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endParaRPr kumimoji="1" lang="ja-JP" altLang="en-US" sz="4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9C239C-E108-3C72-7B2C-4EF71FC79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33827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  <p:bldP spid="22" grpId="0"/>
      <p:bldP spid="23" grpId="0"/>
      <p:bldP spid="29" grpId="0"/>
      <p:bldP spid="31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DC736-7508-214D-C60D-31D27BA8B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34C36C-3D92-A848-26BF-48FBB13428B0}"/>
              </a:ext>
            </a:extLst>
          </p:cNvPr>
          <p:cNvSpPr txBox="1"/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b="0" i="0" u="none" strike="noStrike" kern="120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j-cs"/>
              </a:rPr>
              <a:t>子宮頸がん予防法</a:t>
            </a:r>
            <a:endParaRPr lang="en-US" altLang="ja-JP" sz="3200" b="0" i="0" u="none" strike="noStrike" kern="1200">
              <a:solidFill>
                <a:schemeClr val="bg1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+mj-cs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C9DFF0-9204-744E-F2C3-63348B35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67" y="-48752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kumimoji="1" lang="en-US" altLang="ja-JP">
                <a:solidFill>
                  <a:schemeClr val="tx1">
                    <a:tint val="75000"/>
                  </a:schemeClr>
                </a:solidFill>
              </a:rPr>
              <a:t>2025/8/09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EDC015-A864-5D4B-0170-A49CC23A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4294" y="6492875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7579790-E6EF-AE4E-B2AA-FC09E7EA85AE}" type="slidenum">
              <a:rPr kumimoji="1" lang="en-US" altLang="ja-JP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42</a:t>
            </a:fld>
            <a:endParaRPr kumimoji="1" lang="en-US" altLang="ja-JP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176FC6-EB4D-9FD1-60FA-727A797F60F4}"/>
              </a:ext>
            </a:extLst>
          </p:cNvPr>
          <p:cNvSpPr txBox="1"/>
          <p:nvPr/>
        </p:nvSpPr>
        <p:spPr>
          <a:xfrm>
            <a:off x="47367" y="2258442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🔵 一次予防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11FC3E-04F0-0CC9-8965-A0BE8AC589E6}"/>
              </a:ext>
            </a:extLst>
          </p:cNvPr>
          <p:cNvSpPr txBox="1"/>
          <p:nvPr/>
        </p:nvSpPr>
        <p:spPr>
          <a:xfrm>
            <a:off x="1572143" y="225844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発症そのものの予防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208180-3938-6748-F662-114E5960B775}"/>
              </a:ext>
            </a:extLst>
          </p:cNvPr>
          <p:cNvSpPr txBox="1"/>
          <p:nvPr/>
        </p:nvSpPr>
        <p:spPr>
          <a:xfrm>
            <a:off x="3978471" y="2258442"/>
            <a:ext cx="2627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ワクチン接種</a:t>
            </a:r>
            <a:endParaRPr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性感染症予防教育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lang="ja-JP" altLang="en-US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（コンドームの使用）</a:t>
            </a:r>
            <a:endParaRPr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喫煙防止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DAB279-BAE4-2D59-383D-9908378CCD69}"/>
              </a:ext>
            </a:extLst>
          </p:cNvPr>
          <p:cNvSpPr txBox="1"/>
          <p:nvPr/>
        </p:nvSpPr>
        <p:spPr>
          <a:xfrm>
            <a:off x="6575905" y="2258442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主に</a:t>
            </a:r>
            <a:r>
              <a:rPr lang="en-US" altLang="ja-JP" sz="2000" b="0" i="0" u="none" strike="noStrike" dirty="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10</a:t>
            </a:r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代の若年男女</a:t>
            </a:r>
            <a:endParaRPr kumimoji="1" lang="ja-JP" altLang="en-US" sz="200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9E83CC3-CCA3-A6E0-8CE9-3125AEAA260A}"/>
              </a:ext>
            </a:extLst>
          </p:cNvPr>
          <p:cNvSpPr txBox="1"/>
          <p:nvPr/>
        </p:nvSpPr>
        <p:spPr>
          <a:xfrm>
            <a:off x="47367" y="3637630"/>
            <a:ext cx="1663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🟡 二次予防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9C86CE6-3F6C-4376-CA58-3CA9B8CB4C6A}"/>
              </a:ext>
            </a:extLst>
          </p:cNvPr>
          <p:cNvSpPr txBox="1"/>
          <p:nvPr/>
        </p:nvSpPr>
        <p:spPr>
          <a:xfrm>
            <a:off x="1572143" y="3637630"/>
            <a:ext cx="238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早期発見・早期治療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C4C694E-3F7A-EEF2-F55C-AC8FA465102F}"/>
              </a:ext>
            </a:extLst>
          </p:cNvPr>
          <p:cNvSpPr txBox="1"/>
          <p:nvPr/>
        </p:nvSpPr>
        <p:spPr>
          <a:xfrm>
            <a:off x="3978471" y="3637630"/>
            <a:ext cx="2776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子宮頸がん検診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（細胞診・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検査）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コルポスコピー</a:t>
            </a:r>
            <a:endParaRPr lang="en-US" altLang="ja-JP" sz="2000">
              <a:solidFill>
                <a:srgbClr val="0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生検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6C8E5AE-072E-DADD-89EB-BEB72131EE7F}"/>
              </a:ext>
            </a:extLst>
          </p:cNvPr>
          <p:cNvSpPr txBox="1"/>
          <p:nvPr/>
        </p:nvSpPr>
        <p:spPr>
          <a:xfrm>
            <a:off x="6630497" y="3637630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20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歳以上の女性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95933A7-608C-D06C-2671-C2EED2D08CC6}"/>
              </a:ext>
            </a:extLst>
          </p:cNvPr>
          <p:cNvSpPr txBox="1"/>
          <p:nvPr/>
        </p:nvSpPr>
        <p:spPr>
          <a:xfrm>
            <a:off x="47367" y="5052419"/>
            <a:ext cx="1663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🔴 三次予防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34A2A36-982C-E288-3C1A-9BF7595D98D3}"/>
              </a:ext>
            </a:extLst>
          </p:cNvPr>
          <p:cNvSpPr txBox="1"/>
          <p:nvPr/>
        </p:nvSpPr>
        <p:spPr>
          <a:xfrm>
            <a:off x="1572143" y="5052419"/>
            <a:ext cx="2487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再発・進行の防止、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QOL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の維持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6B8F34F-9AD5-EA74-CAFC-80A05E24E7D7}"/>
              </a:ext>
            </a:extLst>
          </p:cNvPr>
          <p:cNvSpPr txBox="1"/>
          <p:nvPr/>
        </p:nvSpPr>
        <p:spPr>
          <a:xfrm>
            <a:off x="3978471" y="5052419"/>
            <a:ext cx="262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手術・化学療法・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放射線治療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術後フォローアップ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緩和ケア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CCF5F05-A127-7417-0D7B-FB04E35D4156}"/>
              </a:ext>
            </a:extLst>
          </p:cNvPr>
          <p:cNvSpPr txBox="1"/>
          <p:nvPr/>
        </p:nvSpPr>
        <p:spPr>
          <a:xfrm>
            <a:off x="6644145" y="5052419"/>
            <a:ext cx="2352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診断・治療を受けた女性全般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29B91F62-FB8E-7B06-51E1-7FB59F7A5670}"/>
              </a:ext>
            </a:extLst>
          </p:cNvPr>
          <p:cNvGraphicFramePr>
            <a:graphicFrameLocks noGrp="1"/>
          </p:cNvGraphicFramePr>
          <p:nvPr/>
        </p:nvGraphicFramePr>
        <p:xfrm>
          <a:off x="346776" y="1588593"/>
          <a:ext cx="8450448" cy="670702"/>
        </p:xfrm>
        <a:graphic>
          <a:graphicData uri="http://schemas.openxmlformats.org/drawingml/2006/table">
            <a:tbl>
              <a:tblPr/>
              <a:tblGrid>
                <a:gridCol w="2112612">
                  <a:extLst>
                    <a:ext uri="{9D8B030D-6E8A-4147-A177-3AD203B41FA5}">
                      <a16:colId xmlns:a16="http://schemas.microsoft.com/office/drawing/2014/main" val="3068603518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769794348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1109620679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3105518753"/>
                    </a:ext>
                  </a:extLst>
                </a:gridCol>
              </a:tblGrid>
              <a:tr h="670702">
                <a:tc>
                  <a:txBody>
                    <a:bodyPr/>
                    <a:lstStyle/>
                    <a:p>
                      <a:r>
                        <a:rPr lang="ja-JP" altLang="en-US"/>
                        <a:t>予防段階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目的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主な手段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対象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222760"/>
                  </a:ext>
                </a:extLst>
              </a:tr>
            </a:tbl>
          </a:graphicData>
        </a:graphic>
      </p:graphicFrame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5945A4CF-142C-6130-508A-569921296778}"/>
              </a:ext>
            </a:extLst>
          </p:cNvPr>
          <p:cNvCxnSpPr/>
          <p:nvPr/>
        </p:nvCxnSpPr>
        <p:spPr>
          <a:xfrm>
            <a:off x="47367" y="2064774"/>
            <a:ext cx="89491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F47113-43BB-C2C5-903A-26BFB1C80B2D}"/>
              </a:ext>
            </a:extLst>
          </p:cNvPr>
          <p:cNvSpPr txBox="1"/>
          <p:nvPr/>
        </p:nvSpPr>
        <p:spPr>
          <a:xfrm>
            <a:off x="1827361" y="228493"/>
            <a:ext cx="5636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予防医学の概念に則った</a:t>
            </a:r>
            <a:endParaRPr lang="en-US" altLang="ja-JP" sz="4000"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ja-JP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子宮頸がんの予防</a:t>
            </a:r>
            <a:r>
              <a:rPr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法</a:t>
            </a:r>
            <a:r>
              <a:rPr lang="ja-JP" altLang="ja-JP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endParaRPr kumimoji="1" lang="ja-JP" altLang="en-US" sz="4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73F2312-5613-9581-DE0D-DB28E46DA3C9}"/>
              </a:ext>
            </a:extLst>
          </p:cNvPr>
          <p:cNvSpPr/>
          <p:nvPr/>
        </p:nvSpPr>
        <p:spPr>
          <a:xfrm>
            <a:off x="47367" y="3581881"/>
            <a:ext cx="9049266" cy="2910994"/>
          </a:xfrm>
          <a:prstGeom prst="rect">
            <a:avLst/>
          </a:prstGeom>
          <a:solidFill>
            <a:schemeClr val="bg1">
              <a:alpha val="765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EC54D1A-6530-75D5-8BCD-218878567185}"/>
              </a:ext>
            </a:extLst>
          </p:cNvPr>
          <p:cNvCxnSpPr>
            <a:cxnSpLocks/>
          </p:cNvCxnSpPr>
          <p:nvPr/>
        </p:nvCxnSpPr>
        <p:spPr>
          <a:xfrm>
            <a:off x="4384794" y="2540956"/>
            <a:ext cx="19632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55B8622-DBB9-4B93-C330-13B5FF81F329}"/>
              </a:ext>
            </a:extLst>
          </p:cNvPr>
          <p:cNvCxnSpPr>
            <a:cxnSpLocks/>
          </p:cNvCxnSpPr>
          <p:nvPr/>
        </p:nvCxnSpPr>
        <p:spPr>
          <a:xfrm>
            <a:off x="4384794" y="2920161"/>
            <a:ext cx="19632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602D835-27E5-3E39-997B-6CFD39F98E9A}"/>
              </a:ext>
            </a:extLst>
          </p:cNvPr>
          <p:cNvCxnSpPr>
            <a:cxnSpLocks/>
          </p:cNvCxnSpPr>
          <p:nvPr/>
        </p:nvCxnSpPr>
        <p:spPr>
          <a:xfrm>
            <a:off x="4384794" y="3507945"/>
            <a:ext cx="19632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51445839-999F-E64E-2CF9-078C48E8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7365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FAA5B-73D5-3ADE-A628-18BB57573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E8DF8DF-D79C-3A57-2ADD-A8752953A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12" y="2724826"/>
            <a:ext cx="8528918" cy="353949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00157BA-E350-3C5B-AF02-1C5727815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5" y="723618"/>
            <a:ext cx="5850005" cy="7001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D32E15-5626-5109-8F2C-F5992ED0D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96" y="1728320"/>
            <a:ext cx="8543624" cy="77564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2C9172B-015C-A878-06B8-E3112B7490D8}"/>
              </a:ext>
            </a:extLst>
          </p:cNvPr>
          <p:cNvSpPr txBox="1"/>
          <p:nvPr/>
        </p:nvSpPr>
        <p:spPr>
          <a:xfrm>
            <a:off x="7697492" y="882703"/>
            <a:ext cx="2776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/>
              <a:t>3</a:t>
            </a:r>
            <a:endParaRPr kumimoji="1" lang="ja-JP" altLang="en-US" sz="1350"/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1AA4EE47-0373-691E-0952-D3E75AE1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73750FEC-3D6E-7DB7-A484-09351455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279D-AF24-194E-B893-030CA60AAC3F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35B2A5-5BC3-A5DF-52A7-F24CA02A2616}"/>
              </a:ext>
            </a:extLst>
          </p:cNvPr>
          <p:cNvSpPr txBox="1"/>
          <p:nvPr/>
        </p:nvSpPr>
        <p:spPr>
          <a:xfrm>
            <a:off x="965065" y="2424744"/>
            <a:ext cx="73418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3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性感染症</a:t>
            </a:r>
            <a:r>
              <a:rPr kumimoji="1" lang="ja-JP" altLang="en-US" sz="33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治療ガイドライン</a:t>
            </a:r>
            <a:r>
              <a:rPr kumimoji="1" lang="en-US" altLang="ja-JP" sz="33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2021</a:t>
            </a:r>
            <a:endParaRPr kumimoji="1" lang="ja-JP" altLang="en-US" sz="33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A49ACC1-4874-D370-EA57-A5C60E7A10B0}"/>
              </a:ext>
            </a:extLst>
          </p:cNvPr>
          <p:cNvCxnSpPr>
            <a:cxnSpLocks/>
          </p:cNvCxnSpPr>
          <p:nvPr/>
        </p:nvCxnSpPr>
        <p:spPr>
          <a:xfrm>
            <a:off x="2815254" y="4927803"/>
            <a:ext cx="52915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39BD51D-0B6D-6399-3CC7-A534EE2A7C01}"/>
              </a:ext>
            </a:extLst>
          </p:cNvPr>
          <p:cNvSpPr txBox="1"/>
          <p:nvPr/>
        </p:nvSpPr>
        <p:spPr>
          <a:xfrm>
            <a:off x="1371600" y="6415201"/>
            <a:ext cx="65787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100"/>
              <a:t>https://</a:t>
            </a:r>
            <a:r>
              <a:rPr kumimoji="1" lang="en-US" altLang="ja-JP" sz="2100" err="1"/>
              <a:t>www.cdc.gov</a:t>
            </a:r>
            <a:r>
              <a:rPr kumimoji="1" lang="en-US" altLang="ja-JP" sz="2100"/>
              <a:t>/std/treatment-guidelines/</a:t>
            </a:r>
            <a:r>
              <a:rPr kumimoji="1" lang="en-US" altLang="ja-JP" sz="2100" err="1"/>
              <a:t>hpv.htm</a:t>
            </a:r>
            <a:endParaRPr kumimoji="1" lang="ja-JP" altLang="en-US" sz="21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7828F5-808F-AB18-2597-72558B669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5259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A7373-125E-EDCF-2E33-C367AF80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5898CA-545B-C37B-6D07-ADC19C9F4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" y="1191624"/>
            <a:ext cx="9002983" cy="533426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113F35-F7E8-49F0-7099-382DECBBFF55}"/>
              </a:ext>
            </a:extLst>
          </p:cNvPr>
          <p:cNvSpPr/>
          <p:nvPr/>
        </p:nvSpPr>
        <p:spPr>
          <a:xfrm>
            <a:off x="1961061" y="2505339"/>
            <a:ext cx="5221877" cy="6368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３種の</a:t>
            </a:r>
            <a:r>
              <a:rPr kumimoji="1" lang="en-US" altLang="ja-JP" sz="2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HPV</a:t>
            </a:r>
            <a:r>
              <a:rPr kumimoji="1" lang="ja-JP" altLang="en-US" sz="2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ワクチン</a:t>
            </a:r>
            <a:endParaRPr kumimoji="1" lang="en-US" altLang="ja-JP" sz="2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6D92BEE-831F-3DE2-D6B8-30E02EE3A97B}"/>
              </a:ext>
            </a:extLst>
          </p:cNvPr>
          <p:cNvSpPr/>
          <p:nvPr/>
        </p:nvSpPr>
        <p:spPr>
          <a:xfrm>
            <a:off x="1961061" y="4706178"/>
            <a:ext cx="5221877" cy="2758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コンドームの適切な使用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0EA1EB7-1961-4E40-E45C-111638FA30BF}"/>
              </a:ext>
            </a:extLst>
          </p:cNvPr>
          <p:cNvSpPr/>
          <p:nvPr/>
        </p:nvSpPr>
        <p:spPr>
          <a:xfrm>
            <a:off x="1961061" y="5753850"/>
            <a:ext cx="5221877" cy="2758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セックスパートナーの制限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E047421-CC05-7BC8-5D35-B1E3E45484A0}"/>
              </a:ext>
            </a:extLst>
          </p:cNvPr>
          <p:cNvSpPr/>
          <p:nvPr/>
        </p:nvSpPr>
        <p:spPr>
          <a:xfrm>
            <a:off x="1961061" y="6417279"/>
            <a:ext cx="5381435" cy="3287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性活動の自制が</a:t>
            </a:r>
            <a:r>
              <a:rPr kumimoji="1" lang="ja-JP" altLang="en-US" sz="2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最も信頼のおける方法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59E5A473-2355-45AE-5714-A9B7D4458C99}"/>
              </a:ext>
            </a:extLst>
          </p:cNvPr>
          <p:cNvCxnSpPr>
            <a:cxnSpLocks/>
          </p:cNvCxnSpPr>
          <p:nvPr/>
        </p:nvCxnSpPr>
        <p:spPr>
          <a:xfrm>
            <a:off x="544538" y="2052217"/>
            <a:ext cx="59654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33D2447-1E9B-F631-5D36-987FC3395373}"/>
              </a:ext>
            </a:extLst>
          </p:cNvPr>
          <p:cNvCxnSpPr>
            <a:cxnSpLocks/>
          </p:cNvCxnSpPr>
          <p:nvPr/>
        </p:nvCxnSpPr>
        <p:spPr>
          <a:xfrm>
            <a:off x="544865" y="4564886"/>
            <a:ext cx="36177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04BCAF2-E35D-9224-70C5-EBEF571DB3A4}"/>
              </a:ext>
            </a:extLst>
          </p:cNvPr>
          <p:cNvCxnSpPr>
            <a:cxnSpLocks/>
          </p:cNvCxnSpPr>
          <p:nvPr/>
        </p:nvCxnSpPr>
        <p:spPr>
          <a:xfrm>
            <a:off x="572100" y="5714267"/>
            <a:ext cx="23579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BFED109-C795-C73A-C6D2-D480E7F13654}"/>
              </a:ext>
            </a:extLst>
          </p:cNvPr>
          <p:cNvCxnSpPr>
            <a:cxnSpLocks/>
          </p:cNvCxnSpPr>
          <p:nvPr/>
        </p:nvCxnSpPr>
        <p:spPr>
          <a:xfrm>
            <a:off x="521208" y="6305262"/>
            <a:ext cx="5074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986514D7-095B-2B8A-FB8F-DF96EAF7D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3" y="354555"/>
            <a:ext cx="8849872" cy="803444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63386BC-76B3-5432-F08C-F0B582E20413}"/>
              </a:ext>
            </a:extLst>
          </p:cNvPr>
          <p:cNvCxnSpPr>
            <a:cxnSpLocks/>
          </p:cNvCxnSpPr>
          <p:nvPr/>
        </p:nvCxnSpPr>
        <p:spPr>
          <a:xfrm>
            <a:off x="147064" y="1651327"/>
            <a:ext cx="17457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4889997-67A1-40AE-9ECC-2B276FBB404D}"/>
              </a:ext>
            </a:extLst>
          </p:cNvPr>
          <p:cNvGrpSpPr/>
          <p:nvPr/>
        </p:nvGrpSpPr>
        <p:grpSpPr>
          <a:xfrm>
            <a:off x="350929" y="1832079"/>
            <a:ext cx="197575" cy="4473183"/>
            <a:chOff x="199504" y="1317971"/>
            <a:chExt cx="371509" cy="4613746"/>
          </a:xfrm>
        </p:grpSpPr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65A58C32-10EB-DA9F-2216-AE6DA729A150}"/>
                </a:ext>
              </a:extLst>
            </p:cNvPr>
            <p:cNvSpPr/>
            <p:nvPr/>
          </p:nvSpPr>
          <p:spPr>
            <a:xfrm>
              <a:off x="199504" y="1317971"/>
              <a:ext cx="364052" cy="26928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B855ABB5-8135-B825-4651-728E3452A1B4}"/>
                </a:ext>
              </a:extLst>
            </p:cNvPr>
            <p:cNvSpPr/>
            <p:nvPr/>
          </p:nvSpPr>
          <p:spPr>
            <a:xfrm>
              <a:off x="206961" y="3867366"/>
              <a:ext cx="364052" cy="26928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074AA30F-B492-EF0B-CA40-B96F88BB8486}"/>
                </a:ext>
              </a:extLst>
            </p:cNvPr>
            <p:cNvSpPr/>
            <p:nvPr/>
          </p:nvSpPr>
          <p:spPr>
            <a:xfrm>
              <a:off x="204190" y="5027844"/>
              <a:ext cx="364052" cy="26928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F4D73E85-A7DF-2351-D84A-34A80F0C688F}"/>
                </a:ext>
              </a:extLst>
            </p:cNvPr>
            <p:cNvSpPr/>
            <p:nvPr/>
          </p:nvSpPr>
          <p:spPr>
            <a:xfrm>
              <a:off x="206961" y="5662431"/>
              <a:ext cx="364052" cy="26928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F782E5A-3227-6BF5-38F1-F4CC627924DF}"/>
              </a:ext>
            </a:extLst>
          </p:cNvPr>
          <p:cNvSpPr txBox="1"/>
          <p:nvPr/>
        </p:nvSpPr>
        <p:spPr>
          <a:xfrm>
            <a:off x="7726680" y="1342006"/>
            <a:ext cx="370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/>
              <a:t>11</a:t>
            </a:r>
            <a:endParaRPr kumimoji="1" lang="ja-JP" altLang="en-US" sz="135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D5ED88B-C60F-DC34-9360-4AEC4EA4A3BA}"/>
              </a:ext>
            </a:extLst>
          </p:cNvPr>
          <p:cNvSpPr txBox="1"/>
          <p:nvPr/>
        </p:nvSpPr>
        <p:spPr>
          <a:xfrm>
            <a:off x="1892808" y="1260854"/>
            <a:ext cx="1522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7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予防策</a:t>
            </a:r>
            <a:endParaRPr kumimoji="1" lang="ja-JP" altLang="en-US" sz="27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91A405E-59F8-3EF4-B703-6452A493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C381B0-7816-E5EB-9654-C0FE95ED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279D-AF24-194E-B893-030CA60AAC3F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18209CF-9404-E7A2-2A2E-8DB9E62E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1967AF3-35AF-A926-0660-A1FB997D2B5E}"/>
              </a:ext>
            </a:extLst>
          </p:cNvPr>
          <p:cNvCxnSpPr>
            <a:cxnSpLocks/>
          </p:cNvCxnSpPr>
          <p:nvPr/>
        </p:nvCxnSpPr>
        <p:spPr>
          <a:xfrm>
            <a:off x="3330054" y="6378606"/>
            <a:ext cx="23573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7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1" grpId="0" animBg="1"/>
      <p:bldP spid="23" grpId="0" animBg="1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7F78A-A623-9531-3AFC-167522DE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591E79-9BB8-EB89-3718-288B7CE277BB}"/>
              </a:ext>
            </a:extLst>
          </p:cNvPr>
          <p:cNvSpPr txBox="1"/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b="0" i="0" u="none" strike="noStrike" kern="1200">
                <a:solidFill>
                  <a:schemeClr val="bg1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+mj-cs"/>
              </a:rPr>
              <a:t>子宮頸がん予防法</a:t>
            </a:r>
            <a:endParaRPr lang="en-US" altLang="ja-JP" sz="3200" b="0" i="0" u="none" strike="noStrike" kern="1200">
              <a:solidFill>
                <a:schemeClr val="bg1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+mj-cs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28FB20-677A-0D35-6888-17695719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67" y="-48752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kumimoji="1" lang="en-US" altLang="ja-JP">
                <a:solidFill>
                  <a:schemeClr val="tx1">
                    <a:tint val="75000"/>
                  </a:schemeClr>
                </a:solidFill>
              </a:rPr>
              <a:t>2025/8/09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72EC05-E71F-74B7-7284-38DAAE05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4294" y="6492875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7579790-E6EF-AE4E-B2AA-FC09E7EA85AE}" type="slidenum">
              <a:rPr kumimoji="1" lang="en-US" altLang="ja-JP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45</a:t>
            </a:fld>
            <a:endParaRPr kumimoji="1" lang="en-US" altLang="ja-JP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8F8869-7812-DD40-A475-8F1379A60DD4}"/>
              </a:ext>
            </a:extLst>
          </p:cNvPr>
          <p:cNvSpPr txBox="1"/>
          <p:nvPr/>
        </p:nvSpPr>
        <p:spPr>
          <a:xfrm>
            <a:off x="47367" y="2258442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🔵 一次予防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766216-0F5D-9C79-EA78-F6E1BFD9B262}"/>
              </a:ext>
            </a:extLst>
          </p:cNvPr>
          <p:cNvSpPr txBox="1"/>
          <p:nvPr/>
        </p:nvSpPr>
        <p:spPr>
          <a:xfrm>
            <a:off x="1572143" y="225844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発症そのものの予防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4F71E6-9A15-0367-6817-74C1DFBCA31B}"/>
              </a:ext>
            </a:extLst>
          </p:cNvPr>
          <p:cNvSpPr txBox="1"/>
          <p:nvPr/>
        </p:nvSpPr>
        <p:spPr>
          <a:xfrm>
            <a:off x="3978471" y="2258442"/>
            <a:ext cx="2627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ワクチン接種</a:t>
            </a:r>
            <a:endParaRPr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性感染症予防教育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lang="ja-JP" altLang="en-US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（コンドームの使用）</a:t>
            </a:r>
            <a:endParaRPr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喫煙防止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87E006-B1D8-E056-A334-C20973AFE4E4}"/>
              </a:ext>
            </a:extLst>
          </p:cNvPr>
          <p:cNvSpPr txBox="1"/>
          <p:nvPr/>
        </p:nvSpPr>
        <p:spPr>
          <a:xfrm>
            <a:off x="6575905" y="2258442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主に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10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代の若年男女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A9ECE1-7069-7A57-47C8-8855B04F6EAF}"/>
              </a:ext>
            </a:extLst>
          </p:cNvPr>
          <p:cNvSpPr txBox="1"/>
          <p:nvPr/>
        </p:nvSpPr>
        <p:spPr>
          <a:xfrm>
            <a:off x="47367" y="3637630"/>
            <a:ext cx="1663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🟡 二次予防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C433569-9A75-E3EE-0B88-485D5DBEEB3D}"/>
              </a:ext>
            </a:extLst>
          </p:cNvPr>
          <p:cNvSpPr txBox="1"/>
          <p:nvPr/>
        </p:nvSpPr>
        <p:spPr>
          <a:xfrm>
            <a:off x="1572143" y="3637630"/>
            <a:ext cx="238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早期発見・早期治療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5ED9E4D-75F7-61A9-C4D6-80289B324AE7}"/>
              </a:ext>
            </a:extLst>
          </p:cNvPr>
          <p:cNvSpPr txBox="1"/>
          <p:nvPr/>
        </p:nvSpPr>
        <p:spPr>
          <a:xfrm>
            <a:off x="3978471" y="3637630"/>
            <a:ext cx="2776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子宮頸がん検診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（細胞診・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検査）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コルポスコピー</a:t>
            </a:r>
            <a:endParaRPr lang="en-US" altLang="ja-JP" sz="2000">
              <a:solidFill>
                <a:srgbClr val="0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生検</a:t>
            </a:r>
            <a:endParaRPr kumimoji="1"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337066A-1386-D678-9EF2-301CB30399A7}"/>
              </a:ext>
            </a:extLst>
          </p:cNvPr>
          <p:cNvSpPr txBox="1"/>
          <p:nvPr/>
        </p:nvSpPr>
        <p:spPr>
          <a:xfrm>
            <a:off x="6630497" y="3637630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 dirty="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20</a:t>
            </a:r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歳以上の女性</a:t>
            </a:r>
            <a:endParaRPr kumimoji="1" lang="ja-JP" altLang="en-US" sz="200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EF441A-1C17-8039-1924-40859FED363E}"/>
              </a:ext>
            </a:extLst>
          </p:cNvPr>
          <p:cNvSpPr txBox="1"/>
          <p:nvPr/>
        </p:nvSpPr>
        <p:spPr>
          <a:xfrm>
            <a:off x="47367" y="5052419"/>
            <a:ext cx="1663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🔴 三次予防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BA14848-CBEE-BA02-1FFE-D3DD70F31F5B}"/>
              </a:ext>
            </a:extLst>
          </p:cNvPr>
          <p:cNvSpPr txBox="1"/>
          <p:nvPr/>
        </p:nvSpPr>
        <p:spPr>
          <a:xfrm>
            <a:off x="1572143" y="5052419"/>
            <a:ext cx="2487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再発・進行の防止、</a:t>
            </a: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QOL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の維持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FDFE84B-4898-3986-323F-95B83DCD9DFC}"/>
              </a:ext>
            </a:extLst>
          </p:cNvPr>
          <p:cNvSpPr txBox="1"/>
          <p:nvPr/>
        </p:nvSpPr>
        <p:spPr>
          <a:xfrm>
            <a:off x="3978471" y="5052419"/>
            <a:ext cx="262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手術・化学療法・</a:t>
            </a:r>
            <a:endParaRPr lang="en-US" altLang="ja-JP" sz="2000" b="0" i="0" u="none" strike="noStrike">
              <a:solidFill>
                <a:srgbClr val="00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r>
              <a:rPr lang="en-US" altLang="ja-JP" sz="20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放射線治療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術後フォローアップ</a:t>
            </a:r>
            <a:br>
              <a:rPr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en-US" altLang="ja-JP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-   </a:t>
            </a:r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緩和ケア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DD5C73A-6ECC-ECE1-A5F3-B5DA034D6F59}"/>
              </a:ext>
            </a:extLst>
          </p:cNvPr>
          <p:cNvSpPr txBox="1"/>
          <p:nvPr/>
        </p:nvSpPr>
        <p:spPr>
          <a:xfrm>
            <a:off x="6644145" y="5052419"/>
            <a:ext cx="2352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診断・治療を受けた女性全般</a:t>
            </a:r>
            <a:endParaRPr lang="ja-JP" altLang="en-US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F65A1C8F-DF92-3AA4-06F6-3FEE2080DE44}"/>
              </a:ext>
            </a:extLst>
          </p:cNvPr>
          <p:cNvGraphicFramePr>
            <a:graphicFrameLocks noGrp="1"/>
          </p:cNvGraphicFramePr>
          <p:nvPr/>
        </p:nvGraphicFramePr>
        <p:xfrm>
          <a:off x="346776" y="1588593"/>
          <a:ext cx="8450448" cy="670702"/>
        </p:xfrm>
        <a:graphic>
          <a:graphicData uri="http://schemas.openxmlformats.org/drawingml/2006/table">
            <a:tbl>
              <a:tblPr/>
              <a:tblGrid>
                <a:gridCol w="2112612">
                  <a:extLst>
                    <a:ext uri="{9D8B030D-6E8A-4147-A177-3AD203B41FA5}">
                      <a16:colId xmlns:a16="http://schemas.microsoft.com/office/drawing/2014/main" val="3068603518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769794348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1109620679"/>
                    </a:ext>
                  </a:extLst>
                </a:gridCol>
                <a:gridCol w="2112612">
                  <a:extLst>
                    <a:ext uri="{9D8B030D-6E8A-4147-A177-3AD203B41FA5}">
                      <a16:colId xmlns:a16="http://schemas.microsoft.com/office/drawing/2014/main" val="3105518753"/>
                    </a:ext>
                  </a:extLst>
                </a:gridCol>
              </a:tblGrid>
              <a:tr h="670702">
                <a:tc>
                  <a:txBody>
                    <a:bodyPr/>
                    <a:lstStyle/>
                    <a:p>
                      <a:r>
                        <a:rPr lang="ja-JP" altLang="en-US"/>
                        <a:t>予防段階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目的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主な手段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/>
                        <a:t>対象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222760"/>
                  </a:ext>
                </a:extLst>
              </a:tr>
            </a:tbl>
          </a:graphicData>
        </a:graphic>
      </p:graphicFrame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1BF635F-BA9D-4B6E-A0ED-A3AD0BD94BD4}"/>
              </a:ext>
            </a:extLst>
          </p:cNvPr>
          <p:cNvCxnSpPr/>
          <p:nvPr/>
        </p:nvCxnSpPr>
        <p:spPr>
          <a:xfrm>
            <a:off x="47367" y="2064774"/>
            <a:ext cx="89491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B0D9CB-CC7F-BB44-6070-791E047E76F2}"/>
              </a:ext>
            </a:extLst>
          </p:cNvPr>
          <p:cNvSpPr txBox="1"/>
          <p:nvPr/>
        </p:nvSpPr>
        <p:spPr>
          <a:xfrm>
            <a:off x="1807776" y="263289"/>
            <a:ext cx="5636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予防医学の概念に則った</a:t>
            </a:r>
            <a:endParaRPr lang="en-US" altLang="ja-JP" sz="4000" dirty="0"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ja-JP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子宮頸がんの予防</a:t>
            </a:r>
            <a:r>
              <a:rPr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法</a:t>
            </a:r>
            <a:r>
              <a:rPr lang="ja-JP" altLang="ja-JP" sz="40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endParaRPr kumimoji="1" lang="ja-JP" altLang="en-US" sz="4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305D6A-2138-6DEA-7909-BFE4D8D46332}"/>
              </a:ext>
            </a:extLst>
          </p:cNvPr>
          <p:cNvSpPr/>
          <p:nvPr/>
        </p:nvSpPr>
        <p:spPr>
          <a:xfrm>
            <a:off x="101383" y="2095750"/>
            <a:ext cx="9049266" cy="1435762"/>
          </a:xfrm>
          <a:prstGeom prst="rect">
            <a:avLst/>
          </a:prstGeom>
          <a:solidFill>
            <a:schemeClr val="bg1">
              <a:alpha val="765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18C8606-B080-505E-91CB-2B464AD52421}"/>
              </a:ext>
            </a:extLst>
          </p:cNvPr>
          <p:cNvSpPr/>
          <p:nvPr/>
        </p:nvSpPr>
        <p:spPr>
          <a:xfrm>
            <a:off x="94734" y="4996257"/>
            <a:ext cx="9049266" cy="1435762"/>
          </a:xfrm>
          <a:prstGeom prst="rect">
            <a:avLst/>
          </a:prstGeom>
          <a:solidFill>
            <a:schemeClr val="bg1">
              <a:alpha val="765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177C7D-F663-622C-A85E-EC9B161F2674}"/>
              </a:ext>
            </a:extLst>
          </p:cNvPr>
          <p:cNvSpPr txBox="1"/>
          <p:nvPr/>
        </p:nvSpPr>
        <p:spPr>
          <a:xfrm>
            <a:off x="1578700" y="3634589"/>
            <a:ext cx="238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早期発見・早期治療</a:t>
            </a:r>
            <a:endParaRPr kumimoji="1" lang="ja-JP" altLang="en-US" sz="200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9BFD10A-1E92-4C94-B2DB-E0D3B655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894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5383EE9-F283-8B6C-3777-1F8CA16A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5" y="1665027"/>
            <a:ext cx="5501388" cy="50199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CDAA10-9421-6A4C-741D-114009454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10" y="2693870"/>
            <a:ext cx="4326290" cy="14702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133725A-917C-9457-43A1-39725D6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877" y="4359160"/>
            <a:ext cx="1636295" cy="1641590"/>
          </a:xfrm>
          <a:prstGeom prst="rect">
            <a:avLst/>
          </a:prstGeom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48B782A4-6096-4454-7A2F-0533FAFA8C1F}"/>
              </a:ext>
            </a:extLst>
          </p:cNvPr>
          <p:cNvSpPr/>
          <p:nvPr/>
        </p:nvSpPr>
        <p:spPr>
          <a:xfrm>
            <a:off x="5860339" y="2772175"/>
            <a:ext cx="1223474" cy="14894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E1CDF6B3-C6A5-9145-7C0E-C8DAF215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AAA384CE-B8FB-BFD4-97DD-CBF8C14B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AB20AD-92E2-837D-2830-A7236EECAE18}"/>
              </a:ext>
            </a:extLst>
          </p:cNvPr>
          <p:cNvSpPr txBox="1"/>
          <p:nvPr/>
        </p:nvSpPr>
        <p:spPr>
          <a:xfrm>
            <a:off x="233868" y="505784"/>
            <a:ext cx="7791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0" i="0" u="none" strike="noStrike">
                <a:solidFill>
                  <a:srgbClr val="00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🟡 二次</a:t>
            </a:r>
            <a:r>
              <a:rPr lang="ja-JP" altLang="en-US" sz="36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予防としての子宮頸がん検診</a:t>
            </a:r>
            <a:r>
              <a:rPr lang="en-US" altLang="ja-JP" sz="36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				</a:t>
            </a:r>
            <a:r>
              <a:rPr lang="ja-JP" altLang="en-US" sz="36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（細胞診・</a:t>
            </a:r>
            <a:r>
              <a:rPr lang="en-US" altLang="ja-JP" sz="36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3600">
                <a:solidFill>
                  <a:srgbClr val="0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検査）</a:t>
            </a:r>
            <a:endParaRPr lang="en-US" altLang="ja-JP" sz="3600">
              <a:solidFill>
                <a:srgbClr val="00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EADCDF6-EAFB-61C7-D442-69043563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968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692CF68-1C8E-DAE4-D96E-27F12600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AFB8018-50C9-16C3-4D07-0A4CF235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00E38F-8D38-1ADF-E1D3-D4886173BD3A}"/>
              </a:ext>
            </a:extLst>
          </p:cNvPr>
          <p:cNvSpPr txBox="1"/>
          <p:nvPr/>
        </p:nvSpPr>
        <p:spPr>
          <a:xfrm>
            <a:off x="0" y="95178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内診台に上っての検診</a:t>
            </a:r>
            <a:endParaRPr kumimoji="1" lang="ja-JP" altLang="en-US" sz="54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78BCF-FC1D-C4CA-DB98-81FBF079F6F1}"/>
              </a:ext>
            </a:extLst>
          </p:cNvPr>
          <p:cNvSpPr txBox="1"/>
          <p:nvPr/>
        </p:nvSpPr>
        <p:spPr>
          <a:xfrm>
            <a:off x="0" y="30472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抵抗感</a:t>
            </a:r>
            <a:endParaRPr kumimoji="1" lang="ja-JP" altLang="en-US" sz="54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D5F777-CC0B-046D-0B77-636FA80244E5}"/>
              </a:ext>
            </a:extLst>
          </p:cNvPr>
          <p:cNvSpPr txBox="1"/>
          <p:nvPr/>
        </p:nvSpPr>
        <p:spPr>
          <a:xfrm>
            <a:off x="0" y="4982883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子宮頸がん検診率の低下</a:t>
            </a:r>
            <a:endParaRPr kumimoji="1" lang="ja-JP" altLang="en-US" sz="54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499227ED-FF53-2367-9912-4E14AEAF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5EA27E4D-127F-3391-DE70-452130A362F7}"/>
              </a:ext>
            </a:extLst>
          </p:cNvPr>
          <p:cNvSpPr/>
          <p:nvPr/>
        </p:nvSpPr>
        <p:spPr>
          <a:xfrm>
            <a:off x="3841843" y="1992038"/>
            <a:ext cx="1460311" cy="978408"/>
          </a:xfrm>
          <a:prstGeom prst="down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6A9FBF1C-2453-C6F9-ADE0-F0451AF8DF7C}"/>
              </a:ext>
            </a:extLst>
          </p:cNvPr>
          <p:cNvSpPr/>
          <p:nvPr/>
        </p:nvSpPr>
        <p:spPr>
          <a:xfrm>
            <a:off x="3841843" y="4047428"/>
            <a:ext cx="1460311" cy="978408"/>
          </a:xfrm>
          <a:prstGeom prst="down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47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3B5DE4-6277-EC4E-A6F2-C4791447005C}"/>
              </a:ext>
            </a:extLst>
          </p:cNvPr>
          <p:cNvSpPr txBox="1"/>
          <p:nvPr/>
        </p:nvSpPr>
        <p:spPr>
          <a:xfrm>
            <a:off x="3" y="3208448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HPV</a:t>
            </a:r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感染の有無を</a:t>
            </a:r>
            <a:endParaRPr kumimoji="1" lang="en-US" altLang="ja-JP" sz="54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algn="ctr"/>
            <a:r>
              <a:rPr kumimoji="1" lang="ja-JP" altLang="en-US" sz="54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自己採取した検体</a:t>
            </a:r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で</a:t>
            </a:r>
            <a:endParaRPr kumimoji="1" lang="en-US" altLang="ja-JP" sz="54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algn="ctr"/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調べる方法</a:t>
            </a:r>
            <a:endParaRPr kumimoji="1" lang="ja-JP" altLang="en-US" sz="8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BC09D3B-69CE-10E0-EF7E-C462927F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8CABFC1-BCD7-98D2-1DC4-C151159B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22E882-2610-6103-186E-8299C6E5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A557DA-ECE1-B260-355C-0B648B9FEE18}"/>
              </a:ext>
            </a:extLst>
          </p:cNvPr>
          <p:cNvSpPr txBox="1"/>
          <p:nvPr/>
        </p:nvSpPr>
        <p:spPr>
          <a:xfrm>
            <a:off x="0" y="95178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内診台に上らない検診</a:t>
            </a:r>
            <a:endParaRPr kumimoji="1" lang="ja-JP" altLang="en-US" sz="54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下矢印 4">
            <a:extLst>
              <a:ext uri="{FF2B5EF4-FFF2-40B4-BE49-F238E27FC236}">
                <a16:creationId xmlns:a16="http://schemas.microsoft.com/office/drawing/2014/main" id="{7A6B3BC5-2C31-BAB8-7A22-3FCC0E001EAF}"/>
              </a:ext>
            </a:extLst>
          </p:cNvPr>
          <p:cNvSpPr/>
          <p:nvPr/>
        </p:nvSpPr>
        <p:spPr>
          <a:xfrm>
            <a:off x="3841844" y="2052578"/>
            <a:ext cx="1460311" cy="978408"/>
          </a:xfrm>
          <a:prstGeom prst="down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1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4E0CD7C-9A6A-AF48-B9AC-E6238E08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B3811AB-ABAD-DB4B-9AAB-783300540138}"/>
              </a:ext>
            </a:extLst>
          </p:cNvPr>
          <p:cNvCxnSpPr>
            <a:cxnSpLocks/>
          </p:cNvCxnSpPr>
          <p:nvPr/>
        </p:nvCxnSpPr>
        <p:spPr>
          <a:xfrm>
            <a:off x="3074123" y="1415788"/>
            <a:ext cx="32158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5809248-F035-4947-8935-C5300F39B0E5}"/>
              </a:ext>
            </a:extLst>
          </p:cNvPr>
          <p:cNvCxnSpPr>
            <a:cxnSpLocks/>
          </p:cNvCxnSpPr>
          <p:nvPr/>
        </p:nvCxnSpPr>
        <p:spPr>
          <a:xfrm>
            <a:off x="3921071" y="3078335"/>
            <a:ext cx="3865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40780E07-D42B-61C0-9929-D7FEA4FE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C2C123D4-A168-7762-D4D2-4293E548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3A01810-D152-ED78-A1CA-F49BD7CA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94234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CF9D555-920C-DFA6-C413-CFAA7571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A4E48F-8AF0-0586-02CE-B792BB6A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EA4700-2E9A-C3FC-EFBD-3A78A7FC1457}"/>
              </a:ext>
            </a:extLst>
          </p:cNvPr>
          <p:cNvSpPr txBox="1"/>
          <p:nvPr/>
        </p:nvSpPr>
        <p:spPr>
          <a:xfrm>
            <a:off x="0" y="709944"/>
            <a:ext cx="893499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95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自己紹介（２）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DC38F6-EE9C-E6B5-618D-DE12D27A6EFF}"/>
              </a:ext>
            </a:extLst>
          </p:cNvPr>
          <p:cNvSpPr txBox="1"/>
          <p:nvPr/>
        </p:nvSpPr>
        <p:spPr>
          <a:xfrm>
            <a:off x="464024" y="2104291"/>
            <a:ext cx="847097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95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家内のこと</a:t>
            </a:r>
            <a:endParaRPr lang="en-US" altLang="ja-JP" sz="495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ja-JP" sz="495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30</a:t>
            </a:r>
            <a:r>
              <a:rPr lang="ja-JP" altLang="en-US" sz="495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年ほど前にギランバレー</a:t>
            </a:r>
            <a:endParaRPr lang="en-US" altLang="ja-JP" sz="495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ja-JP" sz="495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6</a:t>
            </a:r>
            <a:r>
              <a:rPr lang="ja-JP" altLang="en-US" sz="495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年ほど前からパーキンソン</a:t>
            </a: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E2A021EE-96FE-002F-2159-FD03EAF8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5045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DBD93A1-33D5-5122-4173-AA2170C7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376"/>
            <a:ext cx="9054591" cy="50434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0BE070-1CAC-AD81-113A-2AE0355ED47B}"/>
              </a:ext>
            </a:extLst>
          </p:cNvPr>
          <p:cNvSpPr txBox="1"/>
          <p:nvPr/>
        </p:nvSpPr>
        <p:spPr>
          <a:xfrm>
            <a:off x="1657735" y="6371607"/>
            <a:ext cx="8443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/>
              <a:t>https://</a:t>
            </a:r>
            <a:r>
              <a:rPr kumimoji="1" lang="en-US" altLang="ja-JP" sz="2000" err="1"/>
              <a:t>medical.haradacorp.co.jp</a:t>
            </a:r>
            <a:r>
              <a:rPr kumimoji="1" lang="en-US" altLang="ja-JP" sz="2000"/>
              <a:t>/product/</a:t>
            </a:r>
            <a:r>
              <a:rPr kumimoji="1" lang="en-US" altLang="ja-JP" sz="2000" err="1"/>
              <a:t>evalyn</a:t>
            </a:r>
            <a:r>
              <a:rPr kumimoji="1" lang="en-US" altLang="ja-JP" sz="2000"/>
              <a:t>-brush/</a:t>
            </a:r>
            <a:endParaRPr kumimoji="1" lang="ja-JP" altLang="en-US" sz="2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6382F3-045F-A50B-7493-3326783B3DCC}"/>
              </a:ext>
            </a:extLst>
          </p:cNvPr>
          <p:cNvSpPr txBox="1"/>
          <p:nvPr/>
        </p:nvSpPr>
        <p:spPr>
          <a:xfrm>
            <a:off x="-45585" y="28633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自己採取用器具</a:t>
            </a:r>
            <a:endParaRPr kumimoji="1" lang="ja-JP" altLang="en-US" sz="8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FC1E3D3-00E0-44EB-8AA8-D5C4491A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56" y="1784781"/>
            <a:ext cx="3746500" cy="901700"/>
          </a:xfrm>
          <a:prstGeom prst="rect">
            <a:avLst/>
          </a:prstGeom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50C29E91-4062-9BB4-DF10-0F9A989C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252F6664-364D-B26C-4842-55F4F2D1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837D0F6-DCAF-F98F-098B-4A88C287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155910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6C382E2-198C-E6F6-6720-AB202C5B0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8" y="297890"/>
            <a:ext cx="9000052" cy="6364006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F6E787-4367-04F4-6057-FDE35959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39F5DDC-F865-0E04-96BC-D2B4BD1D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3CEFA89-20CD-64A7-82A4-1387EE97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858875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201465-F75E-84B0-166B-365B9946C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118"/>
            <a:ext cx="9146453" cy="27252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6340530-4A7B-E26D-2751-7B8B5E4A2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183" y="101741"/>
            <a:ext cx="4051300" cy="7493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D9BBD52-6609-B689-5D7B-5F631789A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517" y="832568"/>
            <a:ext cx="4241800" cy="4191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5ABA7A-69C0-09E8-1159-73D80A9F5C76}"/>
              </a:ext>
            </a:extLst>
          </p:cNvPr>
          <p:cNvSpPr txBox="1"/>
          <p:nvPr/>
        </p:nvSpPr>
        <p:spPr>
          <a:xfrm>
            <a:off x="0" y="3876890"/>
            <a:ext cx="867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https://</a:t>
            </a:r>
            <a:r>
              <a:rPr lang="en-US" altLang="ja-JP" err="1"/>
              <a:t>www.ncbi.nlm.nih.gov</a:t>
            </a:r>
            <a:r>
              <a:rPr lang="en-US" altLang="ja-JP"/>
              <a:t>/</a:t>
            </a:r>
            <a:r>
              <a:rPr lang="en-US" altLang="ja-JP" err="1"/>
              <a:t>pmc</a:t>
            </a:r>
            <a:r>
              <a:rPr lang="en-US" altLang="ja-JP"/>
              <a:t>/articles/PMC9377370/pdf/ong-140-470.pdf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4A42C7-7BA9-6E81-5B8C-322BB00AE336}"/>
              </a:ext>
            </a:extLst>
          </p:cNvPr>
          <p:cNvSpPr txBox="1"/>
          <p:nvPr/>
        </p:nvSpPr>
        <p:spPr>
          <a:xfrm>
            <a:off x="95535" y="4662658"/>
            <a:ext cx="904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自己採取月経血による</a:t>
            </a:r>
            <a:endParaRPr lang="en-US" altLang="ja-JP" sz="40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algn="ctr"/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ハイリスク</a:t>
            </a:r>
            <a:r>
              <a:rPr lang="en-US" altLang="ja-JP" sz="4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Human Papillomavirus</a:t>
            </a:r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のスクリーニング</a:t>
            </a:r>
            <a:endParaRPr kumimoji="1" lang="ja-JP" altLang="en-US" sz="4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FA6778B-5448-5DCD-E5A8-7ADD74EFEFB7}"/>
              </a:ext>
            </a:extLst>
          </p:cNvPr>
          <p:cNvCxnSpPr>
            <a:cxnSpLocks/>
          </p:cNvCxnSpPr>
          <p:nvPr/>
        </p:nvCxnSpPr>
        <p:spPr>
          <a:xfrm>
            <a:off x="4850029" y="1248089"/>
            <a:ext cx="4200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4C9895D2-78F4-A7AB-6249-E76AA771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C12FEE-3B58-8BD0-3F03-6D74CF43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015423C-9650-453B-DF7D-B9A06E30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84564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自動的に生成された説明">
            <a:extLst>
              <a:ext uri="{FF2B5EF4-FFF2-40B4-BE49-F238E27FC236}">
                <a16:creationId xmlns:a16="http://schemas.microsoft.com/office/drawing/2014/main" id="{9AE2A939-18F5-C3CB-7534-E2763B19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71" y="228746"/>
            <a:ext cx="6967959" cy="6358261"/>
          </a:xfrm>
          <a:prstGeom prst="rect">
            <a:avLst/>
          </a:prstGeom>
          <a:ln>
            <a:noFill/>
          </a:ln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F2E218E-A4B7-E665-CB72-EEA63CD8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53</a:t>
            </a:fld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094CBF4-0352-86EB-2A4E-88F672DA3DDD}"/>
              </a:ext>
            </a:extLst>
          </p:cNvPr>
          <p:cNvCxnSpPr>
            <a:cxnSpLocks/>
          </p:cNvCxnSpPr>
          <p:nvPr/>
        </p:nvCxnSpPr>
        <p:spPr>
          <a:xfrm>
            <a:off x="5653825" y="1840517"/>
            <a:ext cx="1990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276F305-9A99-3755-8C7B-F1F37D0A7BF1}"/>
              </a:ext>
            </a:extLst>
          </p:cNvPr>
          <p:cNvCxnSpPr>
            <a:cxnSpLocks/>
          </p:cNvCxnSpPr>
          <p:nvPr/>
        </p:nvCxnSpPr>
        <p:spPr>
          <a:xfrm>
            <a:off x="1324377" y="5521728"/>
            <a:ext cx="3595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9A9348-AF17-94B6-A230-A28B0981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433F9FA-A9B0-D561-B966-14D99063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7942570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8D93A7-44FA-E34A-87C7-98E0FF6E3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277"/>
            <a:ext cx="9144000" cy="33314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44F2A85-3654-614D-97A4-E5EA51D1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45" y="306070"/>
            <a:ext cx="4716562" cy="145720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1BC1F5-0D76-AF43-B322-0626DE95954B}"/>
              </a:ext>
            </a:extLst>
          </p:cNvPr>
          <p:cNvSpPr txBox="1"/>
          <p:nvPr/>
        </p:nvSpPr>
        <p:spPr>
          <a:xfrm>
            <a:off x="880587" y="5986728"/>
            <a:ext cx="6790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/>
              <a:t>https://</a:t>
            </a:r>
            <a:r>
              <a:rPr kumimoji="1" lang="en-US" altLang="ja-JP" sz="2800" err="1"/>
              <a:t>jsgo.or.jp</a:t>
            </a:r>
            <a:r>
              <a:rPr kumimoji="1" lang="en-US" altLang="ja-JP" sz="2800"/>
              <a:t>/public/</a:t>
            </a:r>
            <a:r>
              <a:rPr kumimoji="1" lang="en-US" altLang="ja-JP" sz="2800" err="1"/>
              <a:t>keigan_kenshin.html</a:t>
            </a:r>
            <a:endParaRPr kumimoji="1" lang="ja-JP" altLang="en-US" sz="280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7ED767B-8A89-F449-98EB-47BAB9FCE01A}"/>
              </a:ext>
            </a:extLst>
          </p:cNvPr>
          <p:cNvCxnSpPr>
            <a:cxnSpLocks/>
          </p:cNvCxnSpPr>
          <p:nvPr/>
        </p:nvCxnSpPr>
        <p:spPr>
          <a:xfrm>
            <a:off x="3976915" y="4517884"/>
            <a:ext cx="4978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5F24E9B-20C6-AD43-A314-1D3CD062B31D}"/>
              </a:ext>
            </a:extLst>
          </p:cNvPr>
          <p:cNvCxnSpPr>
            <a:cxnSpLocks/>
          </p:cNvCxnSpPr>
          <p:nvPr/>
        </p:nvCxnSpPr>
        <p:spPr>
          <a:xfrm>
            <a:off x="249645" y="4923971"/>
            <a:ext cx="80525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53A54CA2-EF05-7228-6D2E-A2CF6E7A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23323"/>
            <a:ext cx="2743200" cy="365125"/>
          </a:xfrm>
        </p:spPr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54655EBA-4CCD-4473-DED8-C87FD95E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090981-7370-402E-8B30-AA542E4A6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317251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4BCD4-86A9-03A6-5FF6-AE6EE1409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CF665C-DE76-AD97-044B-31D7D679110C}"/>
              </a:ext>
            </a:extLst>
          </p:cNvPr>
          <p:cNvSpPr txBox="1"/>
          <p:nvPr/>
        </p:nvSpPr>
        <p:spPr>
          <a:xfrm>
            <a:off x="3" y="560778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これらの方法で</a:t>
            </a:r>
            <a:endParaRPr kumimoji="1" lang="en-US" altLang="ja-JP" sz="54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algn="ctr"/>
            <a:r>
              <a:rPr kumimoji="1" lang="en-US" altLang="ja-JP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HPV</a:t>
            </a:r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結果が陽性になれば</a:t>
            </a:r>
            <a:endParaRPr kumimoji="1" lang="en-US" altLang="ja-JP" sz="54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algn="ctr"/>
            <a:r>
              <a:rPr kumimoji="1" lang="ja-JP" altLang="en-US" sz="54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受診する</a:t>
            </a:r>
            <a:endParaRPr kumimoji="1" lang="ja-JP" altLang="en-US" sz="8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6BA16FE-73C2-93C3-0F39-FF202A04F327}"/>
              </a:ext>
            </a:extLst>
          </p:cNvPr>
          <p:cNvCxnSpPr>
            <a:cxnSpLocks/>
          </p:cNvCxnSpPr>
          <p:nvPr/>
        </p:nvCxnSpPr>
        <p:spPr>
          <a:xfrm>
            <a:off x="689113" y="2128377"/>
            <a:ext cx="76597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CED2506-912B-F9AF-2964-A52E5A9F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D294-34E3-3B49-94CA-D0C807E2457A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06F795-E6ED-DD76-115A-A548AA5B5342}"/>
              </a:ext>
            </a:extLst>
          </p:cNvPr>
          <p:cNvSpPr txBox="1"/>
          <p:nvPr/>
        </p:nvSpPr>
        <p:spPr>
          <a:xfrm>
            <a:off x="500212" y="3924466"/>
            <a:ext cx="8143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早期発見／早期治療が可能に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4C9C3A7-009A-BC6F-22DA-3515709E583C}"/>
              </a:ext>
            </a:extLst>
          </p:cNvPr>
          <p:cNvSpPr txBox="1"/>
          <p:nvPr/>
        </p:nvSpPr>
        <p:spPr>
          <a:xfrm>
            <a:off x="4118882" y="31468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C1C303-44B5-1929-6109-07D000212DF0}"/>
              </a:ext>
            </a:extLst>
          </p:cNvPr>
          <p:cNvSpPr txBox="1"/>
          <p:nvPr/>
        </p:nvSpPr>
        <p:spPr>
          <a:xfrm>
            <a:off x="4134802" y="467763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5DAB48-089B-DFF7-6CB0-173EA0D68307}"/>
              </a:ext>
            </a:extLst>
          </p:cNvPr>
          <p:cNvSpPr txBox="1"/>
          <p:nvPr/>
        </p:nvSpPr>
        <p:spPr>
          <a:xfrm>
            <a:off x="2153695" y="5492454"/>
            <a:ext cx="5617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子宮頸がんの撲滅に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A9EDD25-B270-2A78-49E3-1D5C19D4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C5B98ED3-0654-CE00-6652-FA74F460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7398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F7DC19-5635-77E7-5BFC-070571C9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56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966BDF-71F1-3FED-F6B9-C5A03EAF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" y="998709"/>
            <a:ext cx="9082237" cy="17035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1B44BC-1DDF-917D-9568-C8713323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" y="3429001"/>
            <a:ext cx="9083494" cy="153878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B3855F-0A01-A1F0-6F60-B3A600B0A517}"/>
              </a:ext>
            </a:extLst>
          </p:cNvPr>
          <p:cNvSpPr txBox="1"/>
          <p:nvPr/>
        </p:nvSpPr>
        <p:spPr>
          <a:xfrm>
            <a:off x="822818" y="5957423"/>
            <a:ext cx="708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https://</a:t>
            </a:r>
            <a:r>
              <a:rPr kumimoji="1" lang="en-US" altLang="ja-JP" sz="2400" err="1"/>
              <a:t>www.jsog.or.jp</a:t>
            </a:r>
            <a:r>
              <a:rPr kumimoji="1" lang="en-US" altLang="ja-JP" sz="2400"/>
              <a:t>/news/pdf/20240222_HPV.pdf</a:t>
            </a:r>
            <a:endParaRPr kumimoji="1" lang="ja-JP" altLang="en-US" sz="240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8D15FBEA-CBE8-1715-EB2F-57ACF872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E2BD524-B67D-37F4-4B15-181BA27840D5}"/>
              </a:ext>
            </a:extLst>
          </p:cNvPr>
          <p:cNvCxnSpPr>
            <a:cxnSpLocks/>
          </p:cNvCxnSpPr>
          <p:nvPr/>
        </p:nvCxnSpPr>
        <p:spPr>
          <a:xfrm>
            <a:off x="319685" y="2516912"/>
            <a:ext cx="84795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EFA0874-2232-6E8B-D983-D20A4EFC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546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B2C191-E1C2-87A1-D818-8FCBF8C4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70F89F-DA89-A55D-3909-F326829334EB}"/>
              </a:ext>
            </a:extLst>
          </p:cNvPr>
          <p:cNvSpPr txBox="1"/>
          <p:nvPr/>
        </p:nvSpPr>
        <p:spPr>
          <a:xfrm>
            <a:off x="189433" y="465709"/>
            <a:ext cx="8954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４</a:t>
            </a:r>
            <a:r>
              <a:rPr lang="en-US" altLang="ja-JP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p</a:t>
            </a:r>
            <a:r>
              <a:rPr lang="en-US" altLang="ja-JP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</a:t>
            </a:r>
            <a:r>
              <a:rPr lang="ja-JP" altLang="en-US" sz="36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子宮頸がん検診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は、子宮頸がんを早期の段階で発見することによる</a:t>
            </a:r>
            <a:r>
              <a:rPr lang="ja-JP" altLang="en-US" sz="36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「子宮頸がん死亡率減少」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に加え、子宮頸がんの前がん病変</a:t>
            </a:r>
            <a:r>
              <a:rPr lang="en-US" altLang="ja-JP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(CIN3)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を特定し、治療することにより、</a:t>
            </a:r>
            <a:r>
              <a:rPr lang="ja-JP" altLang="en-US" sz="36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「子宮頸がん罹患率減少」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も目的としている。 </a:t>
            </a:r>
            <a:endParaRPr lang="ja-JP" altLang="en-US" sz="36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5F6AD2-B165-F3EE-93F3-CF7C200DA77D}"/>
              </a:ext>
            </a:extLst>
          </p:cNvPr>
          <p:cNvSpPr txBox="1"/>
          <p:nvPr/>
        </p:nvSpPr>
        <p:spPr>
          <a:xfrm>
            <a:off x="189433" y="3853136"/>
            <a:ext cx="8954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５</a:t>
            </a:r>
            <a:r>
              <a:rPr lang="en-US" altLang="ja-JP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p 	</a:t>
            </a:r>
            <a:r>
              <a:rPr lang="en-US" altLang="ja-JP" sz="36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36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検査の自己採取法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について、ガイドラインでは</a:t>
            </a:r>
            <a:r>
              <a:rPr lang="ja-JP" altLang="en-US" sz="36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医師採取との判定結果の一致率は良い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が゙、</a:t>
            </a:r>
            <a:r>
              <a:rPr lang="en-US" altLang="ja-JP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CIN3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以上または </a:t>
            </a:r>
            <a:r>
              <a:rPr lang="en-US" altLang="ja-JP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CIN2</a:t>
            </a:r>
            <a:r>
              <a:rPr lang="ja-JP" altLang="en-US" sz="36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以上発見の相対感度は医師採取より若干低く、相対特異度は同程度と評価されている。</a:t>
            </a:r>
            <a:endParaRPr lang="en-US" altLang="ja-JP" sz="3600"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21C85C2-8F7B-4AA8-EDE2-82EBA76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3732A61-39C0-1D31-644E-D20C6CD7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5031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93FF223-C29B-0F12-8736-D4A7F84B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ED5DD5-4AAC-031A-2628-BF444412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B27B95A-4089-1242-46D2-CC018360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3" y="1365161"/>
            <a:ext cx="8998099" cy="415987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13F00C-9EC0-0331-0B3F-785C1DB8F8B6}"/>
              </a:ext>
            </a:extLst>
          </p:cNvPr>
          <p:cNvSpPr/>
          <p:nvPr/>
        </p:nvSpPr>
        <p:spPr>
          <a:xfrm>
            <a:off x="5906125" y="1918741"/>
            <a:ext cx="3130102" cy="26082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感度</a:t>
            </a:r>
            <a:endParaRPr kumimoji="1"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疾患ありの者を正しく</a:t>
            </a:r>
            <a:endParaRPr kumimoji="1"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陽性と判定する割合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7B28156-7411-78FB-8172-D84566ED043B}"/>
              </a:ext>
            </a:extLst>
          </p:cNvPr>
          <p:cNvSpPr/>
          <p:nvPr/>
        </p:nvSpPr>
        <p:spPr>
          <a:xfrm>
            <a:off x="3237876" y="1918740"/>
            <a:ext cx="2668249" cy="26082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特異度</a:t>
            </a:r>
            <a:endParaRPr kumimoji="1"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疾患なしの者を正しく</a:t>
            </a:r>
            <a:endParaRPr kumimoji="1" lang="en-US" altLang="ja-JP" sz="20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kumimoji="1" lang="ja-JP" altLang="en-US" sz="2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陰性と判定する割合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0D235-2094-E99A-1FFA-4FA797F0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52024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0E6C529-E65C-1A8D-9188-D2D9793D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97EA22-21C4-1CE7-6C03-FEF1EDF4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B8AA2ED-E15D-6A11-AE46-8E4A4A70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5731"/>
            <a:ext cx="7772400" cy="6406538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2BDBE79-5A55-98A8-FF65-246EB881E8B6}"/>
              </a:ext>
            </a:extLst>
          </p:cNvPr>
          <p:cNvCxnSpPr>
            <a:cxnSpLocks/>
          </p:cNvCxnSpPr>
          <p:nvPr/>
        </p:nvCxnSpPr>
        <p:spPr>
          <a:xfrm>
            <a:off x="2583242" y="4013403"/>
            <a:ext cx="22890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6AD97A1-B988-5197-87FD-E6A3D0DEB860}"/>
              </a:ext>
            </a:extLst>
          </p:cNvPr>
          <p:cNvCxnSpPr>
            <a:cxnSpLocks/>
          </p:cNvCxnSpPr>
          <p:nvPr/>
        </p:nvCxnSpPr>
        <p:spPr>
          <a:xfrm>
            <a:off x="915311" y="5582896"/>
            <a:ext cx="6004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68F8DE8-1032-5671-2D1C-AFC82A170926}"/>
              </a:ext>
            </a:extLst>
          </p:cNvPr>
          <p:cNvCxnSpPr>
            <a:cxnSpLocks/>
          </p:cNvCxnSpPr>
          <p:nvPr/>
        </p:nvCxnSpPr>
        <p:spPr>
          <a:xfrm>
            <a:off x="915311" y="590090"/>
            <a:ext cx="69457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D539066-92C9-EF10-8CDF-FC851D30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11601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F82E6-8777-84AB-3443-77D67FFAB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2DF753D-267F-3CE6-D299-303C1BBB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7AAAA0-2249-C924-EFE1-94FA6DEE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9A3242-22F8-A60B-B1E9-FC574BFBF315}"/>
              </a:ext>
            </a:extLst>
          </p:cNvPr>
          <p:cNvSpPr txBox="1"/>
          <p:nvPr/>
        </p:nvSpPr>
        <p:spPr>
          <a:xfrm>
            <a:off x="378003" y="734873"/>
            <a:ext cx="8125942" cy="440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家内から気づかされた大切なこと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早期発見／治療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医療者の姿勢／能力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ja-JP" altLang="en-US" sz="44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患者ー医療者の信頼関係</a:t>
            </a:r>
            <a:endParaRPr kumimoji="1" lang="en-US" altLang="ja-JP" sz="4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9A0FCB-9944-76D7-63E2-6441D1D43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0044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7745D4D-2C1D-5AB4-1C80-A797588E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5DEC14-181D-6941-447F-3A0608A3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3D5E5E0-9DE0-7834-C3AE-82BC69C2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84"/>
          <a:stretch/>
        </p:blipFill>
        <p:spPr>
          <a:xfrm>
            <a:off x="2320171" y="-40944"/>
            <a:ext cx="4558250" cy="66464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480E28-A6E8-F856-295B-957F2AF3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801"/>
          <a:stretch/>
        </p:blipFill>
        <p:spPr>
          <a:xfrm>
            <a:off x="1818081" y="6601650"/>
            <a:ext cx="7585230" cy="365126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487C8A7-C205-1839-6CD6-7693C11239E4}"/>
              </a:ext>
            </a:extLst>
          </p:cNvPr>
          <p:cNvCxnSpPr>
            <a:cxnSpLocks/>
          </p:cNvCxnSpPr>
          <p:nvPr/>
        </p:nvCxnSpPr>
        <p:spPr>
          <a:xfrm>
            <a:off x="1569948" y="6830704"/>
            <a:ext cx="6004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02EB635-8D21-47DA-E6FA-D1B46B8F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391832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29F1E-DF84-06D2-F27C-B66B4830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FC06DD2-136B-7A61-1220-765D4BA9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FDEC3C-7007-9A55-D39B-98345278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40C85D-022C-287F-7121-869F2A56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274"/>
          <a:stretch/>
        </p:blipFill>
        <p:spPr>
          <a:xfrm>
            <a:off x="546012" y="0"/>
            <a:ext cx="8076779" cy="6650192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7FCB209-896B-24F7-AAEB-2C353040F616}"/>
              </a:ext>
            </a:extLst>
          </p:cNvPr>
          <p:cNvCxnSpPr>
            <a:cxnSpLocks/>
          </p:cNvCxnSpPr>
          <p:nvPr/>
        </p:nvCxnSpPr>
        <p:spPr>
          <a:xfrm>
            <a:off x="2057400" y="2125882"/>
            <a:ext cx="10749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039EF8C-A6FF-B0AF-F54A-5EE84A884B9D}"/>
              </a:ext>
            </a:extLst>
          </p:cNvPr>
          <p:cNvCxnSpPr>
            <a:cxnSpLocks/>
          </p:cNvCxnSpPr>
          <p:nvPr/>
        </p:nvCxnSpPr>
        <p:spPr>
          <a:xfrm>
            <a:off x="1829017" y="2592471"/>
            <a:ext cx="765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301B0E4-68D0-1F2E-B503-36E191817B7E}"/>
              </a:ext>
            </a:extLst>
          </p:cNvPr>
          <p:cNvCxnSpPr>
            <a:cxnSpLocks/>
          </p:cNvCxnSpPr>
          <p:nvPr/>
        </p:nvCxnSpPr>
        <p:spPr>
          <a:xfrm>
            <a:off x="5201654" y="2125882"/>
            <a:ext cx="5620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74CBCC3-E07C-23F8-C9C0-1D3B622EDDB1}"/>
              </a:ext>
            </a:extLst>
          </p:cNvPr>
          <p:cNvCxnSpPr>
            <a:cxnSpLocks/>
          </p:cNvCxnSpPr>
          <p:nvPr/>
        </p:nvCxnSpPr>
        <p:spPr>
          <a:xfrm>
            <a:off x="4022344" y="4088989"/>
            <a:ext cx="6997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2FE9A72E-376C-91FB-5865-18CC45B7009D}"/>
              </a:ext>
            </a:extLst>
          </p:cNvPr>
          <p:cNvCxnSpPr>
            <a:cxnSpLocks/>
          </p:cNvCxnSpPr>
          <p:nvPr/>
        </p:nvCxnSpPr>
        <p:spPr>
          <a:xfrm>
            <a:off x="3720622" y="4568935"/>
            <a:ext cx="6997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39F4F34-5E7E-3657-C4FA-EDBA80E821B0}"/>
              </a:ext>
            </a:extLst>
          </p:cNvPr>
          <p:cNvCxnSpPr>
            <a:cxnSpLocks/>
          </p:cNvCxnSpPr>
          <p:nvPr/>
        </p:nvCxnSpPr>
        <p:spPr>
          <a:xfrm>
            <a:off x="6247732" y="4075341"/>
            <a:ext cx="6997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45664B4-D8BA-D5C6-740E-6059971D4CF8}"/>
              </a:ext>
            </a:extLst>
          </p:cNvPr>
          <p:cNvCxnSpPr>
            <a:cxnSpLocks/>
          </p:cNvCxnSpPr>
          <p:nvPr/>
        </p:nvCxnSpPr>
        <p:spPr>
          <a:xfrm>
            <a:off x="6247731" y="5251324"/>
            <a:ext cx="6997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6DEC914-6BE1-87E5-8E0F-90FB7AA77E32}"/>
              </a:ext>
            </a:extLst>
          </p:cNvPr>
          <p:cNvCxnSpPr>
            <a:cxnSpLocks/>
          </p:cNvCxnSpPr>
          <p:nvPr/>
        </p:nvCxnSpPr>
        <p:spPr>
          <a:xfrm>
            <a:off x="4070512" y="6001950"/>
            <a:ext cx="6997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7386A9FD-E166-78B5-C536-8BE01315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89B629-6F22-54BE-E1C3-571188D6A7B7}"/>
              </a:ext>
            </a:extLst>
          </p:cNvPr>
          <p:cNvSpPr txBox="1"/>
          <p:nvPr/>
        </p:nvSpPr>
        <p:spPr>
          <a:xfrm>
            <a:off x="2782416" y="1768274"/>
            <a:ext cx="69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(-)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F1FE5C-822E-901A-5062-A0D1B06D8FB8}"/>
              </a:ext>
            </a:extLst>
          </p:cNvPr>
          <p:cNvSpPr txBox="1"/>
          <p:nvPr/>
        </p:nvSpPr>
        <p:spPr>
          <a:xfrm>
            <a:off x="5654597" y="1768274"/>
            <a:ext cx="69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(+)</a:t>
            </a:r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C1CE2E5-D181-9333-8196-015C9009E808}"/>
              </a:ext>
            </a:extLst>
          </p:cNvPr>
          <p:cNvCxnSpPr>
            <a:cxnSpLocks/>
          </p:cNvCxnSpPr>
          <p:nvPr/>
        </p:nvCxnSpPr>
        <p:spPr>
          <a:xfrm>
            <a:off x="4920625" y="3005113"/>
            <a:ext cx="1194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957BD2-43C1-6FC9-F614-7D4473B7E5E8}"/>
              </a:ext>
            </a:extLst>
          </p:cNvPr>
          <p:cNvSpPr txBox="1"/>
          <p:nvPr/>
        </p:nvSpPr>
        <p:spPr>
          <a:xfrm>
            <a:off x="2578308" y="37019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異常なし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871347-317D-D920-4FAC-7179FC2E6B1E}"/>
              </a:ext>
            </a:extLst>
          </p:cNvPr>
          <p:cNvSpPr txBox="1"/>
          <p:nvPr/>
        </p:nvSpPr>
        <p:spPr>
          <a:xfrm>
            <a:off x="7337098" y="37019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異常あり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0FF36B-918B-D938-01CD-71D6FD3D901B}"/>
              </a:ext>
            </a:extLst>
          </p:cNvPr>
          <p:cNvSpPr txBox="1"/>
          <p:nvPr/>
        </p:nvSpPr>
        <p:spPr>
          <a:xfrm>
            <a:off x="7255038" y="49211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確定検査</a:t>
            </a:r>
          </a:p>
        </p:txBody>
      </p:sp>
    </p:spTree>
    <p:extLst>
      <p:ext uri="{BB962C8B-B14F-4D97-AF65-F5344CB8AC3E}">
        <p14:creationId xmlns:p14="http://schemas.microsoft.com/office/powerpoint/2010/main" val="199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4A214-EEB1-41A3-B993-D7CF4BC8E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607A0D-D090-B42A-0A8F-0DE997E1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790-E6EF-AE4E-B2AA-FC09E7EA85AE}" type="slidenum">
              <a:rPr kumimoji="1" lang="ja-JP" altLang="en-US" smtClean="0"/>
              <a:t>62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68E58F-6C0B-5F4B-9C76-979225228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" y="998709"/>
            <a:ext cx="9082237" cy="17035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CDC079-AD03-554F-35D6-45F4288D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" y="3429001"/>
            <a:ext cx="9083494" cy="153878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B9D378-3C4A-7DF3-F397-C1EBF527E37B}"/>
              </a:ext>
            </a:extLst>
          </p:cNvPr>
          <p:cNvSpPr txBox="1"/>
          <p:nvPr/>
        </p:nvSpPr>
        <p:spPr>
          <a:xfrm>
            <a:off x="2013491" y="6032799"/>
            <a:ext cx="708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https://</a:t>
            </a:r>
            <a:r>
              <a:rPr kumimoji="1" lang="en-US" altLang="ja-JP" sz="2400" dirty="0" err="1"/>
              <a:t>www.jsog.or.jp</a:t>
            </a:r>
            <a:r>
              <a:rPr kumimoji="1" lang="en-US" altLang="ja-JP" sz="2400" dirty="0"/>
              <a:t>/news/pdf/20240222_HPV.pdf</a:t>
            </a:r>
            <a:endParaRPr kumimoji="1" lang="ja-JP" altLang="en-US" sz="240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0C7EFB00-F33B-BC1B-C495-3640C130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2025/8/09</a:t>
            </a:r>
            <a:endParaRPr lang="en-US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1D1F9A7-6C88-D0C3-0939-A45D57B3D4D7}"/>
              </a:ext>
            </a:extLst>
          </p:cNvPr>
          <p:cNvCxnSpPr>
            <a:cxnSpLocks/>
          </p:cNvCxnSpPr>
          <p:nvPr/>
        </p:nvCxnSpPr>
        <p:spPr>
          <a:xfrm>
            <a:off x="345179" y="2549260"/>
            <a:ext cx="84576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48915E6-E7CF-76FC-C187-984E204DEF3D}"/>
              </a:ext>
            </a:extLst>
          </p:cNvPr>
          <p:cNvCxnSpPr>
            <a:cxnSpLocks/>
          </p:cNvCxnSpPr>
          <p:nvPr/>
        </p:nvCxnSpPr>
        <p:spPr>
          <a:xfrm>
            <a:off x="3643952" y="4858006"/>
            <a:ext cx="12965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9AB97A29-2402-4EAC-27AC-63F475A9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440204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86C6EC8-2561-F654-C244-1337540A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392F2C-DAA1-F0D6-3B95-18440154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1D96B8-86AC-E9DE-DCD9-D504457FC903}"/>
              </a:ext>
            </a:extLst>
          </p:cNvPr>
          <p:cNvSpPr txBox="1"/>
          <p:nvPr/>
        </p:nvSpPr>
        <p:spPr>
          <a:xfrm>
            <a:off x="276956" y="285676"/>
            <a:ext cx="86976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２３</a:t>
            </a:r>
            <a:r>
              <a:rPr lang="en-US" altLang="ja-JP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p</a:t>
            </a:r>
            <a:r>
              <a:rPr lang="en-US" altLang="ja-JP" sz="3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特に</a:t>
            </a:r>
            <a:r>
              <a:rPr lang="en-US" altLang="ja-JP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検査単独法による子宮頸がん検診では、</a:t>
            </a:r>
            <a:r>
              <a:rPr lang="en-US" altLang="ja-JP" sz="32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32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感染は多くの場合一過性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であり　また</a:t>
            </a:r>
            <a:r>
              <a:rPr lang="en-US" altLang="ja-JP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検査陽性であっても</a:t>
            </a:r>
            <a:r>
              <a:rPr lang="ja-JP" altLang="en-US" sz="32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ほとんどの場合は子宮頸がんに進展しない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が、経過を観察する必要があること、また確定精検で</a:t>
            </a:r>
            <a:r>
              <a:rPr lang="en-US" altLang="ja-JP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CIN 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といった前がん病変が検出されても</a:t>
            </a:r>
            <a:r>
              <a:rPr lang="ja-JP" altLang="en-US" sz="32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多くは自然退縮してがんにはならない</a:t>
            </a:r>
            <a:r>
              <a:rPr lang="ja-JP" altLang="en-US" sz="32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ことなどを説明しておく必要がある。 </a:t>
            </a:r>
            <a:endParaRPr lang="ja-JP" altLang="en-US" sz="32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009098D6-34C2-B830-7606-FEDAD096690E}"/>
              </a:ext>
            </a:extLst>
          </p:cNvPr>
          <p:cNvSpPr/>
          <p:nvPr/>
        </p:nvSpPr>
        <p:spPr>
          <a:xfrm rot="5400000">
            <a:off x="4006434" y="3833710"/>
            <a:ext cx="1134762" cy="12383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AE3A73-292E-ACFE-7234-2E1FEBC06F9B}"/>
              </a:ext>
            </a:extLst>
          </p:cNvPr>
          <p:cNvSpPr txBox="1"/>
          <p:nvPr/>
        </p:nvSpPr>
        <p:spPr>
          <a:xfrm>
            <a:off x="102245" y="5141012"/>
            <a:ext cx="8939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 </a:t>
            </a:r>
            <a:r>
              <a:rPr lang="ja-JP" altLang="en-US" sz="48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感染自体</a:t>
            </a:r>
            <a:endParaRPr lang="en-US" altLang="ja-JP" sz="4800" dirty="0">
              <a:solidFill>
                <a:srgbClr val="FF0000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lang="ja-JP" altLang="en-US" sz="48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それほどの心配は</a:t>
            </a:r>
            <a:r>
              <a:rPr lang="ja-JP" altLang="en-US" sz="4800">
                <a:solidFill>
                  <a:srgbClr val="FF0000"/>
                </a:solidFill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無用</a:t>
            </a:r>
            <a:r>
              <a:rPr lang="ja-JP" altLang="en-US" sz="4800">
                <a:effectLst/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とも読める</a:t>
            </a:r>
            <a:endParaRPr kumimoji="1" lang="ja-JP" altLang="en-US" sz="48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C71AA7-EC27-FA64-CE82-F63EF8AD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2866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9904D-597E-DE5F-FD49-76EAE2C0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492B79-98FF-B223-F530-25D483AF85FA}"/>
              </a:ext>
            </a:extLst>
          </p:cNvPr>
          <p:cNvSpPr txBox="1"/>
          <p:nvPr/>
        </p:nvSpPr>
        <p:spPr>
          <a:xfrm>
            <a:off x="-96982" y="743209"/>
            <a:ext cx="9337964" cy="84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（小括</a:t>
            </a:r>
            <a:r>
              <a:rPr kumimoji="1" lang="en-US" altLang="ja-JP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③</a:t>
            </a:r>
            <a:r>
              <a:rPr kumimoji="1" lang="ja-JP" altLang="en-US" sz="36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）予防医学からみた子宮頸がんの予防</a:t>
            </a:r>
            <a:endParaRPr kumimoji="1" lang="en-US" altLang="ja-JP" sz="360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7D453C-E96D-58C0-AB4E-7267052C3191}"/>
              </a:ext>
            </a:extLst>
          </p:cNvPr>
          <p:cNvSpPr txBox="1"/>
          <p:nvPr/>
        </p:nvSpPr>
        <p:spPr>
          <a:xfrm>
            <a:off x="533650" y="1762026"/>
            <a:ext cx="8470669" cy="3832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一次予防には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「ワクチン」以外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にも、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有効で副反応のない予防法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がある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二次予防法として、従来の細胞診に加えて　膣内</a:t>
            </a: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の有無での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自己検診が可能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に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33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 </a:t>
            </a:r>
            <a:r>
              <a:rPr kumimoji="1"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感染自体はそれ程心配しなくて良い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61230D9-3ED4-C157-57D2-737DBC05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074FB6E-8737-0013-8C09-47929689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64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639DF0E-CCA3-6750-9913-058BB446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23527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4343A-05CB-057E-2320-315625FB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7968C7-A435-3189-CFC7-193D23FE9B1F}"/>
              </a:ext>
            </a:extLst>
          </p:cNvPr>
          <p:cNvSpPr txBox="1"/>
          <p:nvPr/>
        </p:nvSpPr>
        <p:spPr>
          <a:xfrm>
            <a:off x="440656" y="1989634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予防医学からみた子宮頸がんの予防法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BFE0203-FF18-25B7-D52B-0537BBE7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1B6E3B-5E7B-2B67-37AF-0CF58514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CC79A7-58D2-24D1-7F3D-667756D5EF2B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88B90A-46E9-F3CE-A08C-8A3E6A91D994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83ED25-26F4-611D-6CAB-E0716D95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3392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E34740C-0687-AC02-898C-4D69CAAD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1BA6E2-6C37-788D-AE68-7C1EAD12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23F55F-D6BC-C1C5-C75F-1E82BE0E1E3E}"/>
              </a:ext>
            </a:extLst>
          </p:cNvPr>
          <p:cNvSpPr txBox="1"/>
          <p:nvPr/>
        </p:nvSpPr>
        <p:spPr>
          <a:xfrm>
            <a:off x="1028700" y="2613037"/>
            <a:ext cx="7092326" cy="362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ワクチン接種前の</a:t>
            </a:r>
            <a:r>
              <a:rPr kumimoji="1" lang="ja-JP" altLang="en-US" sz="40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十分な説明</a:t>
            </a:r>
            <a:endParaRPr kumimoji="1" lang="en-US" altLang="ja-JP" sz="40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被接種者の</a:t>
            </a:r>
            <a:r>
              <a:rPr kumimoji="1" lang="ja-JP" altLang="en-US" sz="40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理解と同意</a:t>
            </a:r>
            <a:endParaRPr kumimoji="1" lang="en-US" altLang="ja-JP" sz="40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40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副反応発生時の</a:t>
            </a:r>
            <a:r>
              <a:rPr kumimoji="1" lang="ja-JP" altLang="en-US" sz="400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十分な対応</a:t>
            </a:r>
            <a:endParaRPr kumimoji="1" lang="en-US" altLang="ja-JP" sz="40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2BD4C-600E-E4B5-EFA1-16465796469B}"/>
              </a:ext>
            </a:extLst>
          </p:cNvPr>
          <p:cNvSpPr txBox="1"/>
          <p:nvPr/>
        </p:nvSpPr>
        <p:spPr>
          <a:xfrm>
            <a:off x="104502" y="304713"/>
            <a:ext cx="8934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ワクチン接種での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ctr"/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３つの大切なこと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111D18-08C8-940B-40C4-084B2F1C5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9808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4CC677-62A6-304B-8495-9951FC6F3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07" y="2030960"/>
            <a:ext cx="5715000" cy="42291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33B1F0-3679-3C60-3AB5-83D7C1045DE1}"/>
              </a:ext>
            </a:extLst>
          </p:cNvPr>
          <p:cNvSpPr txBox="1"/>
          <p:nvPr/>
        </p:nvSpPr>
        <p:spPr>
          <a:xfrm>
            <a:off x="253146" y="232011"/>
            <a:ext cx="6623226" cy="1888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 b="1">
                <a:solidFill>
                  <a:schemeClr val="tx2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j-cs"/>
              </a:rPr>
              <a:t>以上です</a:t>
            </a:r>
            <a:endParaRPr lang="en-US" altLang="ja-JP" sz="3600" b="1">
              <a:solidFill>
                <a:schemeClr val="tx2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  <a:cs typeface="+mj-cs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b="1" i="0" u="none" strike="noStrike">
              <a:solidFill>
                <a:schemeClr val="tx2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+mj-cs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 b="1">
                <a:solidFill>
                  <a:schemeClr val="tx2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+mj-cs"/>
              </a:rPr>
              <a:t>ご清聴有難うございました</a:t>
            </a:r>
            <a:endParaRPr lang="en-US" altLang="ja-JP" sz="3600" b="1" i="0" u="none" strike="noStrike">
              <a:solidFill>
                <a:schemeClr val="tx2"/>
              </a:solidFill>
              <a:effectLst/>
              <a:latin typeface="UD Digi Kyokasho NK-B" panose="02020700000000000000" pitchFamily="18" charset="-128"/>
              <a:ea typeface="UD Digi Kyokasho NK-B" panose="02020700000000000000" pitchFamily="18" charset="-128"/>
              <a:cs typeface="+mj-cs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A373C43-0041-D4AB-869D-EEA0CEDA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67</a:t>
            </a:fld>
            <a:endParaRPr 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83308F3-58E6-0CF1-0763-0DAD0083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B04634B-0F0D-9BC5-9C6A-AFA400D9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264445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8B0B294-57E1-37DB-D989-E1E38558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2A507AF-B168-4D30-89BD-F7E00A94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667BC5-C84F-054E-3A61-891B4A138AEF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64EDDE-8D17-3391-6A0F-DFEF92972B55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DFB1BC-417D-FC15-8BE3-E9722C4F59B0}"/>
              </a:ext>
            </a:extLst>
          </p:cNvPr>
          <p:cNvSpPr txBox="1"/>
          <p:nvPr/>
        </p:nvSpPr>
        <p:spPr>
          <a:xfrm>
            <a:off x="398977" y="2451711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9005F37-07F9-68F2-38E8-9C874165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1543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97D6-8784-4BB9-B282-ACCA26D5C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04E2683-F6B3-B974-7FF1-4FDD0F95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BAFFE8-8596-CEF6-91D4-8508741D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3998-4BE6-1F42-9F7C-6D4695E9D5AE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82D8F3-18F6-F308-122F-49AA237A199F}"/>
              </a:ext>
            </a:extLst>
          </p:cNvPr>
          <p:cNvSpPr txBox="1"/>
          <p:nvPr/>
        </p:nvSpPr>
        <p:spPr>
          <a:xfrm>
            <a:off x="104502" y="249913"/>
            <a:ext cx="89349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「子宮頸がんワクチン接種は本当に必要なのか」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C0F0D1-7157-43F6-FCE4-F09103CDC0F8}"/>
              </a:ext>
            </a:extLst>
          </p:cNvPr>
          <p:cNvSpPr txBox="1"/>
          <p:nvPr/>
        </p:nvSpPr>
        <p:spPr>
          <a:xfrm>
            <a:off x="129239" y="1050729"/>
            <a:ext cx="893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「子宮頸がんワクチン接種」は　</a:t>
            </a:r>
            <a:r>
              <a:rPr lang="ja-JP" altLang="en-US" sz="72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不必要</a:t>
            </a:r>
            <a:endParaRPr lang="en-US" altLang="ja-JP" sz="72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3CED48-DE0B-B902-16B9-F85F76EF20CD}"/>
              </a:ext>
            </a:extLst>
          </p:cNvPr>
          <p:cNvSpPr txBox="1"/>
          <p:nvPr/>
        </p:nvSpPr>
        <p:spPr>
          <a:xfrm>
            <a:off x="398977" y="2451711"/>
            <a:ext cx="8745023" cy="4022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子宮頸がんの罹患数／死亡数からみると</a:t>
            </a:r>
            <a:endParaRPr kumimoji="1" lang="en-US" altLang="ja-JP" sz="33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子宮頸がんとヒトパピローマウイルス（</a:t>
            </a:r>
            <a:r>
              <a:rPr kumimoji="1" lang="en-US" altLang="ja-JP" sz="3300" dirty="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HPV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）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marL="557213" indent="-557213">
              <a:lnSpc>
                <a:spcPct val="200000"/>
              </a:lnSpc>
              <a:buFont typeface="+mj-ea"/>
              <a:buAutoNum type="circleNumDbPlain"/>
            </a:pP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予防医学からみた子宮頸がんの予防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lvl="1">
              <a:lnSpc>
                <a:spcPct val="200000"/>
              </a:lnSpc>
            </a:pPr>
            <a:r>
              <a:rPr kumimoji="1" lang="en-US" altLang="ja-JP" sz="3300" dirty="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		</a:t>
            </a:r>
            <a:r>
              <a:rPr kumimoji="1" lang="ja-JP" altLang="en-US" sz="3300">
                <a:solidFill>
                  <a:schemeClr val="bg1">
                    <a:lumMod val="8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一次予防、二次予防、三次予防</a:t>
            </a:r>
            <a:endParaRPr kumimoji="1" lang="en-US" altLang="ja-JP" sz="3300" dirty="0">
              <a:solidFill>
                <a:schemeClr val="bg1">
                  <a:lumMod val="8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91D99896-E0D9-D924-BB0A-AF2165A0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308116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5DC3722-0A52-FA23-9199-8E540D56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8" y="122722"/>
            <a:ext cx="3885959" cy="63162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E16331F-8DC6-C54B-60F9-F24440172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2976"/>
            <a:ext cx="3103213" cy="6293949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EFBDB9D-4CD8-4469-AF83-CD5821B17CC4}"/>
              </a:ext>
            </a:extLst>
          </p:cNvPr>
          <p:cNvCxnSpPr>
            <a:cxnSpLocks/>
          </p:cNvCxnSpPr>
          <p:nvPr/>
        </p:nvCxnSpPr>
        <p:spPr>
          <a:xfrm>
            <a:off x="1220593" y="4393202"/>
            <a:ext cx="66954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30ED485-B8F1-958D-4388-F27D7BA09F76}"/>
              </a:ext>
            </a:extLst>
          </p:cNvPr>
          <p:cNvCxnSpPr>
            <a:cxnSpLocks/>
          </p:cNvCxnSpPr>
          <p:nvPr/>
        </p:nvCxnSpPr>
        <p:spPr>
          <a:xfrm flipV="1">
            <a:off x="2135636" y="1071154"/>
            <a:ext cx="0" cy="53677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1ADA9BD-75ED-A5FC-E2FF-D61777E17FCC}"/>
              </a:ext>
            </a:extLst>
          </p:cNvPr>
          <p:cNvCxnSpPr>
            <a:cxnSpLocks/>
          </p:cNvCxnSpPr>
          <p:nvPr/>
        </p:nvCxnSpPr>
        <p:spPr>
          <a:xfrm flipV="1">
            <a:off x="6041976" y="1071154"/>
            <a:ext cx="0" cy="53557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0092E73-5F6E-399C-F28C-E098C0B3C168}"/>
              </a:ext>
            </a:extLst>
          </p:cNvPr>
          <p:cNvSpPr txBox="1"/>
          <p:nvPr/>
        </p:nvSpPr>
        <p:spPr>
          <a:xfrm>
            <a:off x="4572000" y="6536892"/>
            <a:ext cx="4389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https://</a:t>
            </a:r>
            <a:r>
              <a:rPr kumimoji="1" lang="en-US" altLang="ja-JP" sz="1350" dirty="0" err="1"/>
              <a:t>ganjoho.jp</a:t>
            </a:r>
            <a:r>
              <a:rPr kumimoji="1" lang="en-US" altLang="ja-JP" sz="1350" dirty="0"/>
              <a:t>/</a:t>
            </a:r>
            <a:r>
              <a:rPr kumimoji="1" lang="en-US" altLang="ja-JP" sz="1350" dirty="0" err="1"/>
              <a:t>reg_stat</a:t>
            </a:r>
            <a:r>
              <a:rPr kumimoji="1" lang="en-US" altLang="ja-JP" sz="1350" dirty="0"/>
              <a:t>/statistics/stat/</a:t>
            </a:r>
            <a:r>
              <a:rPr kumimoji="1" lang="en-US" altLang="ja-JP" sz="1350" dirty="0" err="1"/>
              <a:t>summary.html</a:t>
            </a:r>
            <a:endParaRPr kumimoji="1" lang="ja-JP" altLang="en-US" sz="135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B94A7B-CC1F-0F0F-FE9E-F67A566C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2025/8/09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837485-C7C6-00AF-1C44-B7583099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E0320-AF5A-9841-AB2C-88BF13822F89}" type="slidenum">
              <a:rPr kumimoji="1" lang="ja-JP" altLang="en-US" smtClean="0"/>
              <a:t>9</a:t>
            </a:fld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35737B-A563-90E5-4834-4CF1463A9C0C}"/>
              </a:ext>
            </a:extLst>
          </p:cNvPr>
          <p:cNvCxnSpPr>
            <a:cxnSpLocks/>
          </p:cNvCxnSpPr>
          <p:nvPr/>
        </p:nvCxnSpPr>
        <p:spPr>
          <a:xfrm>
            <a:off x="1220593" y="3958748"/>
            <a:ext cx="66954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8941320-E988-714E-A7F7-88208CEA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「ワクチン」と「打たない自由」を考える</a:t>
            </a:r>
          </a:p>
        </p:txBody>
      </p:sp>
    </p:spTree>
    <p:extLst>
      <p:ext uri="{BB962C8B-B14F-4D97-AF65-F5344CB8AC3E}">
        <p14:creationId xmlns:p14="http://schemas.microsoft.com/office/powerpoint/2010/main" val="4615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6|10.8|5|3.4|11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3016</TotalTime>
  <Words>3000</Words>
  <Application>Microsoft Macintosh PowerPoint</Application>
  <PresentationFormat>画面に合わせる (4:3)</PresentationFormat>
  <Paragraphs>504</Paragraphs>
  <Slides>67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67</vt:i4>
      </vt:variant>
    </vt:vector>
  </HeadingPairs>
  <TitlesOfParts>
    <vt:vector size="77" baseType="lpstr">
      <vt:lpstr>ＭＳ 明朝</vt:lpstr>
      <vt:lpstr>UD Digi Kyokasho NK-B</vt:lpstr>
      <vt:lpstr>UD Digi Kyokasho NP-B</vt:lpstr>
      <vt:lpstr>游ゴシック</vt:lpstr>
      <vt:lpstr>游ゴシック Medium</vt:lpstr>
      <vt:lpstr>Aptos</vt:lpstr>
      <vt:lpstr>Aptos Display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打出　喜義</dc:creator>
  <cp:lastModifiedBy>うちで うちで</cp:lastModifiedBy>
  <cp:revision>5</cp:revision>
  <cp:lastPrinted>2025-08-17T08:26:24Z</cp:lastPrinted>
  <dcterms:created xsi:type="dcterms:W3CDTF">2025-08-03T14:46:07Z</dcterms:created>
  <dcterms:modified xsi:type="dcterms:W3CDTF">2025-08-17T08:39:02Z</dcterms:modified>
</cp:coreProperties>
</file>