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modernComment_BDC_A7FAC065.xml" ContentType="application/vnd.ms-powerpoint.comment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0"/>
  </p:notesMasterIdLst>
  <p:sldIdLst>
    <p:sldId id="563" r:id="rId2"/>
    <p:sldId id="3116" r:id="rId3"/>
    <p:sldId id="257" r:id="rId4"/>
    <p:sldId id="807" r:id="rId5"/>
    <p:sldId id="279" r:id="rId6"/>
    <p:sldId id="256" r:id="rId7"/>
    <p:sldId id="741" r:id="rId8"/>
    <p:sldId id="366" r:id="rId9"/>
    <p:sldId id="1010" r:id="rId10"/>
    <p:sldId id="365" r:id="rId11"/>
    <p:sldId id="747" r:id="rId12"/>
    <p:sldId id="369" r:id="rId13"/>
    <p:sldId id="733" r:id="rId14"/>
    <p:sldId id="742" r:id="rId15"/>
    <p:sldId id="606" r:id="rId16"/>
    <p:sldId id="2970" r:id="rId17"/>
    <p:sldId id="3095" r:id="rId18"/>
    <p:sldId id="3056" r:id="rId19"/>
    <p:sldId id="3015" r:id="rId20"/>
    <p:sldId id="3111" r:id="rId21"/>
    <p:sldId id="3113" r:id="rId22"/>
    <p:sldId id="3112" r:id="rId23"/>
    <p:sldId id="3091" r:id="rId24"/>
    <p:sldId id="1444" r:id="rId25"/>
    <p:sldId id="3110" r:id="rId26"/>
    <p:sldId id="3036" r:id="rId27"/>
    <p:sldId id="3040" r:id="rId28"/>
    <p:sldId id="405" r:id="rId29"/>
    <p:sldId id="3016" r:id="rId30"/>
    <p:sldId id="466" r:id="rId31"/>
    <p:sldId id="3055" r:id="rId32"/>
    <p:sldId id="3051" r:id="rId33"/>
    <p:sldId id="1443" r:id="rId34"/>
    <p:sldId id="3098" r:id="rId35"/>
    <p:sldId id="640" r:id="rId36"/>
    <p:sldId id="3049" r:id="rId37"/>
    <p:sldId id="3075" r:id="rId38"/>
    <p:sldId id="3077" r:id="rId39"/>
    <p:sldId id="3078" r:id="rId40"/>
    <p:sldId id="3094" r:id="rId41"/>
    <p:sldId id="3060" r:id="rId42"/>
    <p:sldId id="3061" r:id="rId43"/>
    <p:sldId id="3062" r:id="rId44"/>
    <p:sldId id="3063" r:id="rId45"/>
    <p:sldId id="3064" r:id="rId46"/>
    <p:sldId id="3065" r:id="rId47"/>
    <p:sldId id="3066" r:id="rId48"/>
    <p:sldId id="3067" r:id="rId49"/>
    <p:sldId id="3071" r:id="rId50"/>
    <p:sldId id="3097" r:id="rId51"/>
    <p:sldId id="3096" r:id="rId52"/>
    <p:sldId id="2299" r:id="rId53"/>
    <p:sldId id="2537" r:id="rId54"/>
    <p:sldId id="2525" r:id="rId55"/>
    <p:sldId id="2533" r:id="rId56"/>
    <p:sldId id="3109" r:id="rId57"/>
    <p:sldId id="3102" r:id="rId58"/>
    <p:sldId id="3101" r:id="rId59"/>
    <p:sldId id="3104" r:id="rId60"/>
    <p:sldId id="3103" r:id="rId61"/>
    <p:sldId id="3100" r:id="rId62"/>
    <p:sldId id="3105" r:id="rId63"/>
    <p:sldId id="3114" r:id="rId64"/>
    <p:sldId id="3106" r:id="rId65"/>
    <p:sldId id="3107" r:id="rId66"/>
    <p:sldId id="2995" r:id="rId67"/>
    <p:sldId id="2993" r:id="rId68"/>
    <p:sldId id="2298" r:id="rId69"/>
  </p:sldIdLst>
  <p:sldSz cx="12192000" cy="6858000"/>
  <p:notesSz cx="6797675" cy="99266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E283C47-936C-7939-E69B-6C352B70818F}" name="Yuki" initials="Y" userId="Yuki" providerId="None"/>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F3399"/>
    <a:srgbClr val="009ED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686" autoAdjust="0"/>
    <p:restoredTop sz="94660"/>
  </p:normalViewPr>
  <p:slideViewPr>
    <p:cSldViewPr snapToGrid="0">
      <p:cViewPr varScale="1">
        <p:scale>
          <a:sx n="72" d="100"/>
          <a:sy n="72" d="100"/>
        </p:scale>
        <p:origin x="78" y="660"/>
      </p:cViewPr>
      <p:guideLst/>
    </p:cSldViewPr>
  </p:slideViewPr>
  <p:notesTextViewPr>
    <p:cViewPr>
      <p:scale>
        <a:sx n="1" d="1"/>
        <a:sy n="1" d="1"/>
      </p:scale>
      <p:origin x="0" y="0"/>
    </p:cViewPr>
  </p:notesTextViewPr>
  <p:sorterViewPr>
    <p:cViewPr varScale="1">
      <p:scale>
        <a:sx n="100" d="100"/>
        <a:sy n="100" d="100"/>
      </p:scale>
      <p:origin x="0" y="-1626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75"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presProps" Target="presProps.xml"/></Relationships>
</file>

<file path=ppt/comments/modernComment_BDC_A7FAC065.xml><?xml version="1.0" encoding="utf-8"?>
<p188:cmLst xmlns:a="http://schemas.openxmlformats.org/drawingml/2006/main" xmlns:r="http://schemas.openxmlformats.org/officeDocument/2006/relationships" xmlns:p188="http://schemas.microsoft.com/office/powerpoint/2018/8/main">
  <p188:cm id="{716CBF5A-4D69-4E72-8D6D-A5F4CBD54346}" authorId="{6E283C47-936C-7939-E69B-6C352B70818F}" created="2025-09-25T14:02:06.301">
    <pc:sldMkLst xmlns:pc="http://schemas.microsoft.com/office/powerpoint/2013/main/command">
      <pc:docMk/>
      <pc:sldMk cId="768325407" sldId="3036"/>
    </pc:sldMkLst>
    <p188:txBody>
      <a:bodyPr/>
      <a:lstStyle/>
      <a:p>
        <a:r>
          <a:rPr lang="ja-JP" altLang="en-US"/>
          <a:t>2000,;Uh+f;</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BA1630F3-F2CC-488F-950D-13A7A7C6C043}" type="datetimeFigureOut">
              <a:rPr kumimoji="1" lang="ja-JP" altLang="en-US" smtClean="0"/>
              <a:t>2025/12/21</a:t>
            </a:fld>
            <a:endParaRPr kumimoji="1" lang="ja-JP" altLang="en-US"/>
          </a:p>
        </p:txBody>
      </p:sp>
      <p:sp>
        <p:nvSpPr>
          <p:cNvPr id="4" name="スライド イメージ プレースホルダー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D657B984-694F-459E-8128-739CFBB427EF}" type="slidenum">
              <a:rPr kumimoji="1" lang="ja-JP" altLang="en-US" smtClean="0"/>
              <a:t>‹#›</a:t>
            </a:fld>
            <a:endParaRPr kumimoji="1" lang="ja-JP" altLang="en-US"/>
          </a:p>
        </p:txBody>
      </p:sp>
    </p:spTree>
    <p:extLst>
      <p:ext uri="{BB962C8B-B14F-4D97-AF65-F5344CB8AC3E}">
        <p14:creationId xmlns:p14="http://schemas.microsoft.com/office/powerpoint/2010/main" val="3578800321"/>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21902644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スライド イメージ プレースホルダー 1">
            <a:extLst>
              <a:ext uri="{FF2B5EF4-FFF2-40B4-BE49-F238E27FC236}">
                <a16:creationId xmlns:a16="http://schemas.microsoft.com/office/drawing/2014/main" id="{C31CDB7A-F2B7-B277-7BD0-05CF3DED7C86}"/>
              </a:ext>
            </a:extLst>
          </p:cNvPr>
          <p:cNvSpPr>
            <a:spLocks noGrp="1" noRot="1" noChangeAspect="1" noChangeArrowheads="1" noTextEdit="1"/>
          </p:cNvSpPr>
          <p:nvPr>
            <p:ph type="sldImg"/>
          </p:nvPr>
        </p:nvSpPr>
        <p:spPr>
          <a:ln/>
        </p:spPr>
      </p:sp>
      <p:sp>
        <p:nvSpPr>
          <p:cNvPr id="43011" name="ノート プレースホルダー 2">
            <a:extLst>
              <a:ext uri="{FF2B5EF4-FFF2-40B4-BE49-F238E27FC236}">
                <a16:creationId xmlns:a16="http://schemas.microsoft.com/office/drawing/2014/main" id="{1F07E87A-EE8B-7953-6314-F2D8612458C6}"/>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latin typeface="Arial" panose="020B0604020202020204" pitchFamily="34" charset="0"/>
            </a:endParaRPr>
          </a:p>
        </p:txBody>
      </p:sp>
      <p:sp>
        <p:nvSpPr>
          <p:cNvPr id="43012" name="スライド番号プレースホルダー 3">
            <a:extLst>
              <a:ext uri="{FF2B5EF4-FFF2-40B4-BE49-F238E27FC236}">
                <a16:creationId xmlns:a16="http://schemas.microsoft.com/office/drawing/2014/main" id="{BCA5832C-B663-DA84-B8F7-D80BC656FA33}"/>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1363" indent="-284163">
              <a:defRPr kumimoji="1">
                <a:solidFill>
                  <a:schemeClr val="tx1"/>
                </a:solidFill>
                <a:latin typeface="Arial" panose="020B0604020202020204" pitchFamily="34" charset="0"/>
                <a:ea typeface="ＭＳ Ｐゴシック" panose="020B0600070205080204" pitchFamily="50" charset="-128"/>
              </a:defRPr>
            </a:lvl2pPr>
            <a:lvl3pPr marL="1141413" indent="-227013">
              <a:defRPr kumimoji="1">
                <a:solidFill>
                  <a:schemeClr val="tx1"/>
                </a:solidFill>
                <a:latin typeface="Arial" panose="020B0604020202020204" pitchFamily="34" charset="0"/>
                <a:ea typeface="ＭＳ Ｐゴシック" panose="020B0600070205080204" pitchFamily="50" charset="-128"/>
              </a:defRPr>
            </a:lvl3pPr>
            <a:lvl4pPr marL="1598613" indent="-227013">
              <a:defRPr kumimoji="1">
                <a:solidFill>
                  <a:schemeClr val="tx1"/>
                </a:solidFill>
                <a:latin typeface="Arial" panose="020B0604020202020204" pitchFamily="34" charset="0"/>
                <a:ea typeface="ＭＳ Ｐゴシック" panose="020B0600070205080204" pitchFamily="50" charset="-128"/>
              </a:defRPr>
            </a:lvl4pPr>
            <a:lvl5pPr marL="2055813" indent="-227013">
              <a:defRPr kumimoji="1">
                <a:solidFill>
                  <a:schemeClr val="tx1"/>
                </a:solidFill>
                <a:latin typeface="Arial" panose="020B0604020202020204" pitchFamily="34" charset="0"/>
                <a:ea typeface="ＭＳ Ｐゴシック" panose="020B0600070205080204" pitchFamily="50" charset="-128"/>
              </a:defRPr>
            </a:lvl5pPr>
            <a:lvl6pPr marL="2513013" indent="-227013"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0213" indent="-227013"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7413" indent="-227013"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4613" indent="-227013"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CDB9511E-15DC-47AE-B2DF-FE3376234AF4}" type="slidenum">
              <a:rPr lang="ja-JP" altLang="en-US"/>
              <a:pPr/>
              <a:t>19</a:t>
            </a:fld>
            <a:endParaRPr lang="ja-JP" altLang="en-US"/>
          </a:p>
        </p:txBody>
      </p:sp>
    </p:spTree>
    <p:extLst>
      <p:ext uri="{BB962C8B-B14F-4D97-AF65-F5344CB8AC3E}">
        <p14:creationId xmlns:p14="http://schemas.microsoft.com/office/powerpoint/2010/main" val="19857711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657B984-694F-459E-8128-739CFBB427EF}" type="slidenum">
              <a:rPr kumimoji="1" lang="ja-JP" altLang="en-US" smtClean="0"/>
              <a:t>25</a:t>
            </a:fld>
            <a:endParaRPr kumimoji="1" lang="ja-JP" altLang="en-US"/>
          </a:p>
        </p:txBody>
      </p:sp>
    </p:spTree>
    <p:extLst>
      <p:ext uri="{BB962C8B-B14F-4D97-AF65-F5344CB8AC3E}">
        <p14:creationId xmlns:p14="http://schemas.microsoft.com/office/powerpoint/2010/main" val="32242271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657B984-694F-459E-8128-739CFBB427EF}" type="slidenum">
              <a:rPr kumimoji="1" lang="ja-JP" altLang="en-US" smtClean="0"/>
              <a:t>50</a:t>
            </a:fld>
            <a:endParaRPr kumimoji="1" lang="ja-JP" altLang="en-US"/>
          </a:p>
        </p:txBody>
      </p:sp>
    </p:spTree>
    <p:extLst>
      <p:ext uri="{BB962C8B-B14F-4D97-AF65-F5344CB8AC3E}">
        <p14:creationId xmlns:p14="http://schemas.microsoft.com/office/powerpoint/2010/main" val="24512424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657B984-694F-459E-8128-739CFBB427EF}" type="slidenum">
              <a:rPr kumimoji="1" lang="ja-JP" altLang="en-US" smtClean="0"/>
              <a:t>61</a:t>
            </a:fld>
            <a:endParaRPr kumimoji="1" lang="ja-JP" altLang="en-US"/>
          </a:p>
        </p:txBody>
      </p:sp>
    </p:spTree>
    <p:extLst>
      <p:ext uri="{BB962C8B-B14F-4D97-AF65-F5344CB8AC3E}">
        <p14:creationId xmlns:p14="http://schemas.microsoft.com/office/powerpoint/2010/main" val="21090893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657B984-694F-459E-8128-739CFBB427EF}" type="slidenum">
              <a:rPr kumimoji="1" lang="ja-JP" altLang="en-US" smtClean="0"/>
              <a:t>63</a:t>
            </a:fld>
            <a:endParaRPr kumimoji="1" lang="ja-JP" altLang="en-US"/>
          </a:p>
        </p:txBody>
      </p:sp>
    </p:spTree>
    <p:extLst>
      <p:ext uri="{BB962C8B-B14F-4D97-AF65-F5344CB8AC3E}">
        <p14:creationId xmlns:p14="http://schemas.microsoft.com/office/powerpoint/2010/main" val="34926578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62D5E20-5C57-696C-2D5F-E713E967BC9B}"/>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95162E13-C9F1-CFF8-95FC-7FA0DC8E6C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1185135B-D5B8-DEB4-8427-AEAD3AD3A28E}"/>
              </a:ext>
            </a:extLst>
          </p:cNvPr>
          <p:cNvSpPr>
            <a:spLocks noGrp="1"/>
          </p:cNvSpPr>
          <p:nvPr>
            <p:ph type="dt" sz="half" idx="10"/>
          </p:nvPr>
        </p:nvSpPr>
        <p:spPr/>
        <p:txBody>
          <a:bodyPr/>
          <a:lstStyle/>
          <a:p>
            <a:fld id="{37607B81-6058-44DF-B129-5F4D31140520}" type="datetimeFigureOut">
              <a:rPr kumimoji="1" lang="ja-JP" altLang="en-US" smtClean="0"/>
              <a:t>2025/12/21</a:t>
            </a:fld>
            <a:endParaRPr kumimoji="1" lang="ja-JP" altLang="en-US"/>
          </a:p>
        </p:txBody>
      </p:sp>
      <p:sp>
        <p:nvSpPr>
          <p:cNvPr id="5" name="フッター プレースホルダー 4">
            <a:extLst>
              <a:ext uri="{FF2B5EF4-FFF2-40B4-BE49-F238E27FC236}">
                <a16:creationId xmlns:a16="http://schemas.microsoft.com/office/drawing/2014/main" id="{620F4412-F1EB-D124-A164-758BA56577E7}"/>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2CCC900B-8FAB-E84E-AAF0-697E309EB01C}"/>
              </a:ext>
            </a:extLst>
          </p:cNvPr>
          <p:cNvSpPr>
            <a:spLocks noGrp="1"/>
          </p:cNvSpPr>
          <p:nvPr>
            <p:ph type="sldNum" sz="quarter" idx="12"/>
          </p:nvPr>
        </p:nvSpPr>
        <p:spPr/>
        <p:txBody>
          <a:bodyPr/>
          <a:lstStyle/>
          <a:p>
            <a:fld id="{CF52300B-3A62-4672-B6E5-A64E5114100C}" type="slidenum">
              <a:rPr kumimoji="1" lang="ja-JP" altLang="en-US" smtClean="0"/>
              <a:t>‹#›</a:t>
            </a:fld>
            <a:endParaRPr kumimoji="1" lang="ja-JP" altLang="en-US"/>
          </a:p>
        </p:txBody>
      </p:sp>
    </p:spTree>
    <p:extLst>
      <p:ext uri="{BB962C8B-B14F-4D97-AF65-F5344CB8AC3E}">
        <p14:creationId xmlns:p14="http://schemas.microsoft.com/office/powerpoint/2010/main" val="30520236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AB537E9-BE08-3784-9209-5A5FFB5110D1}"/>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1AC57FFA-70E5-BFA4-6671-0CDB8DD63009}"/>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BF863A5C-B9FB-AFB1-23C1-8A65E80B0AD0}"/>
              </a:ext>
            </a:extLst>
          </p:cNvPr>
          <p:cNvSpPr>
            <a:spLocks noGrp="1"/>
          </p:cNvSpPr>
          <p:nvPr>
            <p:ph type="dt" sz="half" idx="10"/>
          </p:nvPr>
        </p:nvSpPr>
        <p:spPr/>
        <p:txBody>
          <a:bodyPr/>
          <a:lstStyle/>
          <a:p>
            <a:fld id="{37607B81-6058-44DF-B129-5F4D31140520}" type="datetimeFigureOut">
              <a:rPr kumimoji="1" lang="ja-JP" altLang="en-US" smtClean="0"/>
              <a:t>2025/12/21</a:t>
            </a:fld>
            <a:endParaRPr kumimoji="1" lang="ja-JP" altLang="en-US"/>
          </a:p>
        </p:txBody>
      </p:sp>
      <p:sp>
        <p:nvSpPr>
          <p:cNvPr id="5" name="フッター プレースホルダー 4">
            <a:extLst>
              <a:ext uri="{FF2B5EF4-FFF2-40B4-BE49-F238E27FC236}">
                <a16:creationId xmlns:a16="http://schemas.microsoft.com/office/drawing/2014/main" id="{6AFEB069-7963-A693-DB61-EF793B7DBD08}"/>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C2DD1965-C304-1884-DDC7-2AA380638900}"/>
              </a:ext>
            </a:extLst>
          </p:cNvPr>
          <p:cNvSpPr>
            <a:spLocks noGrp="1"/>
          </p:cNvSpPr>
          <p:nvPr>
            <p:ph type="sldNum" sz="quarter" idx="12"/>
          </p:nvPr>
        </p:nvSpPr>
        <p:spPr/>
        <p:txBody>
          <a:bodyPr/>
          <a:lstStyle/>
          <a:p>
            <a:fld id="{CF52300B-3A62-4672-B6E5-A64E5114100C}" type="slidenum">
              <a:rPr kumimoji="1" lang="ja-JP" altLang="en-US" smtClean="0"/>
              <a:t>‹#›</a:t>
            </a:fld>
            <a:endParaRPr kumimoji="1" lang="ja-JP" altLang="en-US"/>
          </a:p>
        </p:txBody>
      </p:sp>
    </p:spTree>
    <p:extLst>
      <p:ext uri="{BB962C8B-B14F-4D97-AF65-F5344CB8AC3E}">
        <p14:creationId xmlns:p14="http://schemas.microsoft.com/office/powerpoint/2010/main" val="25878339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45D02C8B-23C3-CCC5-6F25-F94D6C9B2F14}"/>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C4B64738-0B3A-A1E4-0100-730640EE3738}"/>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368B09E3-E25C-C6A8-EEBD-1C3510994C76}"/>
              </a:ext>
            </a:extLst>
          </p:cNvPr>
          <p:cNvSpPr>
            <a:spLocks noGrp="1"/>
          </p:cNvSpPr>
          <p:nvPr>
            <p:ph type="dt" sz="half" idx="10"/>
          </p:nvPr>
        </p:nvSpPr>
        <p:spPr/>
        <p:txBody>
          <a:bodyPr/>
          <a:lstStyle/>
          <a:p>
            <a:fld id="{37607B81-6058-44DF-B129-5F4D31140520}" type="datetimeFigureOut">
              <a:rPr kumimoji="1" lang="ja-JP" altLang="en-US" smtClean="0"/>
              <a:t>2025/12/21</a:t>
            </a:fld>
            <a:endParaRPr kumimoji="1" lang="ja-JP" altLang="en-US"/>
          </a:p>
        </p:txBody>
      </p:sp>
      <p:sp>
        <p:nvSpPr>
          <p:cNvPr id="5" name="フッター プレースホルダー 4">
            <a:extLst>
              <a:ext uri="{FF2B5EF4-FFF2-40B4-BE49-F238E27FC236}">
                <a16:creationId xmlns:a16="http://schemas.microsoft.com/office/drawing/2014/main" id="{4EBBA046-9C2C-11FC-D23D-6C188E203C74}"/>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B416B969-7813-E2F4-1BB2-8B0902454ADF}"/>
              </a:ext>
            </a:extLst>
          </p:cNvPr>
          <p:cNvSpPr>
            <a:spLocks noGrp="1"/>
          </p:cNvSpPr>
          <p:nvPr>
            <p:ph type="sldNum" sz="quarter" idx="12"/>
          </p:nvPr>
        </p:nvSpPr>
        <p:spPr/>
        <p:txBody>
          <a:bodyPr/>
          <a:lstStyle/>
          <a:p>
            <a:fld id="{CF52300B-3A62-4672-B6E5-A64E5114100C}" type="slidenum">
              <a:rPr kumimoji="1" lang="ja-JP" altLang="en-US" smtClean="0"/>
              <a:t>‹#›</a:t>
            </a:fld>
            <a:endParaRPr kumimoji="1" lang="ja-JP" altLang="en-US"/>
          </a:p>
        </p:txBody>
      </p:sp>
    </p:spTree>
    <p:extLst>
      <p:ext uri="{BB962C8B-B14F-4D97-AF65-F5344CB8AC3E}">
        <p14:creationId xmlns:p14="http://schemas.microsoft.com/office/powerpoint/2010/main" val="16541968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cSld name="タイトル、テキスト、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0" y="274638"/>
            <a:ext cx="10972800" cy="1143000"/>
          </a:xfrm>
        </p:spPr>
        <p:txBody>
          <a:bodyPr/>
          <a:lstStyle/>
          <a:p>
            <a:r>
              <a:rPr lang="ja-JP" altLang="en-US"/>
              <a:t>マスター タイトルの書式設定</a:t>
            </a:r>
          </a:p>
        </p:txBody>
      </p:sp>
      <p:sp>
        <p:nvSpPr>
          <p:cNvPr id="3" name="テキスト プレースホルダー 2"/>
          <p:cNvSpPr>
            <a:spLocks noGrp="1"/>
          </p:cNvSpPr>
          <p:nvPr>
            <p:ph type="body" sz="half" idx="1"/>
          </p:nvPr>
        </p:nvSpPr>
        <p:spPr>
          <a:xfrm>
            <a:off x="609600" y="1600201"/>
            <a:ext cx="5384800" cy="452596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quarter" idx="2"/>
          </p:nvPr>
        </p:nvSpPr>
        <p:spPr>
          <a:xfrm>
            <a:off x="6197600" y="1600200"/>
            <a:ext cx="5384800" cy="21859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コンテンツ プレースホルダー 4"/>
          <p:cNvSpPr>
            <a:spLocks noGrp="1"/>
          </p:cNvSpPr>
          <p:nvPr>
            <p:ph sz="quarter" idx="3"/>
          </p:nvPr>
        </p:nvSpPr>
        <p:spPr>
          <a:xfrm>
            <a:off x="6197600" y="3938589"/>
            <a:ext cx="5384800" cy="218757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Rectangle 4">
            <a:extLst>
              <a:ext uri="{FF2B5EF4-FFF2-40B4-BE49-F238E27FC236}">
                <a16:creationId xmlns:a16="http://schemas.microsoft.com/office/drawing/2014/main" id="{465F2BC9-3931-2274-172B-9EDADD8D8C84}"/>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7" name="Rectangle 5">
            <a:extLst>
              <a:ext uri="{FF2B5EF4-FFF2-40B4-BE49-F238E27FC236}">
                <a16:creationId xmlns:a16="http://schemas.microsoft.com/office/drawing/2014/main" id="{00354C2C-E55C-457A-BD28-C90CB8303374}"/>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8" name="Rectangle 6">
            <a:extLst>
              <a:ext uri="{FF2B5EF4-FFF2-40B4-BE49-F238E27FC236}">
                <a16:creationId xmlns:a16="http://schemas.microsoft.com/office/drawing/2014/main" id="{C7A35A41-D921-B047-8F80-A142D38ECC4B}"/>
              </a:ext>
            </a:extLst>
          </p:cNvPr>
          <p:cNvSpPr>
            <a:spLocks noGrp="1" noChangeArrowheads="1"/>
          </p:cNvSpPr>
          <p:nvPr>
            <p:ph type="sldNum" sz="quarter" idx="12"/>
          </p:nvPr>
        </p:nvSpPr>
        <p:spPr>
          <a:ln/>
        </p:spPr>
        <p:txBody>
          <a:bodyPr/>
          <a:lstStyle>
            <a:lvl1pPr>
              <a:defRPr/>
            </a:lvl1pPr>
          </a:lstStyle>
          <a:p>
            <a:fld id="{286D1457-C1A3-4966-AF3D-BBBE536DA9B2}" type="slidenum">
              <a:rPr lang="en-US" altLang="ja-JP"/>
              <a:pPr/>
              <a:t>‹#›</a:t>
            </a:fld>
            <a:endParaRPr lang="en-US" altLang="ja-JP"/>
          </a:p>
        </p:txBody>
      </p:sp>
    </p:spTree>
    <p:extLst>
      <p:ext uri="{BB962C8B-B14F-4D97-AF65-F5344CB8AC3E}">
        <p14:creationId xmlns:p14="http://schemas.microsoft.com/office/powerpoint/2010/main" val="13657888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BD98363-7A4D-4A9A-5E76-F37D400F80FF}"/>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E5A1BC56-C77C-9BE4-30FD-1B3EE604639B}"/>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B2CE20B1-A8C4-DF85-2F1B-10C3D20FE07C}"/>
              </a:ext>
            </a:extLst>
          </p:cNvPr>
          <p:cNvSpPr>
            <a:spLocks noGrp="1"/>
          </p:cNvSpPr>
          <p:nvPr>
            <p:ph type="dt" sz="half" idx="10"/>
          </p:nvPr>
        </p:nvSpPr>
        <p:spPr/>
        <p:txBody>
          <a:bodyPr/>
          <a:lstStyle/>
          <a:p>
            <a:fld id="{37607B81-6058-44DF-B129-5F4D31140520}" type="datetimeFigureOut">
              <a:rPr kumimoji="1" lang="ja-JP" altLang="en-US" smtClean="0"/>
              <a:t>2025/12/21</a:t>
            </a:fld>
            <a:endParaRPr kumimoji="1" lang="ja-JP" altLang="en-US"/>
          </a:p>
        </p:txBody>
      </p:sp>
      <p:sp>
        <p:nvSpPr>
          <p:cNvPr id="5" name="フッター プレースホルダー 4">
            <a:extLst>
              <a:ext uri="{FF2B5EF4-FFF2-40B4-BE49-F238E27FC236}">
                <a16:creationId xmlns:a16="http://schemas.microsoft.com/office/drawing/2014/main" id="{6B720E12-4A1D-41FF-AECC-0E91BECAF73D}"/>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4FCE5B2B-0AC7-25F0-342C-DBCD346064F8}"/>
              </a:ext>
            </a:extLst>
          </p:cNvPr>
          <p:cNvSpPr>
            <a:spLocks noGrp="1"/>
          </p:cNvSpPr>
          <p:nvPr>
            <p:ph type="sldNum" sz="quarter" idx="12"/>
          </p:nvPr>
        </p:nvSpPr>
        <p:spPr/>
        <p:txBody>
          <a:bodyPr/>
          <a:lstStyle/>
          <a:p>
            <a:fld id="{CF52300B-3A62-4672-B6E5-A64E5114100C}" type="slidenum">
              <a:rPr kumimoji="1" lang="ja-JP" altLang="en-US" smtClean="0"/>
              <a:t>‹#›</a:t>
            </a:fld>
            <a:endParaRPr kumimoji="1" lang="ja-JP" altLang="en-US"/>
          </a:p>
        </p:txBody>
      </p:sp>
    </p:spTree>
    <p:extLst>
      <p:ext uri="{BB962C8B-B14F-4D97-AF65-F5344CB8AC3E}">
        <p14:creationId xmlns:p14="http://schemas.microsoft.com/office/powerpoint/2010/main" val="9403618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903CCDF-E544-8A6D-E4F3-0BAE3138EF83}"/>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C048F013-A355-1057-8843-0FC86B9B9A0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EC1FB8B1-FE3D-4399-0BD2-06D4740DDC47}"/>
              </a:ext>
            </a:extLst>
          </p:cNvPr>
          <p:cNvSpPr>
            <a:spLocks noGrp="1"/>
          </p:cNvSpPr>
          <p:nvPr>
            <p:ph type="dt" sz="half" idx="10"/>
          </p:nvPr>
        </p:nvSpPr>
        <p:spPr/>
        <p:txBody>
          <a:bodyPr/>
          <a:lstStyle/>
          <a:p>
            <a:fld id="{37607B81-6058-44DF-B129-5F4D31140520}" type="datetimeFigureOut">
              <a:rPr kumimoji="1" lang="ja-JP" altLang="en-US" smtClean="0"/>
              <a:t>2025/12/21</a:t>
            </a:fld>
            <a:endParaRPr kumimoji="1" lang="ja-JP" altLang="en-US"/>
          </a:p>
        </p:txBody>
      </p:sp>
      <p:sp>
        <p:nvSpPr>
          <p:cNvPr id="5" name="フッター プレースホルダー 4">
            <a:extLst>
              <a:ext uri="{FF2B5EF4-FFF2-40B4-BE49-F238E27FC236}">
                <a16:creationId xmlns:a16="http://schemas.microsoft.com/office/drawing/2014/main" id="{61F20021-BE72-EA4D-B3B7-DCF524064070}"/>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F04188C5-991D-2DED-D93E-B8DEC2EBF97D}"/>
              </a:ext>
            </a:extLst>
          </p:cNvPr>
          <p:cNvSpPr>
            <a:spLocks noGrp="1"/>
          </p:cNvSpPr>
          <p:nvPr>
            <p:ph type="sldNum" sz="quarter" idx="12"/>
          </p:nvPr>
        </p:nvSpPr>
        <p:spPr/>
        <p:txBody>
          <a:bodyPr/>
          <a:lstStyle/>
          <a:p>
            <a:fld id="{CF52300B-3A62-4672-B6E5-A64E5114100C}" type="slidenum">
              <a:rPr kumimoji="1" lang="ja-JP" altLang="en-US" smtClean="0"/>
              <a:t>‹#›</a:t>
            </a:fld>
            <a:endParaRPr kumimoji="1" lang="ja-JP" altLang="en-US"/>
          </a:p>
        </p:txBody>
      </p:sp>
    </p:spTree>
    <p:extLst>
      <p:ext uri="{BB962C8B-B14F-4D97-AF65-F5344CB8AC3E}">
        <p14:creationId xmlns:p14="http://schemas.microsoft.com/office/powerpoint/2010/main" val="12694116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947976E-ED4F-EC27-7AFF-56FFDA46091B}"/>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E27FAE76-9478-F533-EC96-C540166376F2}"/>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75CBF733-6C26-A923-92A4-E6EE199E5871}"/>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25164FD5-CD8A-1016-6D3F-836A3D230D5F}"/>
              </a:ext>
            </a:extLst>
          </p:cNvPr>
          <p:cNvSpPr>
            <a:spLocks noGrp="1"/>
          </p:cNvSpPr>
          <p:nvPr>
            <p:ph type="dt" sz="half" idx="10"/>
          </p:nvPr>
        </p:nvSpPr>
        <p:spPr/>
        <p:txBody>
          <a:bodyPr/>
          <a:lstStyle/>
          <a:p>
            <a:fld id="{37607B81-6058-44DF-B129-5F4D31140520}" type="datetimeFigureOut">
              <a:rPr kumimoji="1" lang="ja-JP" altLang="en-US" smtClean="0"/>
              <a:t>2025/12/21</a:t>
            </a:fld>
            <a:endParaRPr kumimoji="1" lang="ja-JP" altLang="en-US"/>
          </a:p>
        </p:txBody>
      </p:sp>
      <p:sp>
        <p:nvSpPr>
          <p:cNvPr id="6" name="フッター プレースホルダー 5">
            <a:extLst>
              <a:ext uri="{FF2B5EF4-FFF2-40B4-BE49-F238E27FC236}">
                <a16:creationId xmlns:a16="http://schemas.microsoft.com/office/drawing/2014/main" id="{90966DF2-BF34-4451-BE40-7F2A88862B3E}"/>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9DCF1490-D339-9A11-2662-87C47853D83F}"/>
              </a:ext>
            </a:extLst>
          </p:cNvPr>
          <p:cNvSpPr>
            <a:spLocks noGrp="1"/>
          </p:cNvSpPr>
          <p:nvPr>
            <p:ph type="sldNum" sz="quarter" idx="12"/>
          </p:nvPr>
        </p:nvSpPr>
        <p:spPr/>
        <p:txBody>
          <a:bodyPr/>
          <a:lstStyle/>
          <a:p>
            <a:fld id="{CF52300B-3A62-4672-B6E5-A64E5114100C}" type="slidenum">
              <a:rPr kumimoji="1" lang="ja-JP" altLang="en-US" smtClean="0"/>
              <a:t>‹#›</a:t>
            </a:fld>
            <a:endParaRPr kumimoji="1" lang="ja-JP" altLang="en-US"/>
          </a:p>
        </p:txBody>
      </p:sp>
    </p:spTree>
    <p:extLst>
      <p:ext uri="{BB962C8B-B14F-4D97-AF65-F5344CB8AC3E}">
        <p14:creationId xmlns:p14="http://schemas.microsoft.com/office/powerpoint/2010/main" val="24466314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9E240AD-2502-70A5-6436-60AB45A99146}"/>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8B600DBE-F436-6D4C-1A52-596391ED3D1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7D593405-13EC-14E0-888E-F258833E682B}"/>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9D1FD890-A9A8-83CE-5B48-7E7BA201E41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97A85B7D-47A8-72F9-CA7D-93D9E55B0F5C}"/>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96E20CDC-6474-B1D6-F120-D5CF993FFF78}"/>
              </a:ext>
            </a:extLst>
          </p:cNvPr>
          <p:cNvSpPr>
            <a:spLocks noGrp="1"/>
          </p:cNvSpPr>
          <p:nvPr>
            <p:ph type="dt" sz="half" idx="10"/>
          </p:nvPr>
        </p:nvSpPr>
        <p:spPr/>
        <p:txBody>
          <a:bodyPr/>
          <a:lstStyle/>
          <a:p>
            <a:fld id="{37607B81-6058-44DF-B129-5F4D31140520}" type="datetimeFigureOut">
              <a:rPr kumimoji="1" lang="ja-JP" altLang="en-US" smtClean="0"/>
              <a:t>2025/12/21</a:t>
            </a:fld>
            <a:endParaRPr kumimoji="1" lang="ja-JP" altLang="en-US"/>
          </a:p>
        </p:txBody>
      </p:sp>
      <p:sp>
        <p:nvSpPr>
          <p:cNvPr id="8" name="フッター プレースホルダー 7">
            <a:extLst>
              <a:ext uri="{FF2B5EF4-FFF2-40B4-BE49-F238E27FC236}">
                <a16:creationId xmlns:a16="http://schemas.microsoft.com/office/drawing/2014/main" id="{61FB8D15-9F6A-64B7-97B5-D4002A3CC875}"/>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CA9D4E12-FE7F-9CC8-EF16-26752888B01A}"/>
              </a:ext>
            </a:extLst>
          </p:cNvPr>
          <p:cNvSpPr>
            <a:spLocks noGrp="1"/>
          </p:cNvSpPr>
          <p:nvPr>
            <p:ph type="sldNum" sz="quarter" idx="12"/>
          </p:nvPr>
        </p:nvSpPr>
        <p:spPr/>
        <p:txBody>
          <a:bodyPr/>
          <a:lstStyle/>
          <a:p>
            <a:fld id="{CF52300B-3A62-4672-B6E5-A64E5114100C}" type="slidenum">
              <a:rPr kumimoji="1" lang="ja-JP" altLang="en-US" smtClean="0"/>
              <a:t>‹#›</a:t>
            </a:fld>
            <a:endParaRPr kumimoji="1" lang="ja-JP" altLang="en-US"/>
          </a:p>
        </p:txBody>
      </p:sp>
    </p:spTree>
    <p:extLst>
      <p:ext uri="{BB962C8B-B14F-4D97-AF65-F5344CB8AC3E}">
        <p14:creationId xmlns:p14="http://schemas.microsoft.com/office/powerpoint/2010/main" val="38409549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E732BC4-C066-CB6D-1E18-1987677DBB7E}"/>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60EF634B-65D3-738F-B746-D8B5EDF0899F}"/>
              </a:ext>
            </a:extLst>
          </p:cNvPr>
          <p:cNvSpPr>
            <a:spLocks noGrp="1"/>
          </p:cNvSpPr>
          <p:nvPr>
            <p:ph type="dt" sz="half" idx="10"/>
          </p:nvPr>
        </p:nvSpPr>
        <p:spPr/>
        <p:txBody>
          <a:bodyPr/>
          <a:lstStyle/>
          <a:p>
            <a:fld id="{37607B81-6058-44DF-B129-5F4D31140520}" type="datetimeFigureOut">
              <a:rPr kumimoji="1" lang="ja-JP" altLang="en-US" smtClean="0"/>
              <a:t>2025/12/21</a:t>
            </a:fld>
            <a:endParaRPr kumimoji="1" lang="ja-JP" altLang="en-US"/>
          </a:p>
        </p:txBody>
      </p:sp>
      <p:sp>
        <p:nvSpPr>
          <p:cNvPr id="4" name="フッター プレースホルダー 3">
            <a:extLst>
              <a:ext uri="{FF2B5EF4-FFF2-40B4-BE49-F238E27FC236}">
                <a16:creationId xmlns:a16="http://schemas.microsoft.com/office/drawing/2014/main" id="{2A4B2DEA-3E9C-0AE2-4445-419B425FB104}"/>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1086DB2C-2631-4405-FD2D-3684968EF2EA}"/>
              </a:ext>
            </a:extLst>
          </p:cNvPr>
          <p:cNvSpPr>
            <a:spLocks noGrp="1"/>
          </p:cNvSpPr>
          <p:nvPr>
            <p:ph type="sldNum" sz="quarter" idx="12"/>
          </p:nvPr>
        </p:nvSpPr>
        <p:spPr/>
        <p:txBody>
          <a:bodyPr/>
          <a:lstStyle/>
          <a:p>
            <a:fld id="{CF52300B-3A62-4672-B6E5-A64E5114100C}" type="slidenum">
              <a:rPr kumimoji="1" lang="ja-JP" altLang="en-US" smtClean="0"/>
              <a:t>‹#›</a:t>
            </a:fld>
            <a:endParaRPr kumimoji="1" lang="ja-JP" altLang="en-US"/>
          </a:p>
        </p:txBody>
      </p:sp>
    </p:spTree>
    <p:extLst>
      <p:ext uri="{BB962C8B-B14F-4D97-AF65-F5344CB8AC3E}">
        <p14:creationId xmlns:p14="http://schemas.microsoft.com/office/powerpoint/2010/main" val="41115609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FD50EA06-60CD-2A0C-B350-24D81E0B055F}"/>
              </a:ext>
            </a:extLst>
          </p:cNvPr>
          <p:cNvSpPr>
            <a:spLocks noGrp="1"/>
          </p:cNvSpPr>
          <p:nvPr>
            <p:ph type="dt" sz="half" idx="10"/>
          </p:nvPr>
        </p:nvSpPr>
        <p:spPr/>
        <p:txBody>
          <a:bodyPr/>
          <a:lstStyle/>
          <a:p>
            <a:fld id="{37607B81-6058-44DF-B129-5F4D31140520}" type="datetimeFigureOut">
              <a:rPr kumimoji="1" lang="ja-JP" altLang="en-US" smtClean="0"/>
              <a:t>2025/12/21</a:t>
            </a:fld>
            <a:endParaRPr kumimoji="1" lang="ja-JP" altLang="en-US"/>
          </a:p>
        </p:txBody>
      </p:sp>
      <p:sp>
        <p:nvSpPr>
          <p:cNvPr id="3" name="フッター プレースホルダー 2">
            <a:extLst>
              <a:ext uri="{FF2B5EF4-FFF2-40B4-BE49-F238E27FC236}">
                <a16:creationId xmlns:a16="http://schemas.microsoft.com/office/drawing/2014/main" id="{983A39FD-1513-B323-3655-C5A0F5244825}"/>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3206E755-6758-7084-0BE2-C1DA6D6293A8}"/>
              </a:ext>
            </a:extLst>
          </p:cNvPr>
          <p:cNvSpPr>
            <a:spLocks noGrp="1"/>
          </p:cNvSpPr>
          <p:nvPr>
            <p:ph type="sldNum" sz="quarter" idx="12"/>
          </p:nvPr>
        </p:nvSpPr>
        <p:spPr/>
        <p:txBody>
          <a:bodyPr/>
          <a:lstStyle/>
          <a:p>
            <a:fld id="{CF52300B-3A62-4672-B6E5-A64E5114100C}" type="slidenum">
              <a:rPr kumimoji="1" lang="ja-JP" altLang="en-US" smtClean="0"/>
              <a:t>‹#›</a:t>
            </a:fld>
            <a:endParaRPr kumimoji="1" lang="ja-JP" altLang="en-US"/>
          </a:p>
        </p:txBody>
      </p:sp>
    </p:spTree>
    <p:extLst>
      <p:ext uri="{BB962C8B-B14F-4D97-AF65-F5344CB8AC3E}">
        <p14:creationId xmlns:p14="http://schemas.microsoft.com/office/powerpoint/2010/main" val="38840596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FD96AEA-E048-9DF3-5B32-AA500432F0AA}"/>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7A73B154-3F7E-EEF9-63B3-65FC56D2B0B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042C22F2-99A8-6CB1-93E8-234FAC3BC7E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18430FBA-D55F-5B25-B5C9-2569D97B329B}"/>
              </a:ext>
            </a:extLst>
          </p:cNvPr>
          <p:cNvSpPr>
            <a:spLocks noGrp="1"/>
          </p:cNvSpPr>
          <p:nvPr>
            <p:ph type="dt" sz="half" idx="10"/>
          </p:nvPr>
        </p:nvSpPr>
        <p:spPr/>
        <p:txBody>
          <a:bodyPr/>
          <a:lstStyle/>
          <a:p>
            <a:fld id="{37607B81-6058-44DF-B129-5F4D31140520}" type="datetimeFigureOut">
              <a:rPr kumimoji="1" lang="ja-JP" altLang="en-US" smtClean="0"/>
              <a:t>2025/12/21</a:t>
            </a:fld>
            <a:endParaRPr kumimoji="1" lang="ja-JP" altLang="en-US"/>
          </a:p>
        </p:txBody>
      </p:sp>
      <p:sp>
        <p:nvSpPr>
          <p:cNvPr id="6" name="フッター プレースホルダー 5">
            <a:extLst>
              <a:ext uri="{FF2B5EF4-FFF2-40B4-BE49-F238E27FC236}">
                <a16:creationId xmlns:a16="http://schemas.microsoft.com/office/drawing/2014/main" id="{CCAC6849-8E1A-D607-1B59-825048E3EF62}"/>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527CD8CA-C235-6D6F-3324-9A4BEDEA9FFE}"/>
              </a:ext>
            </a:extLst>
          </p:cNvPr>
          <p:cNvSpPr>
            <a:spLocks noGrp="1"/>
          </p:cNvSpPr>
          <p:nvPr>
            <p:ph type="sldNum" sz="quarter" idx="12"/>
          </p:nvPr>
        </p:nvSpPr>
        <p:spPr/>
        <p:txBody>
          <a:bodyPr/>
          <a:lstStyle/>
          <a:p>
            <a:fld id="{CF52300B-3A62-4672-B6E5-A64E5114100C}" type="slidenum">
              <a:rPr kumimoji="1" lang="ja-JP" altLang="en-US" smtClean="0"/>
              <a:t>‹#›</a:t>
            </a:fld>
            <a:endParaRPr kumimoji="1" lang="ja-JP" altLang="en-US"/>
          </a:p>
        </p:txBody>
      </p:sp>
    </p:spTree>
    <p:extLst>
      <p:ext uri="{BB962C8B-B14F-4D97-AF65-F5344CB8AC3E}">
        <p14:creationId xmlns:p14="http://schemas.microsoft.com/office/powerpoint/2010/main" val="36858825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0A058CD-AADF-78F9-9E03-FD80DFC3F0FE}"/>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2AA8AB55-C4AC-8051-40F8-6BF10B66434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D694C9C1-ACC8-36B3-2D5E-4EB411F6A6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079D029E-9A3A-3804-1C29-9FCF75E952E4}"/>
              </a:ext>
            </a:extLst>
          </p:cNvPr>
          <p:cNvSpPr>
            <a:spLocks noGrp="1"/>
          </p:cNvSpPr>
          <p:nvPr>
            <p:ph type="dt" sz="half" idx="10"/>
          </p:nvPr>
        </p:nvSpPr>
        <p:spPr/>
        <p:txBody>
          <a:bodyPr/>
          <a:lstStyle/>
          <a:p>
            <a:fld id="{37607B81-6058-44DF-B129-5F4D31140520}" type="datetimeFigureOut">
              <a:rPr kumimoji="1" lang="ja-JP" altLang="en-US" smtClean="0"/>
              <a:t>2025/12/21</a:t>
            </a:fld>
            <a:endParaRPr kumimoji="1" lang="ja-JP" altLang="en-US"/>
          </a:p>
        </p:txBody>
      </p:sp>
      <p:sp>
        <p:nvSpPr>
          <p:cNvPr id="6" name="フッター プレースホルダー 5">
            <a:extLst>
              <a:ext uri="{FF2B5EF4-FFF2-40B4-BE49-F238E27FC236}">
                <a16:creationId xmlns:a16="http://schemas.microsoft.com/office/drawing/2014/main" id="{2C85E656-5592-6B03-272D-9B032DDFA0BF}"/>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C5D31ED2-65F5-9C2C-E52D-33FA60A6DE73}"/>
              </a:ext>
            </a:extLst>
          </p:cNvPr>
          <p:cNvSpPr>
            <a:spLocks noGrp="1"/>
          </p:cNvSpPr>
          <p:nvPr>
            <p:ph type="sldNum" sz="quarter" idx="12"/>
          </p:nvPr>
        </p:nvSpPr>
        <p:spPr/>
        <p:txBody>
          <a:bodyPr/>
          <a:lstStyle/>
          <a:p>
            <a:fld id="{CF52300B-3A62-4672-B6E5-A64E5114100C}" type="slidenum">
              <a:rPr kumimoji="1" lang="ja-JP" altLang="en-US" smtClean="0"/>
              <a:t>‹#›</a:t>
            </a:fld>
            <a:endParaRPr kumimoji="1" lang="ja-JP" altLang="en-US"/>
          </a:p>
        </p:txBody>
      </p:sp>
    </p:spTree>
    <p:extLst>
      <p:ext uri="{BB962C8B-B14F-4D97-AF65-F5344CB8AC3E}">
        <p14:creationId xmlns:p14="http://schemas.microsoft.com/office/powerpoint/2010/main" val="16988403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BA4636ED-FDBD-0813-D314-FB9DC334F99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DC6C36B2-60AC-DA7B-3E10-711CBFBE685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D05ABE76-2C82-DD47-7D8A-0995B9933FB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607B81-6058-44DF-B129-5F4D31140520}" type="datetimeFigureOut">
              <a:rPr kumimoji="1" lang="ja-JP" altLang="en-US" smtClean="0"/>
              <a:t>2025/12/21</a:t>
            </a:fld>
            <a:endParaRPr kumimoji="1" lang="ja-JP" altLang="en-US"/>
          </a:p>
        </p:txBody>
      </p:sp>
      <p:sp>
        <p:nvSpPr>
          <p:cNvPr id="5" name="フッター プレースホルダー 4">
            <a:extLst>
              <a:ext uri="{FF2B5EF4-FFF2-40B4-BE49-F238E27FC236}">
                <a16:creationId xmlns:a16="http://schemas.microsoft.com/office/drawing/2014/main" id="{B23626D5-2245-BB53-E673-959D3C0AA84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8F1CFDB8-3FCF-5406-6281-5FCB3F7D637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52300B-3A62-4672-B6E5-A64E5114100C}" type="slidenum">
              <a:rPr kumimoji="1" lang="ja-JP" altLang="en-US" smtClean="0"/>
              <a:t>‹#›</a:t>
            </a:fld>
            <a:endParaRPr kumimoji="1" lang="ja-JP" altLang="en-US"/>
          </a:p>
        </p:txBody>
      </p:sp>
    </p:spTree>
    <p:extLst>
      <p:ext uri="{BB962C8B-B14F-4D97-AF65-F5344CB8AC3E}">
        <p14:creationId xmlns:p14="http://schemas.microsoft.com/office/powerpoint/2010/main" val="37223996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8" r:id="rId12"/>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oleObject" Target="../embeddings/oleObject1.bin"/><Relationship Id="rId1" Type="http://schemas.openxmlformats.org/officeDocument/2006/relationships/slideLayout" Target="../slideLayouts/slideLayout7.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jpeg"/><Relationship Id="rId4" Type="http://schemas.openxmlformats.org/officeDocument/2006/relationships/image" Target="../media/image21.jpeg"/></Relationships>
</file>

<file path=ppt/slides/_rels/slide16.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4.png"/><Relationship Id="rId7" Type="http://schemas.openxmlformats.org/officeDocument/2006/relationships/hyperlink" Target="http://www.amazon.co.jp/gp/product/images/4000253077/ref=dp_image_z_0?ie=UTF8&amp;n=465392&amp;s=books" TargetMode="External"/><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6.jpeg"/><Relationship Id="rId11" Type="http://schemas.openxmlformats.org/officeDocument/2006/relationships/image" Target="../media/image30.png"/><Relationship Id="rId5" Type="http://schemas.openxmlformats.org/officeDocument/2006/relationships/hyperlink" Target="http://www.budousha.co.jp/booklist/book/fukuhen.htm" TargetMode="External"/><Relationship Id="rId10" Type="http://schemas.openxmlformats.org/officeDocument/2006/relationships/image" Target="../media/image29.png"/><Relationship Id="rId4" Type="http://schemas.openxmlformats.org/officeDocument/2006/relationships/image" Target="../media/image25.jpeg"/><Relationship Id="rId9" Type="http://schemas.openxmlformats.org/officeDocument/2006/relationships/image" Target="../media/image28.jpeg"/></Relationships>
</file>

<file path=ppt/slides/_rels/slide1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33.jpeg"/><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thousands-miles.com/trend/9327/" TargetMode="External"/><Relationship Id="rId1" Type="http://schemas.openxmlformats.org/officeDocument/2006/relationships/slideLayout" Target="../slideLayouts/slideLayout2.xml"/><Relationship Id="rId4" Type="http://schemas.openxmlformats.org/officeDocument/2006/relationships/hyperlink" Target="https://youtu.be/MfWNL970Ldg" TargetMode="External"/></Relationships>
</file>

<file path=ppt/slides/_rels/slide2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3.bin"/><Relationship Id="rId2" Type="http://schemas.microsoft.com/office/2018/10/relationships/comments" Target="../comments/modernComment_BDC_A7FAC065.xml"/><Relationship Id="rId1" Type="http://schemas.openxmlformats.org/officeDocument/2006/relationships/slideLayout" Target="../slideLayouts/slideLayout7.xml"/><Relationship Id="rId5" Type="http://schemas.openxmlformats.org/officeDocument/2006/relationships/image" Target="../media/image40.jpeg"/><Relationship Id="rId4" Type="http://schemas.openxmlformats.org/officeDocument/2006/relationships/image" Target="../media/image39.emf"/></Relationships>
</file>

<file path=ppt/slides/_rels/slide2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oleObject" Target="../embeddings/oleObject4.bin"/><Relationship Id="rId1" Type="http://schemas.openxmlformats.org/officeDocument/2006/relationships/slideLayout" Target="../slideLayouts/slideLayout2.xml"/><Relationship Id="rId5" Type="http://schemas.openxmlformats.org/officeDocument/2006/relationships/image" Target="../media/image44.gif"/><Relationship Id="rId4" Type="http://schemas.openxmlformats.org/officeDocument/2006/relationships/image" Target="../media/image43.jpeg"/></Relationships>
</file>

<file path=ppt/slides/_rels/slide2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hyperlink" Target="http://www.yuki-enishi.com/challenger-d/challenger-d18.html"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5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5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12.xml"/><Relationship Id="rId5" Type="http://schemas.openxmlformats.org/officeDocument/2006/relationships/image" Target="../media/image69.png"/><Relationship Id="rId4" Type="http://schemas.openxmlformats.org/officeDocument/2006/relationships/image" Target="../media/image68.png"/></Relationships>
</file>

<file path=ppt/slides/_rels/slide6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6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77.png"/></Relationships>
</file>

<file path=ppt/slides/_rels/slide64.xml.rels><?xml version="1.0" encoding="UTF-8" standalone="yes"?>
<Relationships xmlns="http://schemas.openxmlformats.org/package/2006/relationships"><Relationship Id="rId3" Type="http://schemas.openxmlformats.org/officeDocument/2006/relationships/hyperlink" Target="https://www.marriageforall.jp/wp-content/themes/mfaj/_lib/file/database/leaflet/mfa_panflet2509_web.pdf" TargetMode="External"/><Relationship Id="rId2" Type="http://schemas.openxmlformats.org/officeDocument/2006/relationships/image" Target="../media/image78.png"/><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hyperlink" Target="http://www.yuki-enishi.com/"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9355444D-6697-DF5A-5B1A-4E51DFB1C5C7}"/>
              </a:ext>
            </a:extLst>
          </p:cNvPr>
          <p:cNvSpPr>
            <a:spLocks noGrp="1" noChangeArrowheads="1"/>
          </p:cNvSpPr>
          <p:nvPr>
            <p:ph type="ctrTitle"/>
          </p:nvPr>
        </p:nvSpPr>
        <p:spPr>
          <a:xfrm>
            <a:off x="2208213" y="6165851"/>
            <a:ext cx="7772400" cy="461963"/>
          </a:xfrm>
        </p:spPr>
        <p:txBody>
          <a:bodyPr>
            <a:normAutofit fontScale="90000"/>
          </a:bodyPr>
          <a:lstStyle/>
          <a:p>
            <a:pPr eaLnBrk="1" hangingPunct="1"/>
            <a:r>
              <a:rPr lang="ja-JP" altLang="en-US" sz="3600">
                <a:solidFill>
                  <a:srgbClr val="FF3399"/>
                </a:solidFill>
                <a:ea typeface="HGP創英角ﾎﾟｯﾌﾟ体" panose="040B0A00000000000000" pitchFamily="50" charset="-128"/>
              </a:rPr>
              <a:t>ゆき</a:t>
            </a:r>
            <a:r>
              <a:rPr lang="ja-JP" altLang="en-US" sz="2800">
                <a:solidFill>
                  <a:srgbClr val="FF3399"/>
                </a:solidFill>
                <a:ea typeface="HGP創英角ﾎﾟｯﾌﾟ体" panose="040B0A00000000000000" pitchFamily="50" charset="-128"/>
              </a:rPr>
              <a:t>　さん</a:t>
            </a:r>
            <a:r>
              <a:rPr lang="en-US" altLang="ja-JP" sz="2400">
                <a:solidFill>
                  <a:srgbClr val="FF3399"/>
                </a:solidFill>
                <a:ea typeface="HGP創英角ﾎﾟｯﾌﾟ体" panose="040B0A00000000000000" pitchFamily="50" charset="-128"/>
              </a:rPr>
              <a:t>(</a:t>
            </a:r>
            <a:r>
              <a:rPr lang="ja-JP" altLang="en-US" sz="2400">
                <a:solidFill>
                  <a:srgbClr val="FF3399"/>
                </a:solidFill>
                <a:ea typeface="HGP創英角ﾎﾟｯﾌﾟ体" panose="040B0A00000000000000" pitchFamily="50" charset="-128"/>
              </a:rPr>
              <a:t>大熊由紀子</a:t>
            </a:r>
            <a:r>
              <a:rPr lang="en-US" altLang="ja-JP" sz="2400">
                <a:solidFill>
                  <a:srgbClr val="FF3399"/>
                </a:solidFill>
                <a:ea typeface="HGP創英角ﾎﾟｯﾌﾟ体" panose="040B0A00000000000000" pitchFamily="50" charset="-128"/>
              </a:rPr>
              <a:t>)</a:t>
            </a:r>
            <a:endParaRPr lang="ja-JP" altLang="en-US" sz="2400">
              <a:solidFill>
                <a:srgbClr val="FF3399"/>
              </a:solidFill>
              <a:ea typeface="HGP創英角ﾎﾟｯﾌﾟ体" panose="040B0A00000000000000" pitchFamily="50" charset="-128"/>
            </a:endParaRPr>
          </a:p>
        </p:txBody>
      </p:sp>
      <p:sp>
        <p:nvSpPr>
          <p:cNvPr id="864259" name="Rectangle 3">
            <a:extLst>
              <a:ext uri="{FF2B5EF4-FFF2-40B4-BE49-F238E27FC236}">
                <a16:creationId xmlns:a16="http://schemas.microsoft.com/office/drawing/2014/main" id="{9FD78022-3BC2-B124-D275-657DEE82EE5D}"/>
              </a:ext>
            </a:extLst>
          </p:cNvPr>
          <p:cNvSpPr>
            <a:spLocks noChangeArrowheads="1"/>
          </p:cNvSpPr>
          <p:nvPr/>
        </p:nvSpPr>
        <p:spPr bwMode="auto">
          <a:xfrm>
            <a:off x="779647" y="4149725"/>
            <a:ext cx="10857296" cy="20005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en-US" altLang="ja-JP" sz="2400" b="1" dirty="0">
              <a:solidFill>
                <a:srgbClr val="3333CC"/>
              </a:solidFill>
              <a:latin typeface="HGｺﾞｼｯｸE" panose="020B0909000000000000" pitchFamily="49" charset="-128"/>
              <a:ea typeface="HGｺﾞｼｯｸE" panose="020B0909000000000000" pitchFamily="49" charset="-128"/>
            </a:endParaRPr>
          </a:p>
          <a:p>
            <a:pPr algn="ctr" eaLnBrk="1" hangingPunct="1">
              <a:spcBef>
                <a:spcPct val="0"/>
              </a:spcBef>
              <a:buFontTx/>
              <a:buNone/>
            </a:pPr>
            <a:br>
              <a:rPr lang="ja-JP" altLang="en-US" sz="2000" b="1" dirty="0">
                <a:solidFill>
                  <a:srgbClr val="3399FF"/>
                </a:solidFill>
                <a:latin typeface="HG丸ｺﾞｼｯｸM-PRO" panose="020F0600000000000000" pitchFamily="50" charset="-128"/>
                <a:ea typeface="HG丸ｺﾞｼｯｸM-PRO" panose="020F0600000000000000" pitchFamily="50" charset="-128"/>
              </a:rPr>
            </a:br>
            <a:r>
              <a:rPr lang="ja-JP" altLang="en-US" sz="2000" b="1" dirty="0">
                <a:solidFill>
                  <a:srgbClr val="3399FF"/>
                </a:solidFill>
                <a:latin typeface="HG丸ｺﾞｼｯｸM-PRO" panose="020F0600000000000000" pitchFamily="50" charset="-128"/>
                <a:ea typeface="HG丸ｺﾞｼｯｸM-PRO" panose="020F0600000000000000" pitchFamily="50" charset="-128"/>
              </a:rPr>
              <a:t>福祉と医療・現場と政策をつなぐ</a:t>
            </a:r>
            <a:r>
              <a:rPr lang="ja-JP" altLang="en-US" sz="2000" b="1" dirty="0">
                <a:solidFill>
                  <a:srgbClr val="FF3399"/>
                </a:solidFill>
                <a:latin typeface="HG丸ｺﾞｼｯｸM-PRO" panose="020F0600000000000000" pitchFamily="50" charset="-128"/>
                <a:ea typeface="HG丸ｺﾞｼｯｸM-PRO" panose="020F0600000000000000" pitchFamily="50" charset="-128"/>
              </a:rPr>
              <a:t>「えにし」ネット</a:t>
            </a:r>
          </a:p>
          <a:p>
            <a:pPr algn="ctr" eaLnBrk="1" hangingPunct="1">
              <a:spcBef>
                <a:spcPct val="0"/>
              </a:spcBef>
              <a:buFontTx/>
              <a:buNone/>
            </a:pPr>
            <a:r>
              <a:rPr lang="ja-JP" altLang="en-US" sz="2000" b="1" dirty="0">
                <a:solidFill>
                  <a:srgbClr val="3399FF"/>
                </a:solidFill>
                <a:latin typeface="HG丸ｺﾞｼｯｸM-PRO" panose="020F0600000000000000" pitchFamily="50" charset="-128"/>
                <a:ea typeface="HG丸ｺﾞｼｯｸM-PRO" panose="020F0600000000000000" pitchFamily="50" charset="-128"/>
              </a:rPr>
              <a:t>志の縁結び係</a:t>
            </a:r>
            <a:r>
              <a:rPr lang="en-US" altLang="ja-JP" sz="2000" b="1" dirty="0">
                <a:solidFill>
                  <a:srgbClr val="3399FF"/>
                </a:solidFill>
                <a:latin typeface="HG丸ｺﾞｼｯｸM-PRO" panose="020F0600000000000000" pitchFamily="50" charset="-128"/>
                <a:ea typeface="HG丸ｺﾞｼｯｸM-PRO" panose="020F0600000000000000" pitchFamily="50" charset="-128"/>
              </a:rPr>
              <a:t>&amp;</a:t>
            </a:r>
            <a:r>
              <a:rPr lang="ja-JP" altLang="en-US" sz="2000" b="1" dirty="0">
                <a:solidFill>
                  <a:srgbClr val="3399FF"/>
                </a:solidFill>
                <a:latin typeface="HG丸ｺﾞｼｯｸM-PRO" panose="020F0600000000000000" pitchFamily="50" charset="-128"/>
                <a:ea typeface="HG丸ｺﾞｼｯｸM-PRO" panose="020F0600000000000000" pitchFamily="50" charset="-128"/>
              </a:rPr>
              <a:t>小間使い</a:t>
            </a:r>
          </a:p>
          <a:p>
            <a:pPr algn="ctr" eaLnBrk="1" hangingPunct="1">
              <a:spcBef>
                <a:spcPct val="0"/>
              </a:spcBef>
              <a:buFontTx/>
              <a:buNone/>
            </a:pPr>
            <a:r>
              <a:rPr lang="ja-JP" altLang="en-US" sz="2000" b="1" dirty="0">
                <a:solidFill>
                  <a:srgbClr val="3399FF"/>
                </a:solidFill>
                <a:latin typeface="HG丸ｺﾞｼｯｸM-PRO" panose="020F0600000000000000" pitchFamily="50" charset="-128"/>
                <a:ea typeface="HG丸ｺﾞｼｯｸM-PRO" panose="020F0600000000000000" pitchFamily="50" charset="-128"/>
              </a:rPr>
              <a:t>朝日新聞</a:t>
            </a:r>
            <a:r>
              <a:rPr lang="ja-JP" altLang="en-US" sz="2000" b="1" dirty="0">
                <a:solidFill>
                  <a:srgbClr val="FF3399"/>
                </a:solidFill>
                <a:latin typeface="HG丸ｺﾞｼｯｸM-PRO" panose="020F0600000000000000" pitchFamily="50" charset="-128"/>
                <a:ea typeface="HG丸ｺﾞｼｯｸM-PRO" panose="020F0600000000000000" pitchFamily="50" charset="-128"/>
              </a:rPr>
              <a:t>医学</a:t>
            </a:r>
            <a:r>
              <a:rPr lang="ja-JP" altLang="en-US" sz="2000" b="1" dirty="0">
                <a:solidFill>
                  <a:srgbClr val="3399FF"/>
                </a:solidFill>
                <a:latin typeface="HG丸ｺﾞｼｯｸM-PRO" panose="020F0600000000000000" pitchFamily="50" charset="-128"/>
                <a:ea typeface="HG丸ｺﾞｼｯｸM-PRO" panose="020F0600000000000000" pitchFamily="50" charset="-128"/>
              </a:rPr>
              <a:t>記者⇒論説委員</a:t>
            </a:r>
            <a:r>
              <a:rPr lang="en-US" altLang="ja-JP" sz="2000" b="1" dirty="0">
                <a:solidFill>
                  <a:srgbClr val="FF3399"/>
                </a:solidFill>
                <a:latin typeface="HG丸ｺﾞｼｯｸM-PRO" panose="020F0600000000000000" pitchFamily="50" charset="-128"/>
                <a:ea typeface="HG丸ｺﾞｼｯｸM-PRO" panose="020F0600000000000000" pitchFamily="50" charset="-128"/>
              </a:rPr>
              <a:t>(</a:t>
            </a:r>
            <a:r>
              <a:rPr lang="ja-JP" altLang="en-US" sz="2000" b="1" dirty="0">
                <a:solidFill>
                  <a:srgbClr val="FF3399"/>
                </a:solidFill>
                <a:latin typeface="HG丸ｺﾞｼｯｸM-PRO" panose="020F0600000000000000" pitchFamily="50" charset="-128"/>
                <a:ea typeface="HG丸ｺﾞｼｯｸM-PRO" panose="020F0600000000000000" pitchFamily="50" charset="-128"/>
              </a:rPr>
              <a:t>厚生行政担当</a:t>
            </a:r>
            <a:r>
              <a:rPr lang="en-US" altLang="ja-JP" sz="2000" b="1" dirty="0">
                <a:solidFill>
                  <a:srgbClr val="FF3399"/>
                </a:solidFill>
                <a:latin typeface="HG丸ｺﾞｼｯｸM-PRO" panose="020F0600000000000000" pitchFamily="50" charset="-128"/>
                <a:ea typeface="HG丸ｺﾞｼｯｸM-PRO" panose="020F0600000000000000" pitchFamily="50" charset="-128"/>
              </a:rPr>
              <a:t>)</a:t>
            </a:r>
            <a:r>
              <a:rPr lang="ja-JP" altLang="en-US" sz="2000" b="1" dirty="0">
                <a:solidFill>
                  <a:srgbClr val="3399FF"/>
                </a:solidFill>
                <a:latin typeface="HG丸ｺﾞｼｯｸM-PRO" panose="020F0600000000000000" pitchFamily="50" charset="-128"/>
                <a:ea typeface="HG丸ｺﾞｼｯｸM-PRO" panose="020F0600000000000000" pitchFamily="50" charset="-128"/>
              </a:rPr>
              <a:t>⇒阪大大学院</a:t>
            </a:r>
            <a:r>
              <a:rPr lang="ja-JP" altLang="en-US" sz="2000" b="1" dirty="0">
                <a:solidFill>
                  <a:srgbClr val="FF3399"/>
                </a:solidFill>
                <a:latin typeface="HG丸ｺﾞｼｯｸM-PRO" panose="020F0600000000000000" pitchFamily="50" charset="-128"/>
                <a:ea typeface="HG丸ｺﾞｼｯｸM-PRO" panose="020F0600000000000000" pitchFamily="50" charset="-128"/>
              </a:rPr>
              <a:t>ボランティア</a:t>
            </a:r>
            <a:r>
              <a:rPr lang="ja-JP" altLang="en-US" sz="2000" b="1" dirty="0">
                <a:solidFill>
                  <a:srgbClr val="3399FF"/>
                </a:solidFill>
                <a:latin typeface="HG丸ｺﾞｼｯｸM-PRO" panose="020F0600000000000000" pitchFamily="50" charset="-128"/>
                <a:ea typeface="HG丸ｺﾞｼｯｸM-PRO" panose="020F0600000000000000" pitchFamily="50" charset="-128"/>
              </a:rPr>
              <a:t>人間科学講座</a:t>
            </a:r>
          </a:p>
          <a:p>
            <a:pPr algn="ctr" eaLnBrk="1" hangingPunct="1">
              <a:spcBef>
                <a:spcPct val="0"/>
              </a:spcBef>
              <a:buFontTx/>
              <a:buNone/>
            </a:pPr>
            <a:r>
              <a:rPr lang="ja-JP" altLang="en-US" sz="2000" b="1" dirty="0">
                <a:solidFill>
                  <a:srgbClr val="3399FF"/>
                </a:solidFill>
                <a:latin typeface="HG丸ｺﾞｼｯｸM-PRO" panose="020F0600000000000000" pitchFamily="50" charset="-128"/>
                <a:ea typeface="HG丸ｺﾞｼｯｸM-PRO" panose="020F0600000000000000" pitchFamily="50" charset="-128"/>
              </a:rPr>
              <a:t>⇒国際医療福祉大学大学院　医療福祉ジャーナリズム分野</a:t>
            </a:r>
          </a:p>
        </p:txBody>
      </p:sp>
      <p:sp>
        <p:nvSpPr>
          <p:cNvPr id="20484" name="Text Box 4">
            <a:extLst>
              <a:ext uri="{FF2B5EF4-FFF2-40B4-BE49-F238E27FC236}">
                <a16:creationId xmlns:a16="http://schemas.microsoft.com/office/drawing/2014/main" id="{6E5424E6-17C0-60BA-691D-53E4C01EAB3A}"/>
              </a:ext>
            </a:extLst>
          </p:cNvPr>
          <p:cNvSpPr>
            <a:spLocks noGrp="1" noChangeArrowheads="1"/>
          </p:cNvSpPr>
          <p:nvPr>
            <p:ph type="subTitle" idx="1"/>
          </p:nvPr>
        </p:nvSpPr>
        <p:spPr>
          <a:xfrm>
            <a:off x="1774826" y="620713"/>
            <a:ext cx="8893175" cy="1752600"/>
          </a:xfrm>
          <a:noFill/>
        </p:spPr>
        <p:txBody>
          <a:bodyPr/>
          <a:lstStyle/>
          <a:p>
            <a:pPr eaLnBrk="1" hangingPunct="1">
              <a:spcBef>
                <a:spcPct val="0"/>
              </a:spcBef>
            </a:pPr>
            <a:r>
              <a:rPr lang="ja-JP" altLang="en-US" b="1" dirty="0"/>
              <a:t>　</a:t>
            </a:r>
          </a:p>
        </p:txBody>
      </p:sp>
      <p:sp>
        <p:nvSpPr>
          <p:cNvPr id="20485" name="Text Box 5">
            <a:extLst>
              <a:ext uri="{FF2B5EF4-FFF2-40B4-BE49-F238E27FC236}">
                <a16:creationId xmlns:a16="http://schemas.microsoft.com/office/drawing/2014/main" id="{81BEB1C1-44CD-A0C4-840C-7501EABE42E4}"/>
              </a:ext>
            </a:extLst>
          </p:cNvPr>
          <p:cNvSpPr txBox="1">
            <a:spLocks noChangeArrowheads="1"/>
          </p:cNvSpPr>
          <p:nvPr/>
        </p:nvSpPr>
        <p:spPr bwMode="auto">
          <a:xfrm>
            <a:off x="1524000" y="115889"/>
            <a:ext cx="9144000"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None/>
            </a:pPr>
            <a:r>
              <a:rPr lang="ja-JP" altLang="en-US" sz="4000" dirty="0">
                <a:solidFill>
                  <a:srgbClr val="FF3399"/>
                </a:solidFill>
              </a:rPr>
              <a:t>前例を超えて挑戦する人々に学ぶ</a:t>
            </a:r>
            <a:endParaRPr lang="en-US" altLang="ja-JP" sz="4000" dirty="0">
              <a:solidFill>
                <a:srgbClr val="FF3399"/>
              </a:solidFill>
            </a:endParaRPr>
          </a:p>
          <a:p>
            <a:pPr algn="ctr">
              <a:spcBef>
                <a:spcPct val="0"/>
              </a:spcBef>
              <a:buNone/>
            </a:pPr>
            <a:r>
              <a:rPr lang="ja-JP" altLang="en-US" b="1" dirty="0">
                <a:solidFill>
                  <a:srgbClr val="00B0F0"/>
                </a:solidFill>
              </a:rPr>
              <a:t>～想像力と度胸と～</a:t>
            </a:r>
          </a:p>
          <a:p>
            <a:pPr algn="ctr">
              <a:spcBef>
                <a:spcPct val="0"/>
              </a:spcBef>
              <a:buNone/>
            </a:pPr>
            <a:r>
              <a:rPr lang="ja-JP" altLang="en-US" sz="2400" b="1" dirty="0">
                <a:solidFill>
                  <a:srgbClr val="00B0F0"/>
                </a:solidFill>
                <a:latin typeface="HG丸ｺﾞｼｯｸM-PRO" panose="020F0600000000000000" pitchFamily="50" charset="-128"/>
                <a:ea typeface="HG丸ｺﾞｼｯｸM-PRO" panose="020F0600000000000000" pitchFamily="50" charset="-128"/>
              </a:rPr>
              <a:t>ゲストの先生方からの学び</a:t>
            </a:r>
            <a:endParaRPr lang="ja-JP" altLang="en-US" sz="2400" b="1" dirty="0">
              <a:solidFill>
                <a:srgbClr val="FF3399"/>
              </a:solidFill>
              <a:latin typeface="HG丸ｺﾞｼｯｸM-PRO" panose="020F0600000000000000" pitchFamily="50" charset="-128"/>
              <a:ea typeface="HG丸ｺﾞｼｯｸM-PRO" panose="020F0600000000000000" pitchFamily="50" charset="-128"/>
            </a:endParaRPr>
          </a:p>
          <a:p>
            <a:pPr algn="ctr" eaLnBrk="1" hangingPunct="1">
              <a:spcBef>
                <a:spcPct val="0"/>
              </a:spcBef>
              <a:buFontTx/>
              <a:buNone/>
            </a:pPr>
            <a:endParaRPr lang="ja-JP" altLang="en-US" sz="2400" b="1" dirty="0">
              <a:solidFill>
                <a:srgbClr val="FF3399"/>
              </a:solidFill>
              <a:latin typeface="HG丸ｺﾞｼｯｸM-PRO" panose="020F0600000000000000" pitchFamily="50" charset="-128"/>
              <a:ea typeface="HG丸ｺﾞｼｯｸM-PRO" panose="020F0600000000000000" pitchFamily="50" charset="-128"/>
            </a:endParaRPr>
          </a:p>
        </p:txBody>
      </p:sp>
      <p:sp>
        <p:nvSpPr>
          <p:cNvPr id="20486" name="Oval 2">
            <a:extLst>
              <a:ext uri="{FF2B5EF4-FFF2-40B4-BE49-F238E27FC236}">
                <a16:creationId xmlns:a16="http://schemas.microsoft.com/office/drawing/2014/main" id="{08626FAC-280D-A577-4E38-1AE785729A15}"/>
              </a:ext>
            </a:extLst>
          </p:cNvPr>
          <p:cNvSpPr>
            <a:spLocks noChangeArrowheads="1"/>
          </p:cNvSpPr>
          <p:nvPr/>
        </p:nvSpPr>
        <p:spPr bwMode="auto">
          <a:xfrm>
            <a:off x="4562181" y="1755775"/>
            <a:ext cx="2087563" cy="1905000"/>
          </a:xfrm>
          <a:prstGeom prst="ellipse">
            <a:avLst/>
          </a:prstGeom>
          <a:solidFill>
            <a:srgbClr val="66FFFF"/>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2800" dirty="0"/>
              <a:t>居場所</a:t>
            </a:r>
          </a:p>
        </p:txBody>
      </p:sp>
      <p:sp>
        <p:nvSpPr>
          <p:cNvPr id="19464" name="Oval 2">
            <a:extLst>
              <a:ext uri="{FF2B5EF4-FFF2-40B4-BE49-F238E27FC236}">
                <a16:creationId xmlns:a16="http://schemas.microsoft.com/office/drawing/2014/main" id="{B531997C-E84A-5AEF-084D-2B0D4189F4BA}"/>
              </a:ext>
            </a:extLst>
          </p:cNvPr>
          <p:cNvSpPr>
            <a:spLocks noChangeArrowheads="1"/>
          </p:cNvSpPr>
          <p:nvPr/>
        </p:nvSpPr>
        <p:spPr bwMode="auto">
          <a:xfrm>
            <a:off x="3800181" y="2952750"/>
            <a:ext cx="2085975" cy="1905000"/>
          </a:xfrm>
          <a:prstGeom prst="ellipse">
            <a:avLst/>
          </a:prstGeom>
          <a:solidFill>
            <a:srgbClr val="FFCCFF"/>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2800" dirty="0"/>
          </a:p>
          <a:p>
            <a:pPr algn="ctr" eaLnBrk="1" hangingPunct="1">
              <a:spcBef>
                <a:spcPct val="0"/>
              </a:spcBef>
              <a:buFontTx/>
              <a:buNone/>
            </a:pPr>
            <a:r>
              <a:rPr lang="ja-JP" altLang="en-US" sz="2800" dirty="0"/>
              <a:t>味方</a:t>
            </a:r>
            <a:br>
              <a:rPr lang="ja-JP" altLang="en-US" sz="2800" dirty="0"/>
            </a:br>
            <a:endParaRPr lang="ja-JP" altLang="en-US" sz="2400" dirty="0"/>
          </a:p>
        </p:txBody>
      </p:sp>
      <p:sp>
        <p:nvSpPr>
          <p:cNvPr id="19465" name="Oval 2">
            <a:extLst>
              <a:ext uri="{FF2B5EF4-FFF2-40B4-BE49-F238E27FC236}">
                <a16:creationId xmlns:a16="http://schemas.microsoft.com/office/drawing/2014/main" id="{0811043D-254A-F809-0B99-A6C77242B644}"/>
              </a:ext>
            </a:extLst>
          </p:cNvPr>
          <p:cNvSpPr>
            <a:spLocks noChangeArrowheads="1"/>
          </p:cNvSpPr>
          <p:nvPr/>
        </p:nvSpPr>
        <p:spPr bwMode="auto">
          <a:xfrm>
            <a:off x="5606756" y="2962275"/>
            <a:ext cx="2085975" cy="1905000"/>
          </a:xfrm>
          <a:prstGeom prst="ellipse">
            <a:avLst/>
          </a:prstGeom>
          <a:solidFill>
            <a:srgbClr val="FF3399"/>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2800" dirty="0"/>
              <a:t>誇り</a:t>
            </a:r>
            <a:br>
              <a:rPr lang="ja-JP" altLang="en-US" sz="2800" dirty="0"/>
            </a:br>
            <a:r>
              <a:rPr lang="ja-JP" altLang="en-US" sz="2400" dirty="0"/>
              <a:t>希望・役割</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4" presetClass="emph" presetSubtype="0" fill="hold" nodeType="click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864259">
                                            <p:txEl>
                                              <p:pRg st="1" end="1"/>
                                            </p:txEl>
                                          </p:spTgt>
                                        </p:tgtEl>
                                        <p:attrNameLst>
                                          <p:attrName>ppt_x</p:attrName>
                                          <p:attrName>ppt_y</p:attrName>
                                        </p:attrNameLst>
                                      </p:cBhvr>
                                    </p:animMotion>
                                    <p:animRot by="1500000">
                                      <p:cBhvr>
                                        <p:cTn id="7" dur="125" fill="hold">
                                          <p:stCondLst>
                                            <p:cond delay="0"/>
                                          </p:stCondLst>
                                        </p:cTn>
                                        <p:tgtEl>
                                          <p:spTgt spid="864259">
                                            <p:txEl>
                                              <p:pRg st="1" end="1"/>
                                            </p:txEl>
                                          </p:spTgt>
                                        </p:tgtEl>
                                        <p:attrNameLst>
                                          <p:attrName>r</p:attrName>
                                        </p:attrNameLst>
                                      </p:cBhvr>
                                    </p:animRot>
                                    <p:animRot by="-1500000">
                                      <p:cBhvr>
                                        <p:cTn id="8" dur="125" fill="hold">
                                          <p:stCondLst>
                                            <p:cond delay="125"/>
                                          </p:stCondLst>
                                        </p:cTn>
                                        <p:tgtEl>
                                          <p:spTgt spid="864259">
                                            <p:txEl>
                                              <p:pRg st="1" end="1"/>
                                            </p:txEl>
                                          </p:spTgt>
                                        </p:tgtEl>
                                        <p:attrNameLst>
                                          <p:attrName>r</p:attrName>
                                        </p:attrNameLst>
                                      </p:cBhvr>
                                    </p:animRot>
                                    <p:animRot by="-1500000">
                                      <p:cBhvr>
                                        <p:cTn id="9" dur="125" fill="hold">
                                          <p:stCondLst>
                                            <p:cond delay="250"/>
                                          </p:stCondLst>
                                        </p:cTn>
                                        <p:tgtEl>
                                          <p:spTgt spid="864259">
                                            <p:txEl>
                                              <p:pRg st="1" end="1"/>
                                            </p:txEl>
                                          </p:spTgt>
                                        </p:tgtEl>
                                        <p:attrNameLst>
                                          <p:attrName>r</p:attrName>
                                        </p:attrNameLst>
                                      </p:cBhvr>
                                    </p:animRot>
                                    <p:animRot by="1500000">
                                      <p:cBhvr>
                                        <p:cTn id="10" dur="125" fill="hold">
                                          <p:stCondLst>
                                            <p:cond delay="375"/>
                                          </p:stCondLst>
                                        </p:cTn>
                                        <p:tgtEl>
                                          <p:spTgt spid="864259">
                                            <p:txEl>
                                              <p:pRg st="1" end="1"/>
                                            </p:txEl>
                                          </p:spTgt>
                                        </p:tgtEl>
                                        <p:attrNameLst>
                                          <p:attrName>r</p:attrName>
                                        </p:attrNameLst>
                                      </p:cBhvr>
                                    </p:animRot>
                                  </p:childTnLst>
                                </p:cTn>
                              </p:par>
                              <p:par>
                                <p:cTn id="11" presetID="34" presetClass="emph" presetSubtype="0" fill="hold" nodeType="withEffect">
                                  <p:stCondLst>
                                    <p:cond delay="0"/>
                                  </p:stCondLst>
                                  <p:iterate type="lt">
                                    <p:tmPct val="10000"/>
                                  </p:iterate>
                                  <p:childTnLst>
                                    <p:animMotion origin="layout" path="M 0.0 0.0 L 0.0 -0.07213" pathEditMode="relative" ptsTypes="">
                                      <p:cBhvr>
                                        <p:cTn id="12" dur="250" accel="50000" decel="50000" autoRev="1" fill="hold">
                                          <p:stCondLst>
                                            <p:cond delay="0"/>
                                          </p:stCondLst>
                                        </p:cTn>
                                        <p:tgtEl>
                                          <p:spTgt spid="864259">
                                            <p:txEl>
                                              <p:pRg st="2" end="2"/>
                                            </p:txEl>
                                          </p:spTgt>
                                        </p:tgtEl>
                                        <p:attrNameLst>
                                          <p:attrName>ppt_x</p:attrName>
                                          <p:attrName>ppt_y</p:attrName>
                                        </p:attrNameLst>
                                      </p:cBhvr>
                                    </p:animMotion>
                                    <p:animRot by="1500000">
                                      <p:cBhvr>
                                        <p:cTn id="13" dur="125" fill="hold">
                                          <p:stCondLst>
                                            <p:cond delay="0"/>
                                          </p:stCondLst>
                                        </p:cTn>
                                        <p:tgtEl>
                                          <p:spTgt spid="864259">
                                            <p:txEl>
                                              <p:pRg st="2" end="2"/>
                                            </p:txEl>
                                          </p:spTgt>
                                        </p:tgtEl>
                                        <p:attrNameLst>
                                          <p:attrName>r</p:attrName>
                                        </p:attrNameLst>
                                      </p:cBhvr>
                                    </p:animRot>
                                    <p:animRot by="-1500000">
                                      <p:cBhvr>
                                        <p:cTn id="14" dur="125" fill="hold">
                                          <p:stCondLst>
                                            <p:cond delay="125"/>
                                          </p:stCondLst>
                                        </p:cTn>
                                        <p:tgtEl>
                                          <p:spTgt spid="864259">
                                            <p:txEl>
                                              <p:pRg st="2" end="2"/>
                                            </p:txEl>
                                          </p:spTgt>
                                        </p:tgtEl>
                                        <p:attrNameLst>
                                          <p:attrName>r</p:attrName>
                                        </p:attrNameLst>
                                      </p:cBhvr>
                                    </p:animRot>
                                    <p:animRot by="-1500000">
                                      <p:cBhvr>
                                        <p:cTn id="15" dur="125" fill="hold">
                                          <p:stCondLst>
                                            <p:cond delay="250"/>
                                          </p:stCondLst>
                                        </p:cTn>
                                        <p:tgtEl>
                                          <p:spTgt spid="864259">
                                            <p:txEl>
                                              <p:pRg st="2" end="2"/>
                                            </p:txEl>
                                          </p:spTgt>
                                        </p:tgtEl>
                                        <p:attrNameLst>
                                          <p:attrName>r</p:attrName>
                                        </p:attrNameLst>
                                      </p:cBhvr>
                                    </p:animRot>
                                    <p:animRot by="1500000">
                                      <p:cBhvr>
                                        <p:cTn id="16" dur="125" fill="hold">
                                          <p:stCondLst>
                                            <p:cond delay="375"/>
                                          </p:stCondLst>
                                        </p:cTn>
                                        <p:tgtEl>
                                          <p:spTgt spid="864259">
                                            <p:txEl>
                                              <p:pRg st="2" end="2"/>
                                            </p:txEl>
                                          </p:spTgt>
                                        </p:tgtEl>
                                        <p:attrNameLst>
                                          <p:attrName>r</p:attrName>
                                        </p:attrNameLst>
                                      </p:cBhvr>
                                    </p:animRot>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nodeType="clickEffect">
                                  <p:stCondLst>
                                    <p:cond delay="0"/>
                                  </p:stCondLst>
                                  <p:childTnLst>
                                    <p:set>
                                      <p:cBhvr>
                                        <p:cTn id="20" dur="1" fill="hold">
                                          <p:stCondLst>
                                            <p:cond delay="0"/>
                                          </p:stCondLst>
                                        </p:cTn>
                                        <p:tgtEl>
                                          <p:spTgt spid="19464"/>
                                        </p:tgtEl>
                                        <p:attrNameLst>
                                          <p:attrName>style.visibility</p:attrName>
                                        </p:attrNameLst>
                                      </p:cBhvr>
                                      <p:to>
                                        <p:strVal val="visible"/>
                                      </p:to>
                                    </p:set>
                                    <p:animEffect transition="in" filter="fade">
                                      <p:cBhvr>
                                        <p:cTn id="21" dur="1000"/>
                                        <p:tgtEl>
                                          <p:spTgt spid="19464"/>
                                        </p:tgtEl>
                                      </p:cBhvr>
                                    </p:animEffect>
                                    <p:anim calcmode="lin" valueType="num">
                                      <p:cBhvr>
                                        <p:cTn id="22" dur="1000" fill="hold"/>
                                        <p:tgtEl>
                                          <p:spTgt spid="19464"/>
                                        </p:tgtEl>
                                        <p:attrNameLst>
                                          <p:attrName>ppt_x</p:attrName>
                                        </p:attrNameLst>
                                      </p:cBhvr>
                                      <p:tavLst>
                                        <p:tav tm="0">
                                          <p:val>
                                            <p:strVal val="#ppt_x"/>
                                          </p:val>
                                        </p:tav>
                                        <p:tav tm="100000">
                                          <p:val>
                                            <p:strVal val="#ppt_x"/>
                                          </p:val>
                                        </p:tav>
                                      </p:tavLst>
                                    </p:anim>
                                    <p:anim calcmode="lin" valueType="num">
                                      <p:cBhvr>
                                        <p:cTn id="23" dur="1000" fill="hold"/>
                                        <p:tgtEl>
                                          <p:spTgt spid="19464"/>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nodeType="clickEffect">
                                  <p:stCondLst>
                                    <p:cond delay="0"/>
                                  </p:stCondLst>
                                  <p:childTnLst>
                                    <p:set>
                                      <p:cBhvr>
                                        <p:cTn id="27" dur="1" fill="hold">
                                          <p:stCondLst>
                                            <p:cond delay="0"/>
                                          </p:stCondLst>
                                        </p:cTn>
                                        <p:tgtEl>
                                          <p:spTgt spid="19465"/>
                                        </p:tgtEl>
                                        <p:attrNameLst>
                                          <p:attrName>style.visibility</p:attrName>
                                        </p:attrNameLst>
                                      </p:cBhvr>
                                      <p:to>
                                        <p:strVal val="visible"/>
                                      </p:to>
                                    </p:set>
                                    <p:animEffect transition="in" filter="fade">
                                      <p:cBhvr>
                                        <p:cTn id="28" dur="500"/>
                                        <p:tgtEl>
                                          <p:spTgt spid="194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4" grpId="0" animBg="1"/>
      <p:bldP spid="1946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a:extLst>
              <a:ext uri="{FF2B5EF4-FFF2-40B4-BE49-F238E27FC236}">
                <a16:creationId xmlns:a16="http://schemas.microsoft.com/office/drawing/2014/main" id="{9BCC5050-B56B-8BB3-3584-2F9E99039C48}"/>
              </a:ext>
            </a:extLst>
          </p:cNvPr>
          <p:cNvPicPr>
            <a:picLocks noChangeAspect="1" noChangeArrowheads="1"/>
          </p:cNvPicPr>
          <p:nvPr/>
        </p:nvPicPr>
        <p:blipFill>
          <a:blip r:embed="rId2">
            <a:lum bright="18000" contrast="12000"/>
            <a:extLst>
              <a:ext uri="{28A0092B-C50C-407E-A947-70E740481C1C}">
                <a14:useLocalDpi xmlns:a14="http://schemas.microsoft.com/office/drawing/2010/main" val="0"/>
              </a:ext>
            </a:extLst>
          </a:blip>
          <a:srcRect l="18307" t="19189" r="20859" b="5518"/>
          <a:stretch>
            <a:fillRect/>
          </a:stretch>
        </p:blipFill>
        <p:spPr bwMode="auto">
          <a:xfrm>
            <a:off x="1524001" y="0"/>
            <a:ext cx="6913563" cy="684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5171" name="Oval 3">
            <a:extLst>
              <a:ext uri="{FF2B5EF4-FFF2-40B4-BE49-F238E27FC236}">
                <a16:creationId xmlns:a16="http://schemas.microsoft.com/office/drawing/2014/main" id="{B69C885E-361E-0B9E-A338-7A7CE508B7F3}"/>
              </a:ext>
            </a:extLst>
          </p:cNvPr>
          <p:cNvSpPr>
            <a:spLocks noChangeArrowheads="1"/>
          </p:cNvSpPr>
          <p:nvPr/>
        </p:nvSpPr>
        <p:spPr bwMode="auto">
          <a:xfrm>
            <a:off x="1847851" y="1268414"/>
            <a:ext cx="3527425" cy="2643187"/>
          </a:xfrm>
          <a:prstGeom prst="ellipse">
            <a:avLst/>
          </a:prstGeom>
          <a:noFill/>
          <a:ln w="28575" algn="ctr">
            <a:solidFill>
              <a:srgbClr val="FF00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135172" name="Oval 4">
            <a:extLst>
              <a:ext uri="{FF2B5EF4-FFF2-40B4-BE49-F238E27FC236}">
                <a16:creationId xmlns:a16="http://schemas.microsoft.com/office/drawing/2014/main" id="{6AC42396-E2B9-7C23-B2C3-F018E49CAFF3}"/>
              </a:ext>
            </a:extLst>
          </p:cNvPr>
          <p:cNvSpPr>
            <a:spLocks noChangeArrowheads="1"/>
          </p:cNvSpPr>
          <p:nvPr/>
        </p:nvSpPr>
        <p:spPr bwMode="auto">
          <a:xfrm>
            <a:off x="1992314" y="3500438"/>
            <a:ext cx="3671887" cy="3148012"/>
          </a:xfrm>
          <a:prstGeom prst="ellipse">
            <a:avLst/>
          </a:prstGeom>
          <a:noFill/>
          <a:ln w="38100">
            <a:solidFill>
              <a:srgbClr val="00CC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135173" name="Oval 5">
            <a:extLst>
              <a:ext uri="{FF2B5EF4-FFF2-40B4-BE49-F238E27FC236}">
                <a16:creationId xmlns:a16="http://schemas.microsoft.com/office/drawing/2014/main" id="{424573CF-DF88-8907-CB6A-A9E7EDBCCBFF}"/>
              </a:ext>
            </a:extLst>
          </p:cNvPr>
          <p:cNvSpPr>
            <a:spLocks noChangeArrowheads="1"/>
          </p:cNvSpPr>
          <p:nvPr/>
        </p:nvSpPr>
        <p:spPr bwMode="auto">
          <a:xfrm>
            <a:off x="4727576" y="1125538"/>
            <a:ext cx="3529013" cy="2590800"/>
          </a:xfrm>
          <a:prstGeom prst="ellipse">
            <a:avLst/>
          </a:prstGeom>
          <a:noFill/>
          <a:ln w="38100">
            <a:solidFill>
              <a:srgbClr val="33CC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135174" name="Oval 6">
            <a:extLst>
              <a:ext uri="{FF2B5EF4-FFF2-40B4-BE49-F238E27FC236}">
                <a16:creationId xmlns:a16="http://schemas.microsoft.com/office/drawing/2014/main" id="{C1702691-47FE-B261-E295-6650FD3A969F}"/>
              </a:ext>
            </a:extLst>
          </p:cNvPr>
          <p:cNvSpPr>
            <a:spLocks noChangeArrowheads="1"/>
          </p:cNvSpPr>
          <p:nvPr/>
        </p:nvSpPr>
        <p:spPr bwMode="auto">
          <a:xfrm>
            <a:off x="4440238" y="2636838"/>
            <a:ext cx="3960812" cy="2305050"/>
          </a:xfrm>
          <a:prstGeom prst="ellipse">
            <a:avLst/>
          </a:prstGeom>
          <a:noFill/>
          <a:ln w="38100">
            <a:solidFill>
              <a:srgbClr val="3333CC"/>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135175" name="Oval 7">
            <a:extLst>
              <a:ext uri="{FF2B5EF4-FFF2-40B4-BE49-F238E27FC236}">
                <a16:creationId xmlns:a16="http://schemas.microsoft.com/office/drawing/2014/main" id="{0E6E2BED-6912-7DEF-7488-327B92AF2499}"/>
              </a:ext>
            </a:extLst>
          </p:cNvPr>
          <p:cNvSpPr>
            <a:spLocks noChangeArrowheads="1"/>
          </p:cNvSpPr>
          <p:nvPr/>
        </p:nvSpPr>
        <p:spPr bwMode="auto">
          <a:xfrm>
            <a:off x="4511675" y="4292601"/>
            <a:ext cx="3600450" cy="2282825"/>
          </a:xfrm>
          <a:prstGeom prst="ellipse">
            <a:avLst/>
          </a:prstGeom>
          <a:noFill/>
          <a:ln w="38100">
            <a:solidFill>
              <a:srgbClr val="6600CC"/>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11272" name="テキスト ボックス 1">
            <a:extLst>
              <a:ext uri="{FF2B5EF4-FFF2-40B4-BE49-F238E27FC236}">
                <a16:creationId xmlns:a16="http://schemas.microsoft.com/office/drawing/2014/main" id="{C48BB128-7EAE-5429-BA23-C92D57C22DF1}"/>
              </a:ext>
            </a:extLst>
          </p:cNvPr>
          <p:cNvSpPr txBox="1">
            <a:spLocks noChangeArrowheads="1"/>
          </p:cNvSpPr>
          <p:nvPr/>
        </p:nvSpPr>
        <p:spPr bwMode="auto">
          <a:xfrm>
            <a:off x="8668822" y="2078469"/>
            <a:ext cx="2646878" cy="366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4000" b="1" dirty="0">
                <a:solidFill>
                  <a:srgbClr val="FF3399"/>
                </a:solidFill>
                <a:latin typeface="AR PハイカラＰＯＰ体H" pitchFamily="50" charset="-128"/>
                <a:ea typeface="AR PハイカラＰＯＰ体H" pitchFamily="50" charset="-128"/>
              </a:rPr>
              <a:t>想像力を</a:t>
            </a:r>
            <a:br>
              <a:rPr lang="ja-JP" altLang="en-US" sz="4000" b="1" dirty="0">
                <a:solidFill>
                  <a:srgbClr val="FF3399"/>
                </a:solidFill>
                <a:latin typeface="AR PハイカラＰＯＰ体H" pitchFamily="50" charset="-128"/>
                <a:ea typeface="AR PハイカラＰＯＰ体H" pitchFamily="50" charset="-128"/>
              </a:rPr>
            </a:br>
            <a:r>
              <a:rPr lang="ja-JP" altLang="en-US" sz="4000" b="1" dirty="0">
                <a:solidFill>
                  <a:srgbClr val="FF3399"/>
                </a:solidFill>
                <a:latin typeface="AR PハイカラＰＯＰ体H" pitchFamily="50" charset="-128"/>
                <a:ea typeface="AR PハイカラＰＯＰ体H" pitchFamily="50" charset="-128"/>
              </a:rPr>
              <a:t>広げるために</a:t>
            </a:r>
            <a:br>
              <a:rPr lang="ja-JP" altLang="en-US" sz="4000" b="1" dirty="0">
                <a:solidFill>
                  <a:srgbClr val="FF3399"/>
                </a:solidFill>
                <a:latin typeface="AR PハイカラＰＯＰ体H" pitchFamily="50" charset="-128"/>
                <a:ea typeface="AR PハイカラＰＯＰ体H" pitchFamily="50" charset="-128"/>
              </a:rPr>
            </a:br>
            <a:r>
              <a:rPr lang="ja-JP" altLang="en-US" sz="4000" b="1" dirty="0">
                <a:solidFill>
                  <a:srgbClr val="FF3399"/>
                </a:solidFill>
                <a:latin typeface="AR PハイカラＰＯＰ体H" pitchFamily="50" charset="-128"/>
                <a:ea typeface="AR PハイカラＰＯＰ体H" pitchFamily="50" charset="-128"/>
              </a:rPr>
              <a:t>４つの文化を</a:t>
            </a:r>
          </a:p>
          <a:p>
            <a:pPr eaLnBrk="1" hangingPunct="1">
              <a:spcBef>
                <a:spcPct val="0"/>
              </a:spcBef>
              <a:buFontTx/>
              <a:buNone/>
            </a:pPr>
            <a:r>
              <a:rPr lang="ja-JP" altLang="en-US" sz="4000" b="1" dirty="0">
                <a:solidFill>
                  <a:srgbClr val="FF3399"/>
                </a:solidFill>
                <a:latin typeface="AR PハイカラＰＯＰ体H" pitchFamily="50" charset="-128"/>
                <a:ea typeface="AR PハイカラＰＯＰ体H" pitchFamily="50" charset="-128"/>
              </a:rPr>
              <a:t>つなぐ試みを</a:t>
            </a:r>
          </a:p>
        </p:txBody>
      </p:sp>
      <p:sp>
        <p:nvSpPr>
          <p:cNvPr id="2" name="楕円 1">
            <a:extLst>
              <a:ext uri="{FF2B5EF4-FFF2-40B4-BE49-F238E27FC236}">
                <a16:creationId xmlns:a16="http://schemas.microsoft.com/office/drawing/2014/main" id="{5DAF03C9-2CFF-53E3-5DDA-94225A351369}"/>
              </a:ext>
            </a:extLst>
          </p:cNvPr>
          <p:cNvSpPr/>
          <p:nvPr/>
        </p:nvSpPr>
        <p:spPr>
          <a:xfrm>
            <a:off x="8578852" y="765474"/>
            <a:ext cx="2736848" cy="5673827"/>
          </a:xfrm>
          <a:prstGeom prst="ellipse">
            <a:avLst/>
          </a:prstGeom>
          <a:noFill/>
          <a:ln w="57150">
            <a:solidFill>
              <a:srgbClr val="FF33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8743795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5171"/>
                                        </p:tgtEl>
                                        <p:attrNameLst>
                                          <p:attrName>style.visibility</p:attrName>
                                        </p:attrNameLst>
                                      </p:cBhvr>
                                      <p:to>
                                        <p:strVal val="visible"/>
                                      </p:to>
                                    </p:set>
                                    <p:animEffect transition="in" filter="wipe(down)">
                                      <p:cBhvr>
                                        <p:cTn id="7" dur="500"/>
                                        <p:tgtEl>
                                          <p:spTgt spid="13517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35172"/>
                                        </p:tgtEl>
                                        <p:attrNameLst>
                                          <p:attrName>style.visibility</p:attrName>
                                        </p:attrNameLst>
                                      </p:cBhvr>
                                      <p:to>
                                        <p:strVal val="visible"/>
                                      </p:to>
                                    </p:set>
                                    <p:animEffect transition="in" filter="wipe(down)">
                                      <p:cBhvr>
                                        <p:cTn id="12" dur="500"/>
                                        <p:tgtEl>
                                          <p:spTgt spid="13517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35173"/>
                                        </p:tgtEl>
                                        <p:attrNameLst>
                                          <p:attrName>style.visibility</p:attrName>
                                        </p:attrNameLst>
                                      </p:cBhvr>
                                      <p:to>
                                        <p:strVal val="visible"/>
                                      </p:to>
                                    </p:set>
                                    <p:animEffect transition="in" filter="wipe(down)">
                                      <p:cBhvr>
                                        <p:cTn id="17" dur="500"/>
                                        <p:tgtEl>
                                          <p:spTgt spid="13517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35174"/>
                                        </p:tgtEl>
                                        <p:attrNameLst>
                                          <p:attrName>style.visibility</p:attrName>
                                        </p:attrNameLst>
                                      </p:cBhvr>
                                      <p:to>
                                        <p:strVal val="visible"/>
                                      </p:to>
                                    </p:set>
                                    <p:animEffect transition="in" filter="wipe(down)">
                                      <p:cBhvr>
                                        <p:cTn id="22" dur="500"/>
                                        <p:tgtEl>
                                          <p:spTgt spid="13517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35175"/>
                                        </p:tgtEl>
                                        <p:attrNameLst>
                                          <p:attrName>style.visibility</p:attrName>
                                        </p:attrNameLst>
                                      </p:cBhvr>
                                      <p:to>
                                        <p:strVal val="visible"/>
                                      </p:to>
                                    </p:set>
                                    <p:animEffect transition="in" filter="wipe(down)">
                                      <p:cBhvr>
                                        <p:cTn id="27" dur="500"/>
                                        <p:tgtEl>
                                          <p:spTgt spid="1351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171" grpId="0" animBg="1"/>
      <p:bldP spid="135172" grpId="0" animBg="1"/>
      <p:bldP spid="135173" grpId="0" animBg="1"/>
      <p:bldP spid="135174" grpId="0" animBg="1"/>
      <p:bldP spid="13517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4" descr="P1010548">
            <a:extLst>
              <a:ext uri="{FF2B5EF4-FFF2-40B4-BE49-F238E27FC236}">
                <a16:creationId xmlns:a16="http://schemas.microsoft.com/office/drawing/2014/main" id="{FC757594-FA19-4D2A-398F-652851CFBA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0110" t="1875" r="6358" b="1225"/>
          <a:stretch>
            <a:fillRect/>
          </a:stretch>
        </p:blipFill>
        <p:spPr bwMode="auto">
          <a:xfrm>
            <a:off x="4872038" y="0"/>
            <a:ext cx="4392612" cy="679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テキスト ボックス 1">
            <a:extLst>
              <a:ext uri="{FF2B5EF4-FFF2-40B4-BE49-F238E27FC236}">
                <a16:creationId xmlns:a16="http://schemas.microsoft.com/office/drawing/2014/main" id="{59DA89A1-8936-2761-59AE-3E06A69B94CF}"/>
              </a:ext>
            </a:extLst>
          </p:cNvPr>
          <p:cNvSpPr txBox="1"/>
          <p:nvPr/>
        </p:nvSpPr>
        <p:spPr>
          <a:xfrm>
            <a:off x="803691" y="120223"/>
            <a:ext cx="3139321" cy="6555641"/>
          </a:xfrm>
          <a:prstGeom prst="rect">
            <a:avLst/>
          </a:prstGeom>
        </p:spPr>
        <p:style>
          <a:lnRef idx="2">
            <a:schemeClr val="accent6"/>
          </a:lnRef>
          <a:fillRef idx="1">
            <a:schemeClr val="lt1"/>
          </a:fillRef>
          <a:effectRef idx="0">
            <a:schemeClr val="accent6"/>
          </a:effectRef>
          <a:fontRef idx="minor">
            <a:schemeClr val="dk1"/>
          </a:fontRef>
        </p:style>
        <p:txBody>
          <a:bodyPr vert="eaVert" wrap="none">
            <a:spAutoFit/>
          </a:bodyPr>
          <a:lstStyle/>
          <a:p>
            <a:pPr eaLnBrk="1" hangingPunct="1">
              <a:defRPr/>
            </a:pPr>
            <a:r>
              <a:rPr lang="ja-JP" altLang="en-US" sz="2400" b="1" dirty="0"/>
              <a:t>朝日新聞定年当時</a:t>
            </a:r>
            <a:br>
              <a:rPr lang="ja-JP" altLang="en-US" sz="2400" b="1" dirty="0"/>
            </a:br>
            <a:r>
              <a:rPr lang="ja-JP" altLang="en-US" sz="2400" b="1" dirty="0">
                <a:solidFill>
                  <a:srgbClr val="FF3399"/>
                </a:solidFill>
              </a:rPr>
              <a:t>「筆まめ」に６９５８人</a:t>
            </a:r>
          </a:p>
          <a:p>
            <a:pPr eaLnBrk="1" hangingPunct="1">
              <a:defRPr/>
            </a:pPr>
            <a:r>
              <a:rPr lang="ja-JP" altLang="en-US" sz="2400" b="1" dirty="0"/>
              <a:t>　年賀状３０００人</a:t>
            </a:r>
            <a:br>
              <a:rPr lang="ja-JP" altLang="en-US" sz="2400" b="1" dirty="0"/>
            </a:br>
            <a:endParaRPr lang="ja-JP" altLang="en-US" sz="2400" b="1" dirty="0"/>
          </a:p>
          <a:p>
            <a:pPr eaLnBrk="1" hangingPunct="1">
              <a:defRPr/>
            </a:pPr>
            <a:r>
              <a:rPr lang="ja-JP" altLang="en-US" sz="2400" b="1" dirty="0"/>
              <a:t>　　</a:t>
            </a:r>
            <a:r>
              <a:rPr lang="ja-JP" altLang="en-US" sz="2400" b="1" dirty="0">
                <a:solidFill>
                  <a:srgbClr val="FF3399"/>
                </a:solidFill>
              </a:rPr>
              <a:t>いま</a:t>
            </a:r>
            <a:r>
              <a:rPr lang="ja-JP" altLang="en-US" sz="2400" b="1" dirty="0"/>
              <a:t>「えにしメール」を受けてくださる方</a:t>
            </a:r>
            <a:br>
              <a:rPr lang="ja-JP" altLang="en-US" sz="2400" b="1" dirty="0"/>
            </a:br>
            <a:r>
              <a:rPr lang="ja-JP" altLang="en-US" sz="2400" b="1" dirty="0"/>
              <a:t>　　　　　　　　　　　１８カ国約３０００人</a:t>
            </a:r>
          </a:p>
          <a:p>
            <a:pPr eaLnBrk="1" hangingPunct="1">
              <a:defRPr/>
            </a:pPr>
            <a:endParaRPr lang="ja-JP" altLang="en-US" sz="2400" b="1" dirty="0"/>
          </a:p>
          <a:p>
            <a:pPr eaLnBrk="1" hangingPunct="1">
              <a:defRPr/>
            </a:pPr>
            <a:r>
              <a:rPr lang="ja-JP" altLang="en-US" sz="2400" b="1" dirty="0"/>
              <a:t>                 　　　　　</a:t>
            </a:r>
            <a:r>
              <a:rPr lang="ja-JP" altLang="en-US" sz="2400" b="1" dirty="0">
                <a:solidFill>
                  <a:srgbClr val="009EDE"/>
                </a:solidFill>
              </a:rPr>
              <a:t>私の家庭教師のみなさん</a:t>
            </a:r>
          </a:p>
        </p:txBody>
      </p:sp>
    </p:spTree>
    <p:extLst>
      <p:ext uri="{BB962C8B-B14F-4D97-AF65-F5344CB8AC3E}">
        <p14:creationId xmlns:p14="http://schemas.microsoft.com/office/powerpoint/2010/main" val="30856806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1000"/>
                                        <p:tgtEl>
                                          <p:spTgt spid="2">
                                            <p:txEl>
                                              <p:pRg st="1" end="1"/>
                                            </p:txEl>
                                          </p:spTgt>
                                        </p:tgtEl>
                                      </p:cBhvr>
                                    </p:animEffect>
                                    <p:anim calcmode="lin" valueType="num">
                                      <p:cBhvr>
                                        <p:cTn id="13"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1000"/>
                                        <p:tgtEl>
                                          <p:spTgt spid="2">
                                            <p:txEl>
                                              <p:pRg st="2" end="2"/>
                                            </p:txEl>
                                          </p:spTgt>
                                        </p:tgtEl>
                                      </p:cBhvr>
                                    </p:animEffect>
                                    <p:anim calcmode="lin" valueType="num">
                                      <p:cBhvr>
                                        <p:cTn id="18"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2">
                                            <p:txEl>
                                              <p:pRg st="2" end="2"/>
                                            </p:txEl>
                                          </p:spTgt>
                                        </p:tgtEl>
                                        <p:attrNameLst>
                                          <p:attrName>ppt_y</p:attrName>
                                        </p:attrNameLst>
                                      </p:cBhvr>
                                      <p:tavLst>
                                        <p:tav tm="0">
                                          <p:val>
                                            <p:strVal val="#ppt_y+.1"/>
                                          </p:val>
                                        </p:tav>
                                        <p:tav tm="100000">
                                          <p:val>
                                            <p:strVal val="#ppt_y"/>
                                          </p:val>
                                        </p:tav>
                                      </p:tavLst>
                                    </p:anim>
                                  </p:childTnLst>
                                </p:cTn>
                              </p:par>
                              <p:par>
                                <p:cTn id="20" presetID="22" presetClass="entr" presetSubtype="4" fill="hold" nodeType="with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Effect transition="in" filter="wipe(down)">
                                      <p:cBhvr>
                                        <p:cTn id="22"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0CF8DF31-C13A-6FEE-E425-0C324EF929E7}"/>
              </a:ext>
            </a:extLst>
          </p:cNvPr>
          <p:cNvSpPr>
            <a:spLocks noGrp="1" noChangeArrowheads="1"/>
          </p:cNvSpPr>
          <p:nvPr>
            <p:ph type="title"/>
          </p:nvPr>
        </p:nvSpPr>
        <p:spPr/>
        <p:txBody>
          <a:bodyPr/>
          <a:lstStyle/>
          <a:p>
            <a:pPr eaLnBrk="1" hangingPunct="1"/>
            <a:endParaRPr lang="ja-JP" altLang="ja-JP"/>
          </a:p>
        </p:txBody>
      </p:sp>
      <p:pic>
        <p:nvPicPr>
          <p:cNvPr id="13315" name="Picture 3" descr="0416-">
            <a:extLst>
              <a:ext uri="{FF2B5EF4-FFF2-40B4-BE49-F238E27FC236}">
                <a16:creationId xmlns:a16="http://schemas.microsoft.com/office/drawing/2014/main" id="{C8FC8E89-8996-4560-2977-4E7F740C71FD}"/>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1634262" y="86792"/>
            <a:ext cx="8713787" cy="58340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316" name="Rectangle 4">
            <a:extLst>
              <a:ext uri="{FF2B5EF4-FFF2-40B4-BE49-F238E27FC236}">
                <a16:creationId xmlns:a16="http://schemas.microsoft.com/office/drawing/2014/main" id="{B8883006-9DE6-F1EA-DFBF-DEF83D0F9E9D}"/>
              </a:ext>
            </a:extLst>
          </p:cNvPr>
          <p:cNvSpPr>
            <a:spLocks noGrp="1" noChangeArrowheads="1"/>
          </p:cNvSpPr>
          <p:nvPr>
            <p:ph sz="half" idx="1"/>
          </p:nvPr>
        </p:nvSpPr>
        <p:spPr/>
        <p:txBody>
          <a:bodyPr/>
          <a:lstStyle/>
          <a:p>
            <a:pPr eaLnBrk="1" hangingPunct="1"/>
            <a:endParaRPr lang="ja-JP" altLang="ja-JP" dirty="0"/>
          </a:p>
        </p:txBody>
      </p:sp>
      <p:sp>
        <p:nvSpPr>
          <p:cNvPr id="13317" name="Text Box 5">
            <a:extLst>
              <a:ext uri="{FF2B5EF4-FFF2-40B4-BE49-F238E27FC236}">
                <a16:creationId xmlns:a16="http://schemas.microsoft.com/office/drawing/2014/main" id="{83EA803B-01BE-9181-3D65-EC773BB8470E}"/>
              </a:ext>
            </a:extLst>
          </p:cNvPr>
          <p:cNvSpPr txBox="1">
            <a:spLocks noChangeArrowheads="1"/>
          </p:cNvSpPr>
          <p:nvPr/>
        </p:nvSpPr>
        <p:spPr bwMode="auto">
          <a:xfrm>
            <a:off x="1709288" y="5940211"/>
            <a:ext cx="7919156"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2400" b="1" dirty="0">
                <a:solidFill>
                  <a:srgbClr val="FF3399"/>
                </a:solidFill>
                <a:latin typeface="HGS創英角ﾎﾟｯﾌﾟ体" panose="040B0A00000000000000" pitchFamily="50" charset="-128"/>
                <a:ea typeface="HGS創英角ﾎﾟｯﾌﾟ体" panose="040B0A00000000000000" pitchFamily="50" charset="-128"/>
              </a:rPr>
              <a:t>「福祉と医療・現場と政策の</a:t>
            </a:r>
            <a:r>
              <a:rPr lang="en-US" altLang="ja-JP" sz="2400" b="1" dirty="0">
                <a:solidFill>
                  <a:srgbClr val="FF3399"/>
                </a:solidFill>
                <a:latin typeface="HGS創英角ﾎﾟｯﾌﾟ体" panose="040B0A00000000000000" pitchFamily="50" charset="-128"/>
                <a:ea typeface="HGS創英角ﾎﾟｯﾌﾟ体" panose="040B0A00000000000000" pitchFamily="50" charset="-128"/>
              </a:rPr>
              <a:t>〈</a:t>
            </a:r>
            <a:r>
              <a:rPr lang="ja-JP" altLang="en-US" sz="2400" b="1" dirty="0">
                <a:solidFill>
                  <a:srgbClr val="FF3399"/>
                </a:solidFill>
                <a:latin typeface="HGS創英角ﾎﾟｯﾌﾟ体" panose="040B0A00000000000000" pitchFamily="50" charset="-128"/>
                <a:ea typeface="HGS創英角ﾎﾟｯﾌﾟ体" panose="040B0A00000000000000" pitchFamily="50" charset="-128"/>
              </a:rPr>
              <a:t>新たなえにし</a:t>
            </a:r>
            <a:r>
              <a:rPr lang="en-US" altLang="ja-JP" sz="2400" b="1" dirty="0">
                <a:solidFill>
                  <a:srgbClr val="FF3399"/>
                </a:solidFill>
                <a:latin typeface="HGS創英角ﾎﾟｯﾌﾟ体" panose="040B0A00000000000000" pitchFamily="50" charset="-128"/>
                <a:ea typeface="HGS創英角ﾎﾟｯﾌﾟ体" panose="040B0A00000000000000" pitchFamily="50" charset="-128"/>
              </a:rPr>
              <a:t>〉</a:t>
            </a:r>
            <a:r>
              <a:rPr lang="ja-JP" altLang="en-US" sz="2400" b="1" dirty="0">
                <a:solidFill>
                  <a:srgbClr val="FF3399"/>
                </a:solidFill>
                <a:latin typeface="HGS創英角ﾎﾟｯﾌﾟ体" panose="040B0A00000000000000" pitchFamily="50" charset="-128"/>
                <a:ea typeface="HGS創英角ﾎﾟｯﾌﾟ体" panose="040B0A00000000000000" pitchFamily="50" charset="-128"/>
              </a:rPr>
              <a:t>を結ぶ会</a:t>
            </a:r>
          </a:p>
          <a:p>
            <a:pPr>
              <a:spcBef>
                <a:spcPct val="0"/>
              </a:spcBef>
              <a:buNone/>
            </a:pPr>
            <a:r>
              <a:rPr lang="ja-JP" altLang="en-US" sz="2400" b="1" dirty="0">
                <a:solidFill>
                  <a:srgbClr val="FF3399"/>
                </a:solidFill>
                <a:latin typeface="HGS創英角ﾎﾟｯﾌﾟ体" panose="040B0A00000000000000" pitchFamily="50" charset="-128"/>
                <a:ea typeface="HGS創英角ﾎﾟｯﾌﾟ体" panose="040B0A00000000000000" pitchFamily="50" charset="-128"/>
              </a:rPr>
              <a:t>コロナ前のは、最初の出会い、 日本プレスセンターで</a:t>
            </a:r>
          </a:p>
        </p:txBody>
      </p:sp>
    </p:spTree>
    <p:extLst>
      <p:ext uri="{BB962C8B-B14F-4D97-AF65-F5344CB8AC3E}">
        <p14:creationId xmlns:p14="http://schemas.microsoft.com/office/powerpoint/2010/main" val="33459127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タイトル 1">
            <a:extLst>
              <a:ext uri="{FF2B5EF4-FFF2-40B4-BE49-F238E27FC236}">
                <a16:creationId xmlns:a16="http://schemas.microsoft.com/office/drawing/2014/main" id="{620F18A2-8EC3-2861-18A2-BAF9D4CFFAA7}"/>
              </a:ext>
            </a:extLst>
          </p:cNvPr>
          <p:cNvSpPr>
            <a:spLocks noGrp="1"/>
          </p:cNvSpPr>
          <p:nvPr>
            <p:ph type="ctrTitle" idx="4294967295"/>
          </p:nvPr>
        </p:nvSpPr>
        <p:spPr>
          <a:xfrm>
            <a:off x="2209800" y="2130426"/>
            <a:ext cx="7772400" cy="1470025"/>
          </a:xfrm>
        </p:spPr>
        <p:txBody>
          <a:bodyPr/>
          <a:lstStyle/>
          <a:p>
            <a:pPr eaLnBrk="1" hangingPunct="1"/>
            <a:endParaRPr lang="ja-JP" altLang="en-US"/>
          </a:p>
        </p:txBody>
      </p:sp>
      <p:sp>
        <p:nvSpPr>
          <p:cNvPr id="17411" name="サブタイトル 2">
            <a:extLst>
              <a:ext uri="{FF2B5EF4-FFF2-40B4-BE49-F238E27FC236}">
                <a16:creationId xmlns:a16="http://schemas.microsoft.com/office/drawing/2014/main" id="{70232285-32AE-E49B-2E7E-70C23E77FB88}"/>
              </a:ext>
            </a:extLst>
          </p:cNvPr>
          <p:cNvSpPr>
            <a:spLocks noGrp="1"/>
          </p:cNvSpPr>
          <p:nvPr>
            <p:ph type="subTitle" idx="4294967295"/>
          </p:nvPr>
        </p:nvSpPr>
        <p:spPr>
          <a:xfrm>
            <a:off x="2895600" y="3886200"/>
            <a:ext cx="6400800" cy="1752600"/>
          </a:xfrm>
        </p:spPr>
        <p:txBody>
          <a:bodyPr/>
          <a:lstStyle/>
          <a:p>
            <a:pPr marL="0" indent="0" algn="ctr">
              <a:buNone/>
            </a:pPr>
            <a:endParaRPr lang="ja-JP" altLang="en-US">
              <a:solidFill>
                <a:srgbClr val="898989"/>
              </a:solidFill>
            </a:endParaRPr>
          </a:p>
        </p:txBody>
      </p:sp>
      <p:graphicFrame>
        <p:nvGraphicFramePr>
          <p:cNvPr id="17412" name="Object 4">
            <a:extLst>
              <a:ext uri="{FF2B5EF4-FFF2-40B4-BE49-F238E27FC236}">
                <a16:creationId xmlns:a16="http://schemas.microsoft.com/office/drawing/2014/main" id="{3B71969A-37DE-4E4E-4849-5BD3E93681D9}"/>
              </a:ext>
            </a:extLst>
          </p:cNvPr>
          <p:cNvGraphicFramePr>
            <a:graphicFrameLocks noChangeAspect="1"/>
          </p:cNvGraphicFramePr>
          <p:nvPr/>
        </p:nvGraphicFramePr>
        <p:xfrm>
          <a:off x="6472238" y="1773239"/>
          <a:ext cx="4170362" cy="5902325"/>
        </p:xfrm>
        <a:graphic>
          <a:graphicData uri="http://schemas.openxmlformats.org/presentationml/2006/ole">
            <mc:AlternateContent xmlns:mc="http://schemas.openxmlformats.org/markup-compatibility/2006">
              <mc:Choice xmlns:v="urn:schemas-microsoft-com:vml" Requires="v">
                <p:oleObj name="Acrobat Document" r:id="rId2" imgW="7552440" imgH="10693080" progId="AcroExch.Document.11">
                  <p:embed/>
                </p:oleObj>
              </mc:Choice>
              <mc:Fallback>
                <p:oleObj name="Acrobat Document" r:id="rId2" imgW="7552440" imgH="10693080" progId="AcroExch.Document.11">
                  <p:embed/>
                  <p:pic>
                    <p:nvPicPr>
                      <p:cNvPr id="17412" name="Object 4">
                        <a:extLst>
                          <a:ext uri="{FF2B5EF4-FFF2-40B4-BE49-F238E27FC236}">
                            <a16:creationId xmlns:a16="http://schemas.microsoft.com/office/drawing/2014/main" id="{3B71969A-37DE-4E4E-4849-5BD3E93681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2238" y="1773239"/>
                        <a:ext cx="4170362" cy="590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2058" name="Picture 2" descr="D:\YUKIKO\Desktop\20130427enishi\20130427enishi\DSC_7543.jpg">
            <a:extLst>
              <a:ext uri="{FF2B5EF4-FFF2-40B4-BE49-F238E27FC236}">
                <a16:creationId xmlns:a16="http://schemas.microsoft.com/office/drawing/2014/main" id="{12146554-41F3-AE4D-561A-421C68F7EE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39901" y="115889"/>
            <a:ext cx="3852863" cy="256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9" name="Picture 4" descr="D:\YUKIKO\Desktop\20130427enishi\20130427enishi\DSC_8051.jpg">
            <a:extLst>
              <a:ext uri="{FF2B5EF4-FFF2-40B4-BE49-F238E27FC236}">
                <a16:creationId xmlns:a16="http://schemas.microsoft.com/office/drawing/2014/main" id="{79EBF6ED-6A34-DE6D-4F21-180588AA474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1" y="3976688"/>
            <a:ext cx="4333875" cy="288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Picture 5" descr="D:\YUKIKO\Desktop\20130427enishi\20130427enishi\DSC_8011.jpg">
            <a:extLst>
              <a:ext uri="{FF2B5EF4-FFF2-40B4-BE49-F238E27FC236}">
                <a16:creationId xmlns:a16="http://schemas.microsoft.com/office/drawing/2014/main" id="{82971923-C051-2A68-E828-710336BE24D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40014" y="2308225"/>
            <a:ext cx="3887787" cy="258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8" name="テキスト ボックス 1">
            <a:extLst>
              <a:ext uri="{FF2B5EF4-FFF2-40B4-BE49-F238E27FC236}">
                <a16:creationId xmlns:a16="http://schemas.microsoft.com/office/drawing/2014/main" id="{BE193311-51DB-6343-BC56-34740F9E5E4D}"/>
              </a:ext>
            </a:extLst>
          </p:cNvPr>
          <p:cNvSpPr txBox="1">
            <a:spLocks noChangeArrowheads="1"/>
          </p:cNvSpPr>
          <p:nvPr/>
        </p:nvSpPr>
        <p:spPr bwMode="auto">
          <a:xfrm>
            <a:off x="5824538" y="115889"/>
            <a:ext cx="3982180" cy="1477328"/>
          </a:xfrm>
          <a:prstGeom prst="rect">
            <a:avLst/>
          </a:prstGeom>
          <a:noFill/>
          <a:ln w="12700">
            <a:solidFill>
              <a:srgbClr val="00B0F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800" b="1" dirty="0">
                <a:solidFill>
                  <a:srgbClr val="3333CC"/>
                </a:solidFill>
              </a:rPr>
              <a:t>えにしの集い２０１３</a:t>
            </a:r>
            <a:br>
              <a:rPr lang="ja-JP" altLang="en-US" sz="1800" b="1" dirty="0">
                <a:solidFill>
                  <a:srgbClr val="3333CC"/>
                </a:solidFill>
              </a:rPr>
            </a:br>
            <a:r>
              <a:rPr lang="ja-JP" altLang="en-US" sz="1800" b="1" dirty="0">
                <a:solidFill>
                  <a:srgbClr val="3333CC"/>
                </a:solidFill>
              </a:rPr>
              <a:t>認知症のお二人</a:t>
            </a:r>
            <a:br>
              <a:rPr lang="ja-JP" altLang="en-US" sz="1800" b="1" dirty="0">
                <a:solidFill>
                  <a:srgbClr val="3333CC"/>
                </a:solidFill>
              </a:rPr>
            </a:br>
            <a:r>
              <a:rPr lang="ja-JP" altLang="en-US" sz="1800" b="1" dirty="0">
                <a:solidFill>
                  <a:srgbClr val="3333CC"/>
                </a:solidFill>
              </a:rPr>
              <a:t>シゲさん、マサさんのトークに</a:t>
            </a:r>
          </a:p>
          <a:p>
            <a:pPr eaLnBrk="1" hangingPunct="1">
              <a:spcBef>
                <a:spcPct val="0"/>
              </a:spcBef>
              <a:buFontTx/>
              <a:buNone/>
            </a:pPr>
            <a:r>
              <a:rPr lang="ja-JP" altLang="en-US" sz="1800" b="1" dirty="0">
                <a:solidFill>
                  <a:srgbClr val="3333CC"/>
                </a:solidFill>
              </a:rPr>
              <a:t>夜の部パネリストの副大臣も感動</a:t>
            </a:r>
            <a:r>
              <a:rPr lang="en-US" altLang="ja-JP" sz="1800" b="1" dirty="0">
                <a:solidFill>
                  <a:srgbClr val="3333CC"/>
                </a:solidFill>
              </a:rPr>
              <a:t>!!!!!!!</a:t>
            </a:r>
            <a:br>
              <a:rPr lang="ja-JP" altLang="en-US" sz="1800" b="1" dirty="0">
                <a:solidFill>
                  <a:srgbClr val="3333CC"/>
                </a:solidFill>
              </a:rPr>
            </a:br>
            <a:r>
              <a:rPr lang="ja-JP" altLang="en-US" sz="1800" b="1" dirty="0">
                <a:solidFill>
                  <a:srgbClr val="3333CC"/>
                </a:solidFill>
              </a:rPr>
              <a:t>国会の委員会でも話題に</a:t>
            </a:r>
          </a:p>
        </p:txBody>
      </p:sp>
    </p:spTree>
    <p:extLst>
      <p:ext uri="{BB962C8B-B14F-4D97-AF65-F5344CB8AC3E}">
        <p14:creationId xmlns:p14="http://schemas.microsoft.com/office/powerpoint/2010/main" val="37230515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nodeType="clickEffect">
                                  <p:stCondLst>
                                    <p:cond delay="0"/>
                                  </p:stCondLst>
                                  <p:childTnLst>
                                    <p:set>
                                      <p:cBhvr>
                                        <p:cTn id="6" dur="1" fill="hold">
                                          <p:stCondLst>
                                            <p:cond delay="0"/>
                                          </p:stCondLst>
                                        </p:cTn>
                                        <p:tgtEl>
                                          <p:spTgt spid="2058"/>
                                        </p:tgtEl>
                                        <p:attrNameLst>
                                          <p:attrName>style.visibility</p:attrName>
                                        </p:attrNameLst>
                                      </p:cBhvr>
                                      <p:to>
                                        <p:strVal val="visible"/>
                                      </p:to>
                                    </p:set>
                                    <p:animEffect transition="in" filter="wedge">
                                      <p:cBhvr>
                                        <p:cTn id="7" dur="2000"/>
                                        <p:tgtEl>
                                          <p:spTgt spid="205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2059"/>
                                        </p:tgtEl>
                                        <p:attrNameLst>
                                          <p:attrName>style.visibility</p:attrName>
                                        </p:attrNameLst>
                                      </p:cBhvr>
                                      <p:to>
                                        <p:strVal val="visible"/>
                                      </p:to>
                                    </p:set>
                                    <p:animEffect transition="in" filter="blinds(horizontal)">
                                      <p:cBhvr>
                                        <p:cTn id="12" dur="500"/>
                                        <p:tgtEl>
                                          <p:spTgt spid="205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nodeType="clickEffect">
                                  <p:stCondLst>
                                    <p:cond delay="0"/>
                                  </p:stCondLst>
                                  <p:childTnLst>
                                    <p:set>
                                      <p:cBhvr>
                                        <p:cTn id="16" dur="1" fill="hold">
                                          <p:stCondLst>
                                            <p:cond delay="0"/>
                                          </p:stCondLst>
                                        </p:cTn>
                                        <p:tgtEl>
                                          <p:spTgt spid="2060"/>
                                        </p:tgtEl>
                                        <p:attrNameLst>
                                          <p:attrName>style.visibility</p:attrName>
                                        </p:attrNameLst>
                                      </p:cBhvr>
                                      <p:to>
                                        <p:strVal val="visible"/>
                                      </p:to>
                                    </p:set>
                                    <p:animEffect transition="in" filter="box(in)">
                                      <p:cBhvr>
                                        <p:cTn id="17" dur="500"/>
                                        <p:tgtEl>
                                          <p:spTgt spid="206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8" presetClass="emph" presetSubtype="0" fill="hold" grpId="0" nodeType="clickEffect">
                                  <p:stCondLst>
                                    <p:cond delay="0"/>
                                  </p:stCondLst>
                                  <p:childTnLst>
                                    <p:animRot by="21600000">
                                      <p:cBhvr>
                                        <p:cTn id="21" dur="2000" fill="hold"/>
                                        <p:tgtEl>
                                          <p:spTgt spid="25608"/>
                                        </p:tgtEl>
                                        <p:attrNameLst>
                                          <p:attrName>r</p:attrName>
                                        </p:attrNameLst>
                                      </p:cBhvr>
                                    </p:animRot>
                                  </p:childTnLst>
                                </p:cTn>
                              </p:par>
                            </p:childTnLst>
                          </p:cTn>
                        </p:par>
                      </p:childTnLst>
                    </p:cTn>
                  </p:par>
                  <p:par>
                    <p:cTn id="22" fill="hold" nodeType="clickPar">
                      <p:stCondLst>
                        <p:cond delay="indefinite"/>
                      </p:stCondLst>
                      <p:childTnLst>
                        <p:par>
                          <p:cTn id="23" fill="hold" nodeType="withGroup">
                            <p:stCondLst>
                              <p:cond delay="0"/>
                            </p:stCondLst>
                            <p:childTnLst>
                              <p:par>
                                <p:cTn id="24" presetID="45" presetClass="entr" presetSubtype="0" fill="hold" nodeType="clickEffect">
                                  <p:stCondLst>
                                    <p:cond delay="0"/>
                                  </p:stCondLst>
                                  <p:childTnLst>
                                    <p:set>
                                      <p:cBhvr>
                                        <p:cTn id="25" dur="1" fill="hold">
                                          <p:stCondLst>
                                            <p:cond delay="0"/>
                                          </p:stCondLst>
                                        </p:cTn>
                                        <p:tgtEl>
                                          <p:spTgt spid="2060"/>
                                        </p:tgtEl>
                                        <p:attrNameLst>
                                          <p:attrName>style.visibility</p:attrName>
                                        </p:attrNameLst>
                                      </p:cBhvr>
                                      <p:to>
                                        <p:strVal val="visible"/>
                                      </p:to>
                                    </p:set>
                                    <p:animEffect transition="in" filter="fade">
                                      <p:cBhvr>
                                        <p:cTn id="26" dur="2000"/>
                                        <p:tgtEl>
                                          <p:spTgt spid="2060"/>
                                        </p:tgtEl>
                                      </p:cBhvr>
                                    </p:animEffect>
                                    <p:anim calcmode="lin" valueType="num">
                                      <p:cBhvr>
                                        <p:cTn id="27" dur="2000" fill="hold"/>
                                        <p:tgtEl>
                                          <p:spTgt spid="2060"/>
                                        </p:tgtEl>
                                        <p:attrNameLst>
                                          <p:attrName>ppt_w</p:attrName>
                                        </p:attrNameLst>
                                      </p:cBhvr>
                                      <p:tavLst>
                                        <p:tav tm="0" fmla="#ppt_w*sin(2.5*pi*$)">
                                          <p:val>
                                            <p:fltVal val="0"/>
                                          </p:val>
                                        </p:tav>
                                        <p:tav tm="100000">
                                          <p:val>
                                            <p:fltVal val="1"/>
                                          </p:val>
                                        </p:tav>
                                      </p:tavLst>
                                    </p:anim>
                                    <p:anim calcmode="lin" valueType="num">
                                      <p:cBhvr>
                                        <p:cTn id="28" dur="2000" fill="hold"/>
                                        <p:tgtEl>
                                          <p:spTgt spid="206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3" descr="智さんと　とIMG_8263">
            <a:extLst>
              <a:ext uri="{FF2B5EF4-FFF2-40B4-BE49-F238E27FC236}">
                <a16:creationId xmlns:a16="http://schemas.microsoft.com/office/drawing/2014/main" id="{439CB529-F59C-AF64-3279-01843DABFE0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12311" t="16498" r="40628" b="1999"/>
          <a:stretch>
            <a:fillRect/>
          </a:stretch>
        </p:blipFill>
        <p:spPr>
          <a:xfrm>
            <a:off x="236539" y="327818"/>
            <a:ext cx="3365500" cy="38877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72452" name="Text Box 4">
            <a:extLst>
              <a:ext uri="{FF2B5EF4-FFF2-40B4-BE49-F238E27FC236}">
                <a16:creationId xmlns:a16="http://schemas.microsoft.com/office/drawing/2014/main" id="{521174B5-4FE2-B3E3-B78D-7F51D49F38DD}"/>
              </a:ext>
            </a:extLst>
          </p:cNvPr>
          <p:cNvSpPr txBox="1">
            <a:spLocks noChangeArrowheads="1"/>
          </p:cNvSpPr>
          <p:nvPr/>
        </p:nvSpPr>
        <p:spPr bwMode="auto">
          <a:xfrm>
            <a:off x="143651" y="4408091"/>
            <a:ext cx="8320087"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800" b="1" dirty="0">
                <a:solidFill>
                  <a:srgbClr val="3366FF"/>
                </a:solidFill>
                <a:latin typeface="HG丸ｺﾞｼｯｸM-PRO" panose="020F0600000000000000" pitchFamily="50" charset="-128"/>
                <a:ea typeface="HG丸ｺﾞｼｯｸM-PRO" panose="020F0600000000000000" pitchFamily="50" charset="-128"/>
              </a:rPr>
              <a:t>この「透明な壁の刑務所」に入ったのは無論、</a:t>
            </a:r>
          </a:p>
          <a:p>
            <a:pPr eaLnBrk="1" hangingPunct="1">
              <a:spcBef>
                <a:spcPct val="0"/>
              </a:spcBef>
              <a:buFontTx/>
              <a:buNone/>
            </a:pPr>
            <a:r>
              <a:rPr lang="ja-JP" altLang="en-US" sz="1800" b="1" dirty="0">
                <a:solidFill>
                  <a:srgbClr val="3366FF"/>
                </a:solidFill>
                <a:latin typeface="HG丸ｺﾞｼｯｸM-PRO" panose="020F0600000000000000" pitchFamily="50" charset="-128"/>
                <a:ea typeface="HG丸ｺﾞｼｯｸM-PRO" panose="020F0600000000000000" pitchFamily="50" charset="-128"/>
              </a:rPr>
              <a:t>罪を犯したからではなく、</a:t>
            </a:r>
          </a:p>
          <a:p>
            <a:pPr eaLnBrk="1" hangingPunct="1">
              <a:spcBef>
                <a:spcPct val="0"/>
              </a:spcBef>
              <a:buFontTx/>
              <a:buNone/>
            </a:pPr>
            <a:r>
              <a:rPr lang="ja-JP" altLang="en-US" sz="1800" b="1" dirty="0">
                <a:solidFill>
                  <a:srgbClr val="3366FF"/>
                </a:solidFill>
                <a:latin typeface="HG丸ｺﾞｼｯｸM-PRO" panose="020F0600000000000000" pitchFamily="50" charset="-128"/>
                <a:ea typeface="HG丸ｺﾞｼｯｸM-PRO" panose="020F0600000000000000" pitchFamily="50" charset="-128"/>
              </a:rPr>
              <a:t>生まれながらの運命だったり、</a:t>
            </a:r>
          </a:p>
          <a:p>
            <a:pPr eaLnBrk="1" hangingPunct="1">
              <a:spcBef>
                <a:spcPct val="0"/>
              </a:spcBef>
              <a:buFontTx/>
              <a:buNone/>
            </a:pPr>
            <a:r>
              <a:rPr lang="ja-JP" altLang="en-US" sz="1800" b="1" dirty="0">
                <a:solidFill>
                  <a:srgbClr val="3366FF"/>
                </a:solidFill>
                <a:latin typeface="HG丸ｺﾞｼｯｸM-PRO" panose="020F0600000000000000" pitchFamily="50" charset="-128"/>
                <a:ea typeface="HG丸ｺﾞｼｯｸM-PRO" panose="020F0600000000000000" pitchFamily="50" charset="-128"/>
              </a:rPr>
              <a:t>不慮の事故だったりするわけで、</a:t>
            </a:r>
          </a:p>
          <a:p>
            <a:pPr eaLnBrk="1" hangingPunct="1">
              <a:spcBef>
                <a:spcPct val="0"/>
              </a:spcBef>
              <a:buFontTx/>
              <a:buNone/>
            </a:pPr>
            <a:r>
              <a:rPr lang="ja-JP" altLang="en-US" sz="1800" b="1" dirty="0">
                <a:solidFill>
                  <a:srgbClr val="3366FF"/>
                </a:solidFill>
                <a:latin typeface="HG丸ｺﾞｼｯｸM-PRO" panose="020F0600000000000000" pitchFamily="50" charset="-128"/>
                <a:ea typeface="HG丸ｺﾞｼｯｸM-PRO" panose="020F0600000000000000" pitchFamily="50" charset="-128"/>
              </a:rPr>
              <a:t>　　　</a:t>
            </a:r>
          </a:p>
        </p:txBody>
      </p:sp>
      <p:sp>
        <p:nvSpPr>
          <p:cNvPr id="872453" name="Text Box 5">
            <a:extLst>
              <a:ext uri="{FF2B5EF4-FFF2-40B4-BE49-F238E27FC236}">
                <a16:creationId xmlns:a16="http://schemas.microsoft.com/office/drawing/2014/main" id="{DE209C5B-B88C-49B9-AEA6-799962766193}"/>
              </a:ext>
            </a:extLst>
          </p:cNvPr>
          <p:cNvSpPr txBox="1">
            <a:spLocks noChangeArrowheads="1"/>
          </p:cNvSpPr>
          <p:nvPr/>
        </p:nvSpPr>
        <p:spPr bwMode="auto">
          <a:xfrm>
            <a:off x="3602039" y="169492"/>
            <a:ext cx="5065810" cy="23391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800" b="1" dirty="0">
                <a:solidFill>
                  <a:srgbClr val="FF3399"/>
                </a:solidFill>
                <a:latin typeface="HG丸ｺﾞｼｯｸM-PRO" panose="020F0600000000000000" pitchFamily="50" charset="-128"/>
                <a:ea typeface="HG丸ｺﾞｼｯｸM-PRO" panose="020F0600000000000000" pitchFamily="50" charset="-128"/>
              </a:rPr>
              <a:t>←</a:t>
            </a:r>
            <a:r>
              <a:rPr lang="ja-JP" altLang="en-US" sz="2000" b="1" u="sng" dirty="0">
                <a:solidFill>
                  <a:srgbClr val="FF3399"/>
                </a:solidFill>
                <a:latin typeface="HG丸ｺﾞｼｯｸM-PRO" panose="020F0600000000000000" pitchFamily="50" charset="-128"/>
                <a:ea typeface="HG丸ｺﾞｼｯｸM-PRO" panose="020F0600000000000000" pitchFamily="50" charset="-128"/>
              </a:rPr>
              <a:t>指点字</a:t>
            </a:r>
            <a:r>
              <a:rPr lang="en-US" altLang="ja-JP" sz="1800" b="1" u="sng" dirty="0">
                <a:solidFill>
                  <a:srgbClr val="FF3399"/>
                </a:solidFill>
                <a:latin typeface="HG丸ｺﾞｼｯｸM-PRO" panose="020F0600000000000000" pitchFamily="50" charset="-128"/>
                <a:ea typeface="HG丸ｺﾞｼｯｸM-PRO" panose="020F0600000000000000" pitchFamily="50" charset="-128"/>
              </a:rPr>
              <a:t>!</a:t>
            </a:r>
            <a:endParaRPr lang="ja-JP" altLang="en-US" sz="1800" b="1" u="sng" dirty="0">
              <a:solidFill>
                <a:srgbClr val="FF3399"/>
              </a:solidFill>
              <a:latin typeface="HG丸ｺﾞｼｯｸM-PRO" panose="020F0600000000000000" pitchFamily="50" charset="-128"/>
              <a:ea typeface="HG丸ｺﾞｼｯｸM-PRO" panose="020F0600000000000000" pitchFamily="50" charset="-128"/>
            </a:endParaRPr>
          </a:p>
          <a:p>
            <a:pPr eaLnBrk="1" hangingPunct="1">
              <a:spcBef>
                <a:spcPct val="0"/>
              </a:spcBef>
              <a:buFontTx/>
              <a:buNone/>
            </a:pPr>
            <a:r>
              <a:rPr lang="ja-JP" altLang="en-US" sz="1800" b="1" dirty="0">
                <a:solidFill>
                  <a:srgbClr val="3366FF"/>
                </a:solidFill>
                <a:latin typeface="HG丸ｺﾞｼｯｸM-PRO" panose="020F0600000000000000" pitchFamily="50" charset="-128"/>
                <a:ea typeface="HG丸ｺﾞｼｯｸM-PRO" panose="020F0600000000000000" pitchFamily="50" charset="-128"/>
              </a:rPr>
              <a:t>コミュニケーションができなければ、</a:t>
            </a:r>
          </a:p>
          <a:p>
            <a:pPr eaLnBrk="1" hangingPunct="1">
              <a:spcBef>
                <a:spcPct val="0"/>
              </a:spcBef>
              <a:buFontTx/>
              <a:buNone/>
            </a:pPr>
            <a:r>
              <a:rPr lang="ja-JP" altLang="en-US" sz="1800" b="1" dirty="0">
                <a:solidFill>
                  <a:srgbClr val="3366FF"/>
                </a:solidFill>
                <a:latin typeface="HG丸ｺﾞｼｯｸM-PRO" panose="020F0600000000000000" pitchFamily="50" charset="-128"/>
                <a:ea typeface="HG丸ｺﾞｼｯｸM-PRO" panose="020F0600000000000000" pitchFamily="50" charset="-128"/>
              </a:rPr>
              <a:t>　物理的に生きられても、</a:t>
            </a:r>
          </a:p>
          <a:p>
            <a:pPr eaLnBrk="1" hangingPunct="1">
              <a:spcBef>
                <a:spcPct val="0"/>
              </a:spcBef>
              <a:buFontTx/>
              <a:buNone/>
            </a:pPr>
            <a:r>
              <a:rPr lang="ja-JP" altLang="en-US" sz="1800" b="1" dirty="0">
                <a:solidFill>
                  <a:srgbClr val="3366FF"/>
                </a:solidFill>
                <a:latin typeface="HG丸ｺﾞｼｯｸM-PRO" panose="020F0600000000000000" pitchFamily="50" charset="-128"/>
                <a:ea typeface="HG丸ｺﾞｼｯｸM-PRO" panose="020F0600000000000000" pitchFamily="50" charset="-128"/>
              </a:rPr>
              <a:t>　魂が生きる力を失ってしまう。</a:t>
            </a:r>
          </a:p>
          <a:p>
            <a:pPr eaLnBrk="1" hangingPunct="1">
              <a:spcBef>
                <a:spcPct val="0"/>
              </a:spcBef>
              <a:buFontTx/>
              <a:buNone/>
            </a:pPr>
            <a:r>
              <a:rPr lang="ja-JP" altLang="en-US" sz="1800" b="1" dirty="0">
                <a:solidFill>
                  <a:srgbClr val="3366FF"/>
                </a:solidFill>
                <a:latin typeface="HG丸ｺﾞｼｯｸM-PRO" panose="020F0600000000000000" pitchFamily="50" charset="-128"/>
                <a:ea typeface="HG丸ｺﾞｼｯｸM-PRO" panose="020F0600000000000000" pitchFamily="50" charset="-128"/>
              </a:rPr>
              <a:t>それは、</a:t>
            </a:r>
          </a:p>
          <a:p>
            <a:pPr eaLnBrk="1" hangingPunct="1">
              <a:spcBef>
                <a:spcPct val="0"/>
              </a:spcBef>
              <a:buFontTx/>
              <a:buNone/>
            </a:pPr>
            <a:r>
              <a:rPr lang="ja-JP" altLang="en-US" sz="1800" b="1" dirty="0">
                <a:solidFill>
                  <a:srgbClr val="FF00FF"/>
                </a:solidFill>
                <a:latin typeface="HG丸ｺﾞｼｯｸM-PRO" panose="020F0600000000000000" pitchFamily="50" charset="-128"/>
                <a:ea typeface="HG丸ｺﾞｼｯｸM-PRO" panose="020F0600000000000000" pitchFamily="50" charset="-128"/>
              </a:rPr>
              <a:t>「目に見えない透明な壁に囲まれた刑務所」に</a:t>
            </a:r>
          </a:p>
          <a:p>
            <a:pPr eaLnBrk="1" hangingPunct="1">
              <a:spcBef>
                <a:spcPct val="0"/>
              </a:spcBef>
              <a:buFontTx/>
              <a:buNone/>
            </a:pPr>
            <a:r>
              <a:rPr lang="ja-JP" altLang="en-US" sz="1800" b="1" dirty="0">
                <a:solidFill>
                  <a:srgbClr val="FF00FF"/>
                </a:solidFill>
                <a:latin typeface="HG丸ｺﾞｼｯｸM-PRO" panose="020F0600000000000000" pitchFamily="50" charset="-128"/>
                <a:ea typeface="HG丸ｺﾞｼｯｸM-PRO" panose="020F0600000000000000" pitchFamily="50" charset="-128"/>
              </a:rPr>
              <a:t>｛無実の罪｝で収監</a:t>
            </a:r>
            <a:r>
              <a:rPr lang="ja-JP" altLang="en-US" sz="1800" b="1" dirty="0">
                <a:solidFill>
                  <a:srgbClr val="3366FF"/>
                </a:solidFill>
                <a:latin typeface="HG丸ｺﾞｼｯｸM-PRO" panose="020F0600000000000000" pitchFamily="50" charset="-128"/>
                <a:ea typeface="HG丸ｺﾞｼｯｸM-PRO" panose="020F0600000000000000" pitchFamily="50" charset="-128"/>
              </a:rPr>
              <a:t>されている存在だ。</a:t>
            </a:r>
            <a:r>
              <a:rPr lang="ja-JP" altLang="en-US" sz="1800" dirty="0"/>
              <a:t> </a:t>
            </a:r>
          </a:p>
          <a:p>
            <a:pPr eaLnBrk="1" hangingPunct="1">
              <a:spcBef>
                <a:spcPct val="0"/>
              </a:spcBef>
              <a:buFontTx/>
              <a:buNone/>
            </a:pPr>
            <a:endParaRPr lang="en-US" altLang="ja-JP" sz="1800" dirty="0"/>
          </a:p>
        </p:txBody>
      </p:sp>
      <p:sp>
        <p:nvSpPr>
          <p:cNvPr id="15365" name="Text Box 6">
            <a:extLst>
              <a:ext uri="{FF2B5EF4-FFF2-40B4-BE49-F238E27FC236}">
                <a16:creationId xmlns:a16="http://schemas.microsoft.com/office/drawing/2014/main" id="{EE6C33E6-B077-4B0D-450D-4C5F6DFDFAC6}"/>
              </a:ext>
            </a:extLst>
          </p:cNvPr>
          <p:cNvSpPr txBox="1">
            <a:spLocks noChangeArrowheads="1"/>
          </p:cNvSpPr>
          <p:nvPr/>
        </p:nvSpPr>
        <p:spPr bwMode="auto">
          <a:xfrm>
            <a:off x="665121" y="5754738"/>
            <a:ext cx="3967753"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2400" b="1" dirty="0">
                <a:solidFill>
                  <a:srgbClr val="FF00FF"/>
                </a:solidFill>
              </a:rPr>
              <a:t>福島智さん・盲聾の東大教授</a:t>
            </a:r>
          </a:p>
          <a:p>
            <a:pPr eaLnBrk="1" hangingPunct="1">
              <a:spcBef>
                <a:spcPct val="0"/>
              </a:spcBef>
              <a:buFontTx/>
              <a:buNone/>
            </a:pPr>
            <a:r>
              <a:rPr lang="ja-JP" altLang="en-US" sz="2400" b="1" dirty="0">
                <a:solidFill>
                  <a:srgbClr val="FF00FF"/>
                </a:solidFill>
              </a:rPr>
              <a:t>　　　　　　　　　　</a:t>
            </a:r>
          </a:p>
        </p:txBody>
      </p:sp>
      <p:pic>
        <p:nvPicPr>
          <p:cNvPr id="3" name="図 2">
            <a:extLst>
              <a:ext uri="{FF2B5EF4-FFF2-40B4-BE49-F238E27FC236}">
                <a16:creationId xmlns:a16="http://schemas.microsoft.com/office/drawing/2014/main" id="{01B31260-B0DA-0D9F-0C13-D4BC5B0911CB}"/>
              </a:ext>
            </a:extLst>
          </p:cNvPr>
          <p:cNvPicPr>
            <a:picLocks noChangeAspect="1"/>
          </p:cNvPicPr>
          <p:nvPr/>
        </p:nvPicPr>
        <p:blipFill>
          <a:blip r:embed="rId3"/>
          <a:srcRect l="4016" t="13756" b="16690"/>
          <a:stretch>
            <a:fillRect/>
          </a:stretch>
        </p:blipFill>
        <p:spPr>
          <a:xfrm>
            <a:off x="6224817" y="3256769"/>
            <a:ext cx="6103341" cy="3509792"/>
          </a:xfrm>
          <a:prstGeom prst="rect">
            <a:avLst/>
          </a:prstGeom>
        </p:spPr>
      </p:pic>
      <p:sp>
        <p:nvSpPr>
          <p:cNvPr id="2" name="四角形: 角を丸くする 1">
            <a:extLst>
              <a:ext uri="{FF2B5EF4-FFF2-40B4-BE49-F238E27FC236}">
                <a16:creationId xmlns:a16="http://schemas.microsoft.com/office/drawing/2014/main" id="{AFFBD261-3B0C-815E-E415-4CD5D6A05D8E}"/>
              </a:ext>
            </a:extLst>
          </p:cNvPr>
          <p:cNvSpPr/>
          <p:nvPr/>
        </p:nvSpPr>
        <p:spPr>
          <a:xfrm>
            <a:off x="7671524" y="2136913"/>
            <a:ext cx="4520475" cy="1238317"/>
          </a:xfrm>
          <a:prstGeom prst="roundRect">
            <a:avLst/>
          </a:prstGeom>
          <a:noFill/>
          <a:ln w="38100">
            <a:solidFill>
              <a:srgbClr val="FF33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63AE9845-3B1D-2DBF-1A29-28BD391C2A3E}"/>
              </a:ext>
            </a:extLst>
          </p:cNvPr>
          <p:cNvSpPr txBox="1"/>
          <p:nvPr/>
        </p:nvSpPr>
        <p:spPr>
          <a:xfrm>
            <a:off x="7671524" y="2271712"/>
            <a:ext cx="6166338" cy="923330"/>
          </a:xfrm>
          <a:prstGeom prst="rect">
            <a:avLst/>
          </a:prstGeom>
          <a:noFill/>
        </p:spPr>
        <p:txBody>
          <a:bodyPr wrap="square">
            <a:spAutoFit/>
          </a:bodyPr>
          <a:lstStyle/>
          <a:p>
            <a:r>
              <a:rPr lang="ja-JP" altLang="en-US" b="1" dirty="0">
                <a:solidFill>
                  <a:srgbClr val="FF3399"/>
                </a:solidFill>
              </a:rPr>
              <a:t>聾の方</a:t>
            </a:r>
            <a:r>
              <a:rPr lang="ja-JP" altLang="en-US" dirty="0"/>
              <a:t>とつなぐためのパソコン文字通訳</a:t>
            </a:r>
          </a:p>
          <a:p>
            <a:r>
              <a:rPr lang="ja-JP" altLang="en-US" b="1" dirty="0">
                <a:solidFill>
                  <a:srgbClr val="00B0F0"/>
                </a:solidFill>
              </a:rPr>
              <a:t>ところが、</a:t>
            </a:r>
            <a:br>
              <a:rPr lang="ja-JP" altLang="en-US" b="1" dirty="0">
                <a:solidFill>
                  <a:srgbClr val="00B0F0"/>
                </a:solidFill>
              </a:rPr>
            </a:br>
            <a:r>
              <a:rPr lang="ja-JP" altLang="en-US" b="1" dirty="0">
                <a:solidFill>
                  <a:srgbClr val="00B0F0"/>
                </a:solidFill>
              </a:rPr>
              <a:t>耳が遠くなったお年寄り・外国人にも好評</a:t>
            </a:r>
          </a:p>
        </p:txBody>
      </p:sp>
    </p:spTree>
    <p:extLst>
      <p:ext uri="{BB962C8B-B14F-4D97-AF65-F5344CB8AC3E}">
        <p14:creationId xmlns:p14="http://schemas.microsoft.com/office/powerpoint/2010/main" val="23877211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872453"/>
                                        </p:tgtEl>
                                        <p:attrNameLst>
                                          <p:attrName>style.visibility</p:attrName>
                                        </p:attrNameLst>
                                      </p:cBhvr>
                                      <p:to>
                                        <p:strVal val="visible"/>
                                      </p:to>
                                    </p:set>
                                    <p:animEffect transition="in" filter="wedge">
                                      <p:cBhvr>
                                        <p:cTn id="7" dur="2000"/>
                                        <p:tgtEl>
                                          <p:spTgt spid="87245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872452"/>
                                        </p:tgtEl>
                                        <p:attrNameLst>
                                          <p:attrName>style.visibility</p:attrName>
                                        </p:attrNameLst>
                                      </p:cBhvr>
                                      <p:to>
                                        <p:strVal val="visible"/>
                                      </p:to>
                                    </p:set>
                                    <p:animEffect transition="in" filter="diamond(in)">
                                      <p:cBhvr>
                                        <p:cTn id="12" dur="2000"/>
                                        <p:tgtEl>
                                          <p:spTgt spid="8724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2452" grpId="0"/>
      <p:bldP spid="87245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タイトル 1">
            <a:extLst>
              <a:ext uri="{FF2B5EF4-FFF2-40B4-BE49-F238E27FC236}">
                <a16:creationId xmlns:a16="http://schemas.microsoft.com/office/drawing/2014/main" id="{58F75647-C040-4009-4F51-A3D2A5124B7B}"/>
              </a:ext>
            </a:extLst>
          </p:cNvPr>
          <p:cNvSpPr>
            <a:spLocks noGrp="1"/>
          </p:cNvSpPr>
          <p:nvPr>
            <p:ph type="title"/>
          </p:nvPr>
        </p:nvSpPr>
        <p:spPr/>
        <p:txBody>
          <a:bodyPr/>
          <a:lstStyle/>
          <a:p>
            <a:endParaRPr lang="ja-JP" altLang="en-US"/>
          </a:p>
        </p:txBody>
      </p:sp>
      <p:sp>
        <p:nvSpPr>
          <p:cNvPr id="16387" name="コンテンツ プレースホルダー 2">
            <a:extLst>
              <a:ext uri="{FF2B5EF4-FFF2-40B4-BE49-F238E27FC236}">
                <a16:creationId xmlns:a16="http://schemas.microsoft.com/office/drawing/2014/main" id="{BA132837-61CA-3405-7033-B1C88BC3527D}"/>
              </a:ext>
            </a:extLst>
          </p:cNvPr>
          <p:cNvSpPr>
            <a:spLocks noGrp="1"/>
          </p:cNvSpPr>
          <p:nvPr>
            <p:ph idx="1"/>
          </p:nvPr>
        </p:nvSpPr>
        <p:spPr/>
        <p:txBody>
          <a:bodyPr/>
          <a:lstStyle/>
          <a:p>
            <a:endParaRPr lang="ja-JP" altLang="en-US"/>
          </a:p>
        </p:txBody>
      </p:sp>
      <p:pic>
        <p:nvPicPr>
          <p:cNvPr id="16389" name="図 9" descr="https://scontent-nrt1-1.xx.fbcdn.net/hphotos-xpa1/v/t1.0-9/535918_1621395021407122_3892943056860600382_n.jpg?oh=522e38e379bc50fddd7b9645e9866e76&amp;oe=57BE700E">
            <a:extLst>
              <a:ext uri="{FF2B5EF4-FFF2-40B4-BE49-F238E27FC236}">
                <a16:creationId xmlns:a16="http://schemas.microsoft.com/office/drawing/2014/main" id="{5D814D0C-BEE1-99CD-3A38-60729496C0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2126" y="4440238"/>
            <a:ext cx="5775325" cy="2309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0" name="図 1030" descr="たんちゃん袋詰め２">
            <a:extLst>
              <a:ext uri="{FF2B5EF4-FFF2-40B4-BE49-F238E27FC236}">
                <a16:creationId xmlns:a16="http://schemas.microsoft.com/office/drawing/2014/main" id="{09CFA7C9-D61F-DBC0-1F04-86A3863DB5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1255" t="9047" r="12744" b="-2"/>
          <a:stretch>
            <a:fillRect/>
          </a:stretch>
        </p:blipFill>
        <p:spPr bwMode="auto">
          <a:xfrm>
            <a:off x="7573964" y="4429125"/>
            <a:ext cx="2689225" cy="245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1" name="図 1027" descr="2015.4.18えにしの会夜の部_ページ_07">
            <a:extLst>
              <a:ext uri="{FF2B5EF4-FFF2-40B4-BE49-F238E27FC236}">
                <a16:creationId xmlns:a16="http://schemas.microsoft.com/office/drawing/2014/main" id="{B1B174CE-4EB0-ED2E-9FD6-7F65C6F6B14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3959" t="3462" r="12708"/>
          <a:stretch>
            <a:fillRect/>
          </a:stretch>
        </p:blipFill>
        <p:spPr bwMode="auto">
          <a:xfrm>
            <a:off x="1547813" y="4470401"/>
            <a:ext cx="3321050" cy="241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2" name="図 10" descr="https://scontent-nrt1-1.xx.fbcdn.net/hphotos-xal1/v/t1.0-9/11162464_1623755234504434_4497698677442573682_n.jpg?oh=d22ff60539ed688f56c683e1cb8feb66&amp;oe=577A5156">
            <a:extLst>
              <a:ext uri="{FF2B5EF4-FFF2-40B4-BE49-F238E27FC236}">
                <a16:creationId xmlns:a16="http://schemas.microsoft.com/office/drawing/2014/main" id="{45FE996E-89E7-CD27-F809-7B8C46DD34C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10101" y="4429126"/>
            <a:ext cx="3165475" cy="2373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3" name="図 15" descr="Macintosh HD:Users:jimboyasco:Desktop:えにし2016:名称未設定 1.gif">
            <a:extLst>
              <a:ext uri="{FF2B5EF4-FFF2-40B4-BE49-F238E27FC236}">
                <a16:creationId xmlns:a16="http://schemas.microsoft.com/office/drawing/2014/main" id="{E8D139FB-6509-4845-320C-18546E3BF92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24900" y="2708276"/>
            <a:ext cx="1943100" cy="207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4" name="テキスト 20">
            <a:extLst>
              <a:ext uri="{FF2B5EF4-FFF2-40B4-BE49-F238E27FC236}">
                <a16:creationId xmlns:a16="http://schemas.microsoft.com/office/drawing/2014/main" id="{6B294FA9-9FEF-509A-CFB3-3029BDCD10C2}"/>
              </a:ext>
            </a:extLst>
          </p:cNvPr>
          <p:cNvSpPr txBox="1">
            <a:spLocks noChangeArrowheads="1"/>
          </p:cNvSpPr>
          <p:nvPr/>
        </p:nvSpPr>
        <p:spPr bwMode="auto">
          <a:xfrm>
            <a:off x="4276726" y="3125789"/>
            <a:ext cx="373063"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ja-JP" sz="1400">
                <a:solidFill>
                  <a:srgbClr val="FFFFFF"/>
                </a:solidFill>
                <a:latin typeface="Century" panose="02040604050505020304" pitchFamily="18" charset="0"/>
                <a:ea typeface="ヒラギノ角ゴ StdN W8"/>
                <a:cs typeface="Microsoft Yi Baiti" panose="03000500000000000000" pitchFamily="66" charset="0"/>
              </a:rPr>
              <a:t>❶</a:t>
            </a:r>
            <a:endParaRPr lang="ja-JP" altLang="ja-JP" sz="1800">
              <a:ea typeface="ヒラギノ角ゴ StdN W8"/>
              <a:cs typeface="Microsoft Yi Baiti" panose="03000500000000000000" pitchFamily="66" charset="0"/>
            </a:endParaRPr>
          </a:p>
        </p:txBody>
      </p:sp>
      <p:sp>
        <p:nvSpPr>
          <p:cNvPr id="16395" name="テキスト 21">
            <a:extLst>
              <a:ext uri="{FF2B5EF4-FFF2-40B4-BE49-F238E27FC236}">
                <a16:creationId xmlns:a16="http://schemas.microsoft.com/office/drawing/2014/main" id="{5B2DDF5D-D383-A6D8-8BFE-5428BBCB2B3C}"/>
              </a:ext>
            </a:extLst>
          </p:cNvPr>
          <p:cNvSpPr txBox="1">
            <a:spLocks noChangeArrowheads="1"/>
          </p:cNvSpPr>
          <p:nvPr/>
        </p:nvSpPr>
        <p:spPr bwMode="auto">
          <a:xfrm>
            <a:off x="6921501" y="3125789"/>
            <a:ext cx="373063"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ja-JP" sz="1400">
                <a:solidFill>
                  <a:srgbClr val="FFFFFF"/>
                </a:solidFill>
                <a:latin typeface="Century" panose="02040604050505020304" pitchFamily="18" charset="0"/>
                <a:ea typeface="ヒラギノ角ゴ StdN W8"/>
                <a:cs typeface="Microsoft Yi Baiti" panose="03000500000000000000" pitchFamily="66" charset="0"/>
              </a:rPr>
              <a:t>❷</a:t>
            </a:r>
            <a:endParaRPr lang="ja-JP" altLang="ja-JP" sz="1800">
              <a:ea typeface="ヒラギノ角ゴ StdN W8"/>
              <a:cs typeface="Microsoft Yi Baiti" panose="03000500000000000000" pitchFamily="66" charset="0"/>
            </a:endParaRPr>
          </a:p>
        </p:txBody>
      </p:sp>
      <p:sp>
        <p:nvSpPr>
          <p:cNvPr id="16396" name="テキスト 23">
            <a:extLst>
              <a:ext uri="{FF2B5EF4-FFF2-40B4-BE49-F238E27FC236}">
                <a16:creationId xmlns:a16="http://schemas.microsoft.com/office/drawing/2014/main" id="{8A8BC608-3D87-B52A-27C7-0793D9C18B20}"/>
              </a:ext>
            </a:extLst>
          </p:cNvPr>
          <p:cNvSpPr txBox="1">
            <a:spLocks noChangeArrowheads="1"/>
          </p:cNvSpPr>
          <p:nvPr/>
        </p:nvSpPr>
        <p:spPr bwMode="auto">
          <a:xfrm>
            <a:off x="1631951" y="5589589"/>
            <a:ext cx="373063"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b"/>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ja-JP" sz="1800">
              <a:ea typeface="ヒラギノ角ゴ StdN W8"/>
              <a:cs typeface="Microsoft Yi Baiti" panose="03000500000000000000" pitchFamily="66" charset="0"/>
            </a:endParaRPr>
          </a:p>
        </p:txBody>
      </p:sp>
      <p:sp>
        <p:nvSpPr>
          <p:cNvPr id="16397" name="Rectangle 17">
            <a:extLst>
              <a:ext uri="{FF2B5EF4-FFF2-40B4-BE49-F238E27FC236}">
                <a16:creationId xmlns:a16="http://schemas.microsoft.com/office/drawing/2014/main" id="{C6BF16A9-A1F4-B114-F9EB-0EDCED2AD33D}"/>
              </a:ext>
            </a:extLst>
          </p:cNvPr>
          <p:cNvSpPr>
            <a:spLocks noChangeArrowheads="1"/>
          </p:cNvSpPr>
          <p:nvPr/>
        </p:nvSpPr>
        <p:spPr bwMode="auto">
          <a:xfrm>
            <a:off x="1524000" y="-832938"/>
            <a:ext cx="1846142" cy="21230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112" tIns="914112" rIns="914112" bIns="914112" anchor="ct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16398" name="Rectangle 19">
            <a:extLst>
              <a:ext uri="{FF2B5EF4-FFF2-40B4-BE49-F238E27FC236}">
                <a16:creationId xmlns:a16="http://schemas.microsoft.com/office/drawing/2014/main" id="{2AE6CAC2-D2FA-9E35-67A2-71D4679D9F47}"/>
              </a:ext>
            </a:extLst>
          </p:cNvPr>
          <p:cNvSpPr>
            <a:spLocks noChangeArrowheads="1"/>
          </p:cNvSpPr>
          <p:nvPr/>
        </p:nvSpPr>
        <p:spPr bwMode="auto">
          <a:xfrm>
            <a:off x="1524001" y="-490538"/>
            <a:ext cx="1846263" cy="2352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112" tIns="914112" rIns="914112" bIns="914112" anchor="ct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br>
              <a:rPr lang="ja-JP" altLang="en-US" sz="900">
                <a:latin typeface="Century" panose="02040604050505020304" pitchFamily="18" charset="0"/>
                <a:ea typeface="ＭＳ 明朝" panose="02020609040205080304" pitchFamily="17" charset="-128"/>
                <a:cs typeface="Times New Roman" panose="02020603050405020304" pitchFamily="18" charset="0"/>
              </a:rPr>
            </a:br>
            <a:endParaRPr lang="ja-JP" altLang="en-US" sz="600">
              <a:ea typeface="ＭＳ 明朝" panose="02020609040205080304" pitchFamily="17" charset="-128"/>
              <a:cs typeface="Times New Roman" panose="02020603050405020304" pitchFamily="18" charset="0"/>
            </a:endParaRPr>
          </a:p>
          <a:p>
            <a:pPr>
              <a:spcBef>
                <a:spcPct val="0"/>
              </a:spcBef>
              <a:buFontTx/>
              <a:buNone/>
            </a:pPr>
            <a:endParaRPr lang="ja-JP" altLang="en-US" sz="1800">
              <a:ea typeface="ＭＳ 明朝" panose="02020609040205080304" pitchFamily="17" charset="-128"/>
              <a:cs typeface="Times New Roman" panose="02020603050405020304" pitchFamily="18" charset="0"/>
            </a:endParaRPr>
          </a:p>
        </p:txBody>
      </p:sp>
      <p:sp>
        <p:nvSpPr>
          <p:cNvPr id="16399" name="Rectangle 28">
            <a:extLst>
              <a:ext uri="{FF2B5EF4-FFF2-40B4-BE49-F238E27FC236}">
                <a16:creationId xmlns:a16="http://schemas.microsoft.com/office/drawing/2014/main" id="{85DA872D-FD04-D104-11DC-6515009BE1AF}"/>
              </a:ext>
            </a:extLst>
          </p:cNvPr>
          <p:cNvSpPr>
            <a:spLocks noChangeArrowheads="1"/>
          </p:cNvSpPr>
          <p:nvPr/>
        </p:nvSpPr>
        <p:spPr bwMode="auto">
          <a:xfrm>
            <a:off x="1524000" y="882134"/>
            <a:ext cx="24878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en-US" altLang="ja-JP" sz="900">
              <a:latin typeface="Century" panose="02040604050505020304" pitchFamily="18" charset="0"/>
              <a:ea typeface="ＭＳ 明朝" panose="02020609040205080304" pitchFamily="17" charset="-128"/>
              <a:cs typeface="Times New Roman" panose="02020603050405020304" pitchFamily="18" charset="0"/>
            </a:endParaRPr>
          </a:p>
          <a:p>
            <a:pPr>
              <a:spcBef>
                <a:spcPct val="0"/>
              </a:spcBef>
              <a:buFontTx/>
              <a:buNone/>
            </a:pPr>
            <a:r>
              <a:rPr lang="en-US" altLang="ja-JP" sz="900">
                <a:latin typeface="Century" panose="02040604050505020304" pitchFamily="18" charset="0"/>
                <a:ea typeface="ＭＳ 明朝" panose="02020609040205080304" pitchFamily="17" charset="-128"/>
                <a:cs typeface="Times New Roman" panose="02020603050405020304" pitchFamily="18" charset="0"/>
              </a:rPr>
              <a:t>a</a:t>
            </a:r>
            <a:endParaRPr lang="en-US" altLang="ja-JP" sz="1800">
              <a:ea typeface="ＭＳ 明朝" panose="02020609040205080304" pitchFamily="17" charset="-128"/>
              <a:cs typeface="Times New Roman" panose="02020603050405020304" pitchFamily="18" charset="0"/>
            </a:endParaRPr>
          </a:p>
        </p:txBody>
      </p:sp>
      <p:sp>
        <p:nvSpPr>
          <p:cNvPr id="6164" name="テキスト ボックス 15">
            <a:extLst>
              <a:ext uri="{FF2B5EF4-FFF2-40B4-BE49-F238E27FC236}">
                <a16:creationId xmlns:a16="http://schemas.microsoft.com/office/drawing/2014/main" id="{08AAD7D3-8ECE-5C9F-C127-F64C5831CAC8}"/>
              </a:ext>
            </a:extLst>
          </p:cNvPr>
          <p:cNvSpPr txBox="1">
            <a:spLocks noChangeArrowheads="1"/>
          </p:cNvSpPr>
          <p:nvPr/>
        </p:nvSpPr>
        <p:spPr bwMode="auto">
          <a:xfrm>
            <a:off x="1331373" y="107950"/>
            <a:ext cx="8701421" cy="470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2400" dirty="0">
                <a:solidFill>
                  <a:srgbClr val="00B0F0"/>
                </a:solidFill>
              </a:rPr>
              <a:t>      「想像力をつなぐ」ために、８つのシキタリをつくりました</a:t>
            </a:r>
            <a:br>
              <a:rPr lang="ja-JP" altLang="en-US" sz="2400" dirty="0">
                <a:solidFill>
                  <a:srgbClr val="00B0F0"/>
                </a:solidFill>
              </a:rPr>
            </a:br>
            <a:r>
              <a:rPr lang="ja-JP" altLang="en-US" sz="2400" dirty="0">
                <a:solidFill>
                  <a:srgbClr val="00B0F0"/>
                </a:solidFill>
              </a:rPr>
              <a:t>                       </a:t>
            </a:r>
            <a:r>
              <a:rPr lang="ja-JP" altLang="en-US" sz="2000" b="1" dirty="0">
                <a:solidFill>
                  <a:srgbClr val="009EDE"/>
                </a:solidFill>
              </a:rPr>
              <a:t>（コロナでズームになって、「その７」が省力化</a:t>
            </a:r>
            <a:r>
              <a:rPr lang="en-US" altLang="ja-JP" sz="2000" b="1" dirty="0">
                <a:solidFill>
                  <a:srgbClr val="009EDE"/>
                </a:solidFill>
              </a:rPr>
              <a:t>(^_-)-☆</a:t>
            </a:r>
            <a:r>
              <a:rPr lang="ja-JP" altLang="en-US" sz="2000" b="1" dirty="0">
                <a:solidFill>
                  <a:srgbClr val="009EDE"/>
                </a:solidFill>
              </a:rPr>
              <a:t>）</a:t>
            </a:r>
          </a:p>
          <a:p>
            <a:pPr eaLnBrk="1" hangingPunct="1">
              <a:spcBef>
                <a:spcPct val="0"/>
              </a:spcBef>
              <a:buFontTx/>
              <a:buNone/>
            </a:pPr>
            <a:br>
              <a:rPr lang="ja-JP" altLang="en-US" sz="1800" dirty="0"/>
            </a:br>
            <a:r>
              <a:rPr lang="ja-JP" altLang="ja-JP" sz="1800" b="1" dirty="0"/>
              <a:t>その１</a:t>
            </a:r>
            <a:r>
              <a:rPr lang="ja-JP" altLang="en-US" sz="1800" b="1" dirty="0"/>
              <a:t>　</a:t>
            </a:r>
            <a:r>
              <a:rPr lang="ja-JP" altLang="ja-JP" sz="1800" b="1" dirty="0"/>
              <a:t>席は、</a:t>
            </a:r>
            <a:r>
              <a:rPr lang="ja-JP" altLang="ja-JP" sz="1800" b="1" dirty="0">
                <a:solidFill>
                  <a:srgbClr val="FF33CC"/>
                </a:solidFill>
              </a:rPr>
              <a:t>籖引き</a:t>
            </a:r>
            <a:r>
              <a:rPr lang="ja-JP" altLang="ja-JP" sz="1800" b="1" dirty="0"/>
              <a:t>。恋が偶然の機会から生まれるように</a:t>
            </a:r>
          </a:p>
          <a:p>
            <a:pPr eaLnBrk="1" hangingPunct="1">
              <a:spcBef>
                <a:spcPct val="0"/>
              </a:spcBef>
              <a:buFontTx/>
              <a:buNone/>
            </a:pPr>
            <a:r>
              <a:rPr lang="ja-JP" altLang="ja-JP" sz="1800" b="1" dirty="0"/>
              <a:t>その２</a:t>
            </a:r>
            <a:r>
              <a:rPr lang="ja-JP" altLang="en-US" sz="1800" b="1" dirty="0"/>
              <a:t>　</a:t>
            </a:r>
            <a:r>
              <a:rPr lang="ja-JP" altLang="ja-JP" sz="1800" b="1" dirty="0">
                <a:solidFill>
                  <a:srgbClr val="FF33CC"/>
                </a:solidFill>
              </a:rPr>
              <a:t>パソコン文字通訳、手話、磁気ループ、指点字</a:t>
            </a:r>
            <a:r>
              <a:rPr lang="ja-JP" altLang="ja-JP" sz="1800" b="1" dirty="0"/>
              <a:t>を用意</a:t>
            </a:r>
          </a:p>
          <a:p>
            <a:pPr eaLnBrk="1" hangingPunct="1">
              <a:spcBef>
                <a:spcPct val="0"/>
              </a:spcBef>
              <a:buFontTx/>
              <a:buNone/>
            </a:pPr>
            <a:r>
              <a:rPr lang="ja-JP" altLang="ja-JP" sz="1800" b="1" dirty="0"/>
              <a:t>その</a:t>
            </a:r>
            <a:r>
              <a:rPr lang="en-US" altLang="ja-JP" sz="1800" b="1" dirty="0"/>
              <a:t>3</a:t>
            </a:r>
            <a:r>
              <a:rPr lang="ja-JP" altLang="en-US" sz="1800" b="1" dirty="0"/>
              <a:t>　</a:t>
            </a:r>
            <a:r>
              <a:rPr lang="ja-JP" altLang="ja-JP" sz="1800" b="1" dirty="0"/>
              <a:t>毎回、</a:t>
            </a:r>
            <a:r>
              <a:rPr lang="en-US" altLang="ja-JP" sz="1800" b="1" dirty="0">
                <a:solidFill>
                  <a:srgbClr val="FF33CC"/>
                </a:solidFill>
              </a:rPr>
              <a:t>news</a:t>
            </a:r>
            <a:r>
              <a:rPr lang="ja-JP" altLang="ja-JP" sz="1800" b="1" dirty="0"/>
              <a:t>が潜んでいます</a:t>
            </a:r>
          </a:p>
          <a:p>
            <a:pPr eaLnBrk="1" hangingPunct="1">
              <a:spcBef>
                <a:spcPct val="0"/>
              </a:spcBef>
              <a:buFontTx/>
              <a:buNone/>
            </a:pPr>
            <a:r>
              <a:rPr lang="ja-JP" altLang="ja-JP" sz="1800" b="1" dirty="0"/>
              <a:t>その</a:t>
            </a:r>
            <a:r>
              <a:rPr lang="en-US" altLang="ja-JP" sz="1800" b="1" dirty="0"/>
              <a:t>4</a:t>
            </a:r>
            <a:r>
              <a:rPr lang="ja-JP" altLang="en-US" sz="1800" b="1" dirty="0"/>
              <a:t>　</a:t>
            </a:r>
            <a:r>
              <a:rPr lang="ja-JP" altLang="ja-JP" sz="1800" b="1" dirty="0"/>
              <a:t>どんなに高名な方でも、</a:t>
            </a:r>
            <a:r>
              <a:rPr lang="ja-JP" altLang="ja-JP" sz="1800" b="1" dirty="0">
                <a:solidFill>
                  <a:srgbClr val="FF33CC"/>
                </a:solidFill>
              </a:rPr>
              <a:t>講演料ナシ</a:t>
            </a:r>
            <a:r>
              <a:rPr lang="ja-JP" altLang="ja-JP" sz="1800" b="1" dirty="0"/>
              <a:t>。それは、“権利”なのだという理屈から</a:t>
            </a:r>
          </a:p>
          <a:p>
            <a:pPr eaLnBrk="1" hangingPunct="1">
              <a:spcBef>
                <a:spcPct val="0"/>
              </a:spcBef>
              <a:buFontTx/>
              <a:buNone/>
            </a:pPr>
            <a:r>
              <a:rPr lang="ja-JP" altLang="ja-JP" sz="1800" b="1" dirty="0"/>
              <a:t>その</a:t>
            </a:r>
            <a:r>
              <a:rPr lang="en-US" altLang="ja-JP" sz="1800" b="1" dirty="0"/>
              <a:t>5</a:t>
            </a:r>
            <a:r>
              <a:rPr lang="ja-JP" altLang="en-US" sz="1800" b="1" dirty="0"/>
              <a:t>　</a:t>
            </a:r>
            <a:r>
              <a:rPr lang="ja-JP" altLang="ja-JP" sz="1800" b="1" dirty="0"/>
              <a:t>登壇は「権利」なので、</a:t>
            </a:r>
            <a:r>
              <a:rPr lang="ja-JP" altLang="ja-JP" sz="1800" b="1" dirty="0">
                <a:solidFill>
                  <a:srgbClr val="FF33CC"/>
                </a:solidFill>
              </a:rPr>
              <a:t>「一生に一度」</a:t>
            </a:r>
            <a:r>
              <a:rPr lang="ja-JP" altLang="ja-JP" sz="1800" b="1" dirty="0"/>
              <a:t>だけ。</a:t>
            </a:r>
          </a:p>
          <a:p>
            <a:pPr eaLnBrk="1" hangingPunct="1">
              <a:spcBef>
                <a:spcPct val="0"/>
              </a:spcBef>
              <a:buFontTx/>
              <a:buNone/>
            </a:pPr>
            <a:r>
              <a:rPr lang="ja-JP" altLang="ja-JP" sz="1800" b="1" dirty="0"/>
              <a:t>その</a:t>
            </a:r>
            <a:r>
              <a:rPr lang="en-US" altLang="ja-JP" sz="1800" b="1" dirty="0"/>
              <a:t>6</a:t>
            </a:r>
            <a:r>
              <a:rPr lang="ja-JP" altLang="en-US" sz="1800" b="1" dirty="0"/>
              <a:t>　</a:t>
            </a:r>
            <a:r>
              <a:rPr lang="ja-JP" altLang="ja-JP" sz="1800" b="1" dirty="0">
                <a:solidFill>
                  <a:srgbClr val="FF33CC"/>
                </a:solidFill>
              </a:rPr>
              <a:t>モットーは前例を破ること</a:t>
            </a:r>
            <a:r>
              <a:rPr lang="ja-JP" altLang="ja-JP" sz="1800" b="1" dirty="0"/>
              <a:t>。〇〇先生、〇〇局長という上下っぽい呼びかけをやめ</a:t>
            </a:r>
            <a:endParaRPr lang="ja-JP" altLang="en-US" sz="1800" b="1" dirty="0"/>
          </a:p>
          <a:p>
            <a:pPr eaLnBrk="1" hangingPunct="1">
              <a:spcBef>
                <a:spcPct val="0"/>
              </a:spcBef>
              <a:buFontTx/>
              <a:buNone/>
            </a:pPr>
            <a:r>
              <a:rPr lang="ja-JP" altLang="en-US" sz="1800" b="1" dirty="0"/>
              <a:t>　　　　　</a:t>
            </a:r>
            <a:r>
              <a:rPr lang="ja-JP" altLang="en-US" sz="1800" b="1" dirty="0">
                <a:solidFill>
                  <a:srgbClr val="FF33CC"/>
                </a:solidFill>
              </a:rPr>
              <a:t>カラ</a:t>
            </a:r>
            <a:r>
              <a:rPr lang="ja-JP" altLang="ja-JP" sz="1800" b="1" dirty="0"/>
              <a:t>ちゃん、</a:t>
            </a:r>
            <a:r>
              <a:rPr lang="ja-JP" altLang="en-US" sz="1800" b="1" dirty="0">
                <a:solidFill>
                  <a:srgbClr val="FF33CC"/>
                </a:solidFill>
              </a:rPr>
              <a:t>サル</a:t>
            </a:r>
            <a:r>
              <a:rPr lang="ja-JP" altLang="ja-JP" sz="1800" b="1" dirty="0"/>
              <a:t>ちゃんと呼び合って、始まる前から水平の関係</a:t>
            </a:r>
            <a:r>
              <a:rPr lang="ja-JP" altLang="en-US" sz="1800" b="1" dirty="0"/>
              <a:t>が</a:t>
            </a:r>
            <a:br>
              <a:rPr lang="ja-JP" altLang="en-US" sz="1800" b="1" dirty="0"/>
            </a:br>
            <a:r>
              <a:rPr lang="ja-JP" altLang="ja-JP" sz="1800" b="1" dirty="0"/>
              <a:t>その</a:t>
            </a:r>
            <a:r>
              <a:rPr lang="en-US" altLang="ja-JP" sz="1800" b="1" dirty="0"/>
              <a:t>7</a:t>
            </a:r>
            <a:r>
              <a:rPr lang="ja-JP" altLang="en-US" sz="1800" b="1" dirty="0"/>
              <a:t>　</a:t>
            </a:r>
            <a:r>
              <a:rPr lang="ja-JP" altLang="en-US" sz="1800" b="1" dirty="0">
                <a:solidFill>
                  <a:srgbClr val="FF33CC"/>
                </a:solidFill>
              </a:rPr>
              <a:t>縁の下の力持ち</a:t>
            </a:r>
            <a:r>
              <a:rPr lang="ja-JP" altLang="en-US" sz="1800" b="1" dirty="0"/>
              <a:t>　</a:t>
            </a:r>
            <a:r>
              <a:rPr lang="ja-JP" altLang="ja-JP" sz="1800" b="1" dirty="0">
                <a:solidFill>
                  <a:srgbClr val="FF3399"/>
                </a:solidFill>
              </a:rPr>
              <a:t>資料配布ボラ　袋詰めボラ</a:t>
            </a:r>
            <a:endParaRPr lang="ja-JP" altLang="en-US" sz="1800" b="1" dirty="0">
              <a:solidFill>
                <a:srgbClr val="FF3399"/>
              </a:solidFill>
            </a:endParaRPr>
          </a:p>
          <a:p>
            <a:pPr eaLnBrk="1" hangingPunct="1">
              <a:spcBef>
                <a:spcPct val="0"/>
              </a:spcBef>
              <a:buFontTx/>
              <a:buNone/>
            </a:pPr>
            <a:r>
              <a:rPr lang="ja-JP" altLang="en-US" sz="1800" b="1" dirty="0"/>
              <a:t>　　　　　</a:t>
            </a:r>
            <a:r>
              <a:rPr lang="ja-JP" altLang="ja-JP" sz="1800" b="1" dirty="0"/>
              <a:t>満員御礼判定＆「えにし結び名簿」ボラ　</a:t>
            </a:r>
          </a:p>
          <a:p>
            <a:pPr eaLnBrk="1" hangingPunct="1">
              <a:spcBef>
                <a:spcPct val="0"/>
              </a:spcBef>
              <a:buFontTx/>
              <a:buNone/>
            </a:pPr>
            <a:r>
              <a:rPr lang="ja-JP" altLang="en-US" sz="1800" b="1" dirty="0"/>
              <a:t>　　　　　</a:t>
            </a:r>
            <a:r>
              <a:rPr lang="ja-JP" altLang="ja-JP" sz="1800" b="1" dirty="0"/>
              <a:t>映像配信ボラ　プログラムづくりボラ　売り子担当ボラ</a:t>
            </a:r>
            <a:endParaRPr lang="ja-JP" altLang="en-US" sz="1800" b="1" dirty="0"/>
          </a:p>
          <a:p>
            <a:pPr eaLnBrk="1" hangingPunct="1">
              <a:spcBef>
                <a:spcPct val="0"/>
              </a:spcBef>
              <a:buFontTx/>
              <a:buNone/>
            </a:pPr>
            <a:r>
              <a:rPr lang="ja-JP" altLang="en-US" sz="1800" b="1" dirty="0"/>
              <a:t>　　　　　</a:t>
            </a:r>
            <a:r>
              <a:rPr lang="ja-JP" altLang="ja-JP" sz="1800" b="1" dirty="0"/>
              <a:t>受付・</a:t>
            </a:r>
            <a:r>
              <a:rPr lang="ja-JP" altLang="ja-JP" sz="1800" b="1" dirty="0">
                <a:solidFill>
                  <a:srgbClr val="FF3399"/>
                </a:solidFill>
              </a:rPr>
              <a:t>ご案内担当ボラ</a:t>
            </a:r>
            <a:r>
              <a:rPr lang="ja-JP" altLang="en-US" sz="1800" b="1" dirty="0"/>
              <a:t>　幹事長・事務局長ボラ</a:t>
            </a:r>
            <a:r>
              <a:rPr lang="en-US" altLang="ja-JP" sz="1800" b="1" dirty="0" err="1"/>
              <a:t>etc</a:t>
            </a:r>
            <a:r>
              <a:rPr lang="ja-JP" altLang="ja-JP" sz="1800" b="1" dirty="0"/>
              <a:t>．</a:t>
            </a:r>
            <a:r>
              <a:rPr lang="en-US" altLang="ja-JP" sz="1800" b="1" dirty="0" err="1"/>
              <a:t>etc</a:t>
            </a:r>
            <a:r>
              <a:rPr lang="ja-JP" altLang="ja-JP" sz="1800" b="1" dirty="0"/>
              <a:t>．</a:t>
            </a:r>
            <a:endParaRPr lang="ja-JP" altLang="en-US" sz="1800" b="1" dirty="0"/>
          </a:p>
          <a:p>
            <a:pPr eaLnBrk="1" hangingPunct="1">
              <a:spcBef>
                <a:spcPct val="0"/>
              </a:spcBef>
              <a:buFontTx/>
              <a:buNone/>
            </a:pPr>
            <a:r>
              <a:rPr lang="ja-JP" altLang="en-US" sz="1800" b="1" dirty="0"/>
              <a:t>その８　</a:t>
            </a:r>
            <a:r>
              <a:rPr lang="ja-JP" altLang="en-US" sz="1800" b="1" dirty="0">
                <a:solidFill>
                  <a:srgbClr val="FF3399"/>
                </a:solidFill>
              </a:rPr>
              <a:t>スポンサーなし</a:t>
            </a:r>
            <a:endParaRPr lang="ja-JP" altLang="ja-JP" sz="1800" b="1" dirty="0"/>
          </a:p>
          <a:p>
            <a:pPr eaLnBrk="1" hangingPunct="1">
              <a:spcBef>
                <a:spcPct val="0"/>
              </a:spcBef>
              <a:buFontTx/>
              <a:buNone/>
            </a:pPr>
            <a:endParaRPr lang="ja-JP" altLang="ja-JP" sz="1800" dirty="0"/>
          </a:p>
        </p:txBody>
      </p:sp>
    </p:spTree>
    <p:extLst>
      <p:ext uri="{BB962C8B-B14F-4D97-AF65-F5344CB8AC3E}">
        <p14:creationId xmlns:p14="http://schemas.microsoft.com/office/powerpoint/2010/main" val="15176121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6164">
                                            <p:txEl>
                                              <p:pRg st="10" end="10"/>
                                            </p:txEl>
                                          </p:spTgt>
                                        </p:tgtEl>
                                      </p:cBhvr>
                                    </p:animEffect>
                                    <p:animScale>
                                      <p:cBhvr>
                                        <p:cTn id="7" dur="250" autoRev="1" fill="hold"/>
                                        <p:tgtEl>
                                          <p:spTgt spid="6164">
                                            <p:txEl>
                                              <p:pRg st="10" end="10"/>
                                            </p:txEl>
                                          </p:spTgt>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nodeType="clickEffect">
                                  <p:stCondLst>
                                    <p:cond delay="0"/>
                                  </p:stCondLst>
                                  <p:childTnLst>
                                    <p:animEffect transition="out" filter="fade">
                                      <p:cBhvr>
                                        <p:cTn id="11" dur="500" tmFilter="0, 0; .2, .5; .8, .5; 1, 0"/>
                                        <p:tgtEl>
                                          <p:spTgt spid="6164">
                                            <p:txEl>
                                              <p:pRg st="11" end="11"/>
                                            </p:txEl>
                                          </p:spTgt>
                                        </p:tgtEl>
                                      </p:cBhvr>
                                    </p:animEffect>
                                    <p:animScale>
                                      <p:cBhvr>
                                        <p:cTn id="12" dur="250" autoRev="1" fill="hold"/>
                                        <p:tgtEl>
                                          <p:spTgt spid="6164">
                                            <p:txEl>
                                              <p:pRg st="11" end="11"/>
                                            </p:txEl>
                                          </p:spTgt>
                                        </p:tgtEl>
                                      </p:cBhvr>
                                      <p:by x="105000" y="105000"/>
                                    </p:animScale>
                                  </p:childTnLst>
                                </p:cTn>
                              </p:par>
                            </p:childTnLst>
                          </p:cTn>
                        </p:par>
                      </p:childTnLst>
                    </p:cTn>
                  </p:par>
                  <p:par>
                    <p:cTn id="13" fill="hold" nodeType="clickPar">
                      <p:stCondLst>
                        <p:cond delay="indefinite"/>
                      </p:stCondLst>
                      <p:childTnLst>
                        <p:par>
                          <p:cTn id="14" fill="hold" nodeType="withGroup">
                            <p:stCondLst>
                              <p:cond delay="0"/>
                            </p:stCondLst>
                            <p:childTnLst>
                              <p:par>
                                <p:cTn id="15" presetID="32" presetClass="emph" presetSubtype="0" fill="hold" nodeType="clickEffect">
                                  <p:stCondLst>
                                    <p:cond delay="0"/>
                                  </p:stCondLst>
                                  <p:childTnLst>
                                    <p:animRot by="120000">
                                      <p:cBhvr>
                                        <p:cTn id="16" dur="100" fill="hold">
                                          <p:stCondLst>
                                            <p:cond delay="0"/>
                                          </p:stCondLst>
                                        </p:cTn>
                                        <p:tgtEl>
                                          <p:spTgt spid="6164">
                                            <p:txEl>
                                              <p:pRg st="7" end="7"/>
                                            </p:txEl>
                                          </p:spTgt>
                                        </p:tgtEl>
                                        <p:attrNameLst>
                                          <p:attrName>r</p:attrName>
                                        </p:attrNameLst>
                                      </p:cBhvr>
                                    </p:animRot>
                                    <p:animRot by="-240000">
                                      <p:cBhvr>
                                        <p:cTn id="17" dur="200" fill="hold">
                                          <p:stCondLst>
                                            <p:cond delay="200"/>
                                          </p:stCondLst>
                                        </p:cTn>
                                        <p:tgtEl>
                                          <p:spTgt spid="6164">
                                            <p:txEl>
                                              <p:pRg st="7" end="7"/>
                                            </p:txEl>
                                          </p:spTgt>
                                        </p:tgtEl>
                                        <p:attrNameLst>
                                          <p:attrName>r</p:attrName>
                                        </p:attrNameLst>
                                      </p:cBhvr>
                                    </p:animRot>
                                    <p:animRot by="240000">
                                      <p:cBhvr>
                                        <p:cTn id="18" dur="200" fill="hold">
                                          <p:stCondLst>
                                            <p:cond delay="400"/>
                                          </p:stCondLst>
                                        </p:cTn>
                                        <p:tgtEl>
                                          <p:spTgt spid="6164">
                                            <p:txEl>
                                              <p:pRg st="7" end="7"/>
                                            </p:txEl>
                                          </p:spTgt>
                                        </p:tgtEl>
                                        <p:attrNameLst>
                                          <p:attrName>r</p:attrName>
                                        </p:attrNameLst>
                                      </p:cBhvr>
                                    </p:animRot>
                                    <p:animRot by="-240000">
                                      <p:cBhvr>
                                        <p:cTn id="19" dur="200" fill="hold">
                                          <p:stCondLst>
                                            <p:cond delay="600"/>
                                          </p:stCondLst>
                                        </p:cTn>
                                        <p:tgtEl>
                                          <p:spTgt spid="6164">
                                            <p:txEl>
                                              <p:pRg st="7" end="7"/>
                                            </p:txEl>
                                          </p:spTgt>
                                        </p:tgtEl>
                                        <p:attrNameLst>
                                          <p:attrName>r</p:attrName>
                                        </p:attrNameLst>
                                      </p:cBhvr>
                                    </p:animRot>
                                    <p:animRot by="120000">
                                      <p:cBhvr>
                                        <p:cTn id="20" dur="200" fill="hold">
                                          <p:stCondLst>
                                            <p:cond delay="800"/>
                                          </p:stCondLst>
                                        </p:cTn>
                                        <p:tgtEl>
                                          <p:spTgt spid="6164">
                                            <p:txEl>
                                              <p:pRg st="7" end="7"/>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descr="http://www.budousha.co.jp/CARBER/kisuru.png">
            <a:extLst>
              <a:ext uri="{FF2B5EF4-FFF2-40B4-BE49-F238E27FC236}">
                <a16:creationId xmlns:a16="http://schemas.microsoft.com/office/drawing/2014/main" id="{D033D84A-0F02-3236-37F4-46319BDBB4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58879" y="138540"/>
            <a:ext cx="2546351" cy="347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27" name="Picture 4" descr="http://www.budousha.co.jp/CARBER/netakiri.jpg">
            <a:extLst>
              <a:ext uri="{FF2B5EF4-FFF2-40B4-BE49-F238E27FC236}">
                <a16:creationId xmlns:a16="http://schemas.microsoft.com/office/drawing/2014/main" id="{03FEB37E-688C-2BB8-F07A-7D55365025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9601" y="96459"/>
            <a:ext cx="2692400" cy="3668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28" name="Picture 6" descr="http://www.budousha.co.jp/CARBER/fukuhen.jpg">
            <a:hlinkClick r:id="rId5"/>
            <a:extLst>
              <a:ext uri="{FF2B5EF4-FFF2-40B4-BE49-F238E27FC236}">
                <a16:creationId xmlns:a16="http://schemas.microsoft.com/office/drawing/2014/main" id="{8BE955C7-CC11-8B2D-917D-9C7089557C4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1" y="3613577"/>
            <a:ext cx="2373063" cy="3353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29" name="Picture 8" descr="物語 介護保険(上)――いのちの尊厳のための70のドラマ">
            <a:hlinkClick r:id="rId7"/>
            <a:extLst>
              <a:ext uri="{FF2B5EF4-FFF2-40B4-BE49-F238E27FC236}">
                <a16:creationId xmlns:a16="http://schemas.microsoft.com/office/drawing/2014/main" id="{51E22DDA-C93C-F0AF-0926-8D10E90700D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15536" t="-2" r="14426" b="-2"/>
          <a:stretch>
            <a:fillRect/>
          </a:stretch>
        </p:blipFill>
        <p:spPr bwMode="auto">
          <a:xfrm>
            <a:off x="1704492" y="3683001"/>
            <a:ext cx="2078037" cy="2968625"/>
          </a:xfrm>
          <a:prstGeom prst="rect">
            <a:avLst/>
          </a:prstGeom>
          <a:noFill/>
          <a:ln w="9525">
            <a:solidFill>
              <a:srgbClr val="00B050"/>
            </a:solidFill>
            <a:miter lim="800000"/>
            <a:headEnd/>
            <a:tailEnd/>
          </a:ln>
          <a:extLst>
            <a:ext uri="{909E8E84-426E-40DD-AFC4-6F175D3DCCD1}">
              <a14:hiddenFill xmlns:a14="http://schemas.microsoft.com/office/drawing/2010/main">
                <a:solidFill>
                  <a:srgbClr val="FFFFFF"/>
                </a:solidFill>
              </a14:hiddenFill>
            </a:ext>
          </a:extLst>
        </p:spPr>
      </p:pic>
      <p:pic>
        <p:nvPicPr>
          <p:cNvPr id="77830" name="Picture 12" descr="物語介護保険 下">
            <a:extLst>
              <a:ext uri="{FF2B5EF4-FFF2-40B4-BE49-F238E27FC236}">
                <a16:creationId xmlns:a16="http://schemas.microsoft.com/office/drawing/2014/main" id="{82B6C723-D942-4F2B-B71D-59326019B72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940583" y="3695094"/>
            <a:ext cx="2019300" cy="2968625"/>
          </a:xfrm>
          <a:prstGeom prst="rect">
            <a:avLst/>
          </a:prstGeom>
          <a:noFill/>
          <a:ln w="9525">
            <a:solidFill>
              <a:srgbClr val="00B050"/>
            </a:solidFill>
            <a:miter lim="800000"/>
            <a:headEnd/>
            <a:tailEnd/>
          </a:ln>
          <a:extLst>
            <a:ext uri="{909E8E84-426E-40DD-AFC4-6F175D3DCCD1}">
              <a14:hiddenFill xmlns:a14="http://schemas.microsoft.com/office/drawing/2010/main">
                <a:solidFill>
                  <a:srgbClr val="FFFFFF"/>
                </a:solidFill>
              </a14:hiddenFill>
            </a:ext>
          </a:extLst>
        </p:spPr>
      </p:pic>
      <p:pic>
        <p:nvPicPr>
          <p:cNvPr id="77831" name="図 2">
            <a:extLst>
              <a:ext uri="{FF2B5EF4-FFF2-40B4-BE49-F238E27FC236}">
                <a16:creationId xmlns:a16="http://schemas.microsoft.com/office/drawing/2014/main" id="{6E164733-5417-6885-7076-6246C393218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469063" y="3636949"/>
            <a:ext cx="2154781" cy="3134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図 2">
            <a:extLst>
              <a:ext uri="{FF2B5EF4-FFF2-40B4-BE49-F238E27FC236}">
                <a16:creationId xmlns:a16="http://schemas.microsoft.com/office/drawing/2014/main" id="{BFCFE45E-7574-8B11-8937-A0ACEF14B047}"/>
              </a:ext>
            </a:extLst>
          </p:cNvPr>
          <p:cNvPicPr>
            <a:picLocks noChangeAspect="1"/>
          </p:cNvPicPr>
          <p:nvPr/>
        </p:nvPicPr>
        <p:blipFill>
          <a:blip r:embed="rId11"/>
          <a:stretch>
            <a:fillRect/>
          </a:stretch>
        </p:blipFill>
        <p:spPr>
          <a:xfrm>
            <a:off x="7133231" y="100565"/>
            <a:ext cx="4403369" cy="3098912"/>
          </a:xfrm>
          <a:prstGeom prst="rect">
            <a:avLst/>
          </a:prstGeom>
          <a:noFill/>
          <a:ln w="19050">
            <a:solidFill>
              <a:srgbClr val="FF3399"/>
            </a:solidFill>
          </a:ln>
        </p:spPr>
      </p:pic>
      <p:sp>
        <p:nvSpPr>
          <p:cNvPr id="4" name="テキスト ボックス 3">
            <a:extLst>
              <a:ext uri="{FF2B5EF4-FFF2-40B4-BE49-F238E27FC236}">
                <a16:creationId xmlns:a16="http://schemas.microsoft.com/office/drawing/2014/main" id="{ED8F7D47-E945-D4DA-73D4-1CCF6FF08E6B}"/>
              </a:ext>
            </a:extLst>
          </p:cNvPr>
          <p:cNvSpPr txBox="1"/>
          <p:nvPr/>
        </p:nvSpPr>
        <p:spPr>
          <a:xfrm rot="20388591">
            <a:off x="5050205" y="1041097"/>
            <a:ext cx="3389368" cy="830997"/>
          </a:xfrm>
          <a:prstGeom prst="rect">
            <a:avLst/>
          </a:prstGeom>
          <a:noFill/>
        </p:spPr>
        <p:txBody>
          <a:bodyPr wrap="square">
            <a:spAutoFit/>
          </a:bodyPr>
          <a:lstStyle/>
          <a:p>
            <a:r>
              <a:rPr lang="ja-JP" altLang="en-US" sz="2400" b="1" dirty="0">
                <a:solidFill>
                  <a:srgbClr val="FF0000"/>
                </a:solidFill>
              </a:rPr>
              <a:t>伝え、つなぐために</a:t>
            </a:r>
            <a:br>
              <a:rPr lang="ja-JP" altLang="en-US" sz="2400" b="1" dirty="0">
                <a:solidFill>
                  <a:srgbClr val="FF0000"/>
                </a:solidFill>
              </a:rPr>
            </a:br>
            <a:r>
              <a:rPr lang="ja-JP" altLang="en-US" sz="2400" b="1" dirty="0">
                <a:solidFill>
                  <a:srgbClr val="FF0000"/>
                </a:solidFill>
              </a:rPr>
              <a:t>本、</a:t>
            </a:r>
            <a:r>
              <a:rPr lang="ja-JP" altLang="en-US" sz="2400" b="1" dirty="0">
                <a:solidFill>
                  <a:srgbClr val="FF0000"/>
                </a:solidFill>
                <a:latin typeface="AR PハイカラPOP体H04" panose="040B0900000000000000" pitchFamily="50" charset="-128"/>
                <a:ea typeface="AR PハイカラPOP体H04" panose="040B0900000000000000" pitchFamily="50" charset="-128"/>
              </a:rPr>
              <a:t>そして</a:t>
            </a:r>
            <a:r>
              <a:rPr lang="ja-JP" altLang="en-US" sz="2400" b="1" dirty="0">
                <a:solidFill>
                  <a:srgbClr val="FF0000"/>
                </a:solidFill>
              </a:rPr>
              <a:t>、タイトル</a:t>
            </a:r>
            <a:endParaRPr lang="ja-JP" altLang="en-US" sz="2400" dirty="0"/>
          </a:p>
        </p:txBody>
      </p:sp>
      <p:sp>
        <p:nvSpPr>
          <p:cNvPr id="2" name="楕円 1">
            <a:extLst>
              <a:ext uri="{FF2B5EF4-FFF2-40B4-BE49-F238E27FC236}">
                <a16:creationId xmlns:a16="http://schemas.microsoft.com/office/drawing/2014/main" id="{0CD1ADA8-386E-9D3F-3112-BBF9F5B45965}"/>
              </a:ext>
            </a:extLst>
          </p:cNvPr>
          <p:cNvSpPr/>
          <p:nvPr/>
        </p:nvSpPr>
        <p:spPr>
          <a:xfrm>
            <a:off x="4706754" y="635267"/>
            <a:ext cx="3772089" cy="2139383"/>
          </a:xfrm>
          <a:prstGeom prst="ellipse">
            <a:avLst/>
          </a:prstGeom>
          <a:noFill/>
          <a:ln w="28575">
            <a:solidFill>
              <a:srgbClr val="FF33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032136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5467CA-688C-0ACB-6623-01E1287B62A7}"/>
            </a:ext>
          </a:extLst>
        </p:cNvPr>
        <p:cNvGrpSpPr/>
        <p:nvPr/>
      </p:nvGrpSpPr>
      <p:grpSpPr>
        <a:xfrm>
          <a:off x="0" y="0"/>
          <a:ext cx="0" cy="0"/>
          <a:chOff x="0" y="0"/>
          <a:chExt cx="0" cy="0"/>
        </a:xfrm>
      </p:grpSpPr>
      <p:sp>
        <p:nvSpPr>
          <p:cNvPr id="72706" name="タイトル 1">
            <a:extLst>
              <a:ext uri="{FF2B5EF4-FFF2-40B4-BE49-F238E27FC236}">
                <a16:creationId xmlns:a16="http://schemas.microsoft.com/office/drawing/2014/main" id="{283AAE7A-C47F-81E2-D326-8B58FDF49DE3}"/>
              </a:ext>
            </a:extLst>
          </p:cNvPr>
          <p:cNvSpPr>
            <a:spLocks noGrp="1" noChangeArrowheads="1"/>
          </p:cNvSpPr>
          <p:nvPr>
            <p:ph type="title"/>
          </p:nvPr>
        </p:nvSpPr>
        <p:spPr>
          <a:xfrm>
            <a:off x="1655764" y="5068888"/>
            <a:ext cx="2124075" cy="857250"/>
          </a:xfrm>
        </p:spPr>
        <p:txBody>
          <a:bodyPr/>
          <a:lstStyle/>
          <a:p>
            <a:r>
              <a:rPr lang="en-US" altLang="ja-JP"/>
              <a:t>1973</a:t>
            </a:r>
            <a:endParaRPr lang="ja-JP" altLang="en-US"/>
          </a:p>
        </p:txBody>
      </p:sp>
      <p:pic>
        <p:nvPicPr>
          <p:cNvPr id="72708" name="図 4">
            <a:extLst>
              <a:ext uri="{FF2B5EF4-FFF2-40B4-BE49-F238E27FC236}">
                <a16:creationId xmlns:a16="http://schemas.microsoft.com/office/drawing/2014/main" id="{BC271FC7-847F-D81B-D019-578856B64A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60380" y="2142933"/>
            <a:ext cx="3137144" cy="4715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テキスト ボックス 5">
            <a:extLst>
              <a:ext uri="{FF2B5EF4-FFF2-40B4-BE49-F238E27FC236}">
                <a16:creationId xmlns:a16="http://schemas.microsoft.com/office/drawing/2014/main" id="{EF40F6FF-C191-61A5-943D-735EC65047FB}"/>
              </a:ext>
            </a:extLst>
          </p:cNvPr>
          <p:cNvSpPr txBox="1"/>
          <p:nvPr/>
        </p:nvSpPr>
        <p:spPr>
          <a:xfrm>
            <a:off x="327259" y="504825"/>
            <a:ext cx="11521439" cy="1708160"/>
          </a:xfrm>
          <a:prstGeom prst="rect">
            <a:avLst/>
          </a:prstGeom>
          <a:noFill/>
        </p:spPr>
        <p:txBody>
          <a:bodyPr wrap="square">
            <a:spAutoFit/>
          </a:bodyPr>
          <a:lstStyle/>
          <a:p>
            <a:pPr>
              <a:defRPr/>
            </a:pPr>
            <a:r>
              <a:rPr lang="ja-JP" altLang="en-US" sz="2100" b="1" kern="100" dirty="0">
                <a:solidFill>
                  <a:srgbClr val="FF0000"/>
                </a:solidFill>
                <a:latin typeface="ＭＳ 明朝" panose="02020609040205080304" pitchFamily="17" charset="-128"/>
                <a:ea typeface="HG丸ｺﾞｼｯｸM-PRO" panose="020F0600000000000000" pitchFamily="50" charset="-128"/>
                <a:cs typeface="Times New Roman" panose="02020603050405020304" pitchFamily="18" charset="0"/>
              </a:rPr>
              <a:t>    想像力を多くの方にもっていただくために、「見えないものを見える」ようにして伝える</a:t>
            </a:r>
          </a:p>
          <a:p>
            <a:pPr>
              <a:defRPr/>
            </a:pPr>
            <a:r>
              <a:rPr lang="ja-JP" altLang="en-US" sz="2100" b="1" kern="100" dirty="0">
                <a:solidFill>
                  <a:srgbClr val="FF0000"/>
                </a:solidFill>
                <a:latin typeface="ＭＳ 明朝" panose="02020609040205080304" pitchFamily="17" charset="-128"/>
                <a:ea typeface="HG丸ｺﾞｼｯｸM-PRO" panose="020F0600000000000000" pitchFamily="50" charset="-128"/>
                <a:cs typeface="Times New Roman" panose="02020603050405020304" pitchFamily="18" charset="0"/>
              </a:rPr>
              <a:t>          　　　　　　　　～ジャーナリストの役割～</a:t>
            </a:r>
            <a:br>
              <a:rPr lang="ja-JP" altLang="en-US" sz="2100" b="1" kern="100" dirty="0">
                <a:solidFill>
                  <a:srgbClr val="FF0000"/>
                </a:solidFill>
                <a:latin typeface="ＭＳ 明朝" panose="02020609040205080304" pitchFamily="17" charset="-128"/>
                <a:ea typeface="HG丸ｺﾞｼｯｸM-PRO" panose="020F0600000000000000" pitchFamily="50" charset="-128"/>
                <a:cs typeface="Times New Roman" panose="02020603050405020304" pitchFamily="18" charset="0"/>
              </a:rPr>
            </a:br>
            <a:r>
              <a:rPr lang="ja-JP" altLang="en-US" sz="2100" b="1" kern="100" dirty="0">
                <a:solidFill>
                  <a:srgbClr val="FF0000"/>
                </a:solidFill>
                <a:latin typeface="ＭＳ 明朝" panose="02020609040205080304" pitchFamily="17" charset="-128"/>
                <a:ea typeface="HG丸ｺﾞｼｯｸM-PRO" panose="020F0600000000000000" pitchFamily="50" charset="-128"/>
                <a:cs typeface="Times New Roman" panose="02020603050405020304" pitchFamily="18" charset="0"/>
              </a:rPr>
              <a:t>　　　　　　　　　</a:t>
            </a:r>
            <a:r>
              <a:rPr lang="en-US" altLang="ja-JP" sz="2100" b="1" kern="100" dirty="0">
                <a:solidFill>
                  <a:srgbClr val="FF0000"/>
                </a:solidFill>
                <a:latin typeface="ＭＳ 明朝" panose="02020609040205080304" pitchFamily="17" charset="-128"/>
                <a:ea typeface="HG丸ｺﾞｼｯｸM-PRO" panose="020F0600000000000000" pitchFamily="50" charset="-128"/>
                <a:cs typeface="Times New Roman" panose="02020603050405020304" pitchFamily="18" charset="0"/>
              </a:rPr>
              <a:t>52</a:t>
            </a:r>
            <a:r>
              <a:rPr lang="ja-JP" altLang="en-US" sz="2100" b="1" kern="100" dirty="0">
                <a:solidFill>
                  <a:srgbClr val="FF0000"/>
                </a:solidFill>
                <a:latin typeface="ＭＳ 明朝" panose="02020609040205080304" pitchFamily="17" charset="-128"/>
                <a:ea typeface="HG丸ｺﾞｼｯｸM-PRO" panose="020F0600000000000000" pitchFamily="50" charset="-128"/>
                <a:cs typeface="Times New Roman" panose="02020603050405020304" pitchFamily="18" charset="0"/>
              </a:rPr>
              <a:t>年前、家中のアルコールを飲んで精神病院へ</a:t>
            </a:r>
          </a:p>
          <a:p>
            <a:pPr>
              <a:defRPr/>
            </a:pPr>
            <a:r>
              <a:rPr lang="ja-JP" altLang="en-US" sz="2100" b="1" kern="100" dirty="0">
                <a:solidFill>
                  <a:srgbClr val="FF0000"/>
                </a:solidFill>
                <a:latin typeface="ＭＳ 明朝" panose="02020609040205080304" pitchFamily="17" charset="-128"/>
                <a:ea typeface="HG丸ｺﾞｼｯｸM-PRO" panose="020F0600000000000000" pitchFamily="50" charset="-128"/>
                <a:cs typeface="Times New Roman" panose="02020603050405020304" pitchFamily="18" charset="0"/>
              </a:rPr>
              <a:t>　　　　　　　　　　</a:t>
            </a:r>
            <a:r>
              <a:rPr lang="ja-JP" altLang="en-US" b="1" kern="100" dirty="0">
                <a:solidFill>
                  <a:srgbClr val="009EDE"/>
                </a:solidFill>
                <a:latin typeface="ＭＳ 明朝" panose="02020609040205080304" pitchFamily="17" charset="-128"/>
                <a:ea typeface="HG丸ｺﾞｼｯｸM-PRO" panose="020F0600000000000000" pitchFamily="50" charset="-128"/>
                <a:cs typeface="Times New Roman" panose="02020603050405020304" pitchFamily="18" charset="0"/>
              </a:rPr>
              <a:t>（前ページ「</a:t>
            </a:r>
            <a:r>
              <a:rPr lang="en-US" altLang="ja-JP" b="1" kern="100" dirty="0">
                <a:solidFill>
                  <a:srgbClr val="009EDE"/>
                </a:solidFill>
                <a:latin typeface="ＭＳ 明朝" panose="02020609040205080304" pitchFamily="17" charset="-128"/>
                <a:ea typeface="HG丸ｺﾞｼｯｸM-PRO" panose="020F0600000000000000" pitchFamily="50" charset="-128"/>
                <a:cs typeface="Times New Roman" panose="02020603050405020304" pitchFamily="18" charset="0"/>
              </a:rPr>
              <a:t>〈</a:t>
            </a:r>
            <a:r>
              <a:rPr lang="ja-JP" altLang="en-US" b="1" kern="100" dirty="0">
                <a:solidFill>
                  <a:srgbClr val="009EDE"/>
                </a:solidFill>
                <a:latin typeface="ＭＳ 明朝" panose="02020609040205080304" pitchFamily="17" charset="-128"/>
                <a:ea typeface="HG丸ｺﾞｼｯｸM-PRO" panose="020F0600000000000000" pitchFamily="50" charset="-128"/>
                <a:cs typeface="Times New Roman" panose="02020603050405020304" pitchFamily="18" charset="0"/>
              </a:rPr>
              <a:t>闇</a:t>
            </a:r>
            <a:r>
              <a:rPr lang="en-US" altLang="ja-JP" b="1" kern="100" dirty="0">
                <a:solidFill>
                  <a:srgbClr val="009EDE"/>
                </a:solidFill>
                <a:latin typeface="ＭＳ 明朝" panose="02020609040205080304" pitchFamily="17" charset="-128"/>
                <a:ea typeface="HG丸ｺﾞｼｯｸM-PRO" panose="020F0600000000000000" pitchFamily="50" charset="-128"/>
                <a:cs typeface="Times New Roman" panose="02020603050405020304" pitchFamily="18" charset="0"/>
              </a:rPr>
              <a:t>〉</a:t>
            </a:r>
            <a:r>
              <a:rPr lang="ja-JP" altLang="en-US" b="1" kern="100" dirty="0">
                <a:solidFill>
                  <a:srgbClr val="009EDE"/>
                </a:solidFill>
                <a:latin typeface="ＭＳ 明朝" panose="02020609040205080304" pitchFamily="17" charset="-128"/>
                <a:ea typeface="HG丸ｺﾞｼｯｸM-PRO" panose="020F0600000000000000" pitchFamily="50" charset="-128"/>
                <a:cs typeface="Times New Roman" panose="02020603050405020304" pitchFamily="18" charset="0"/>
              </a:rPr>
              <a:t>に迫る「９人のジャーナリスト」のひとり）</a:t>
            </a:r>
            <a:br>
              <a:rPr lang="ja-JP" altLang="en-US" b="1" kern="100" dirty="0">
                <a:solidFill>
                  <a:srgbClr val="009EDE"/>
                </a:solidFill>
                <a:latin typeface="ＭＳ 明朝" panose="02020609040205080304" pitchFamily="17" charset="-128"/>
                <a:ea typeface="HG丸ｺﾞｼｯｸM-PRO" panose="020F0600000000000000" pitchFamily="50" charset="-128"/>
                <a:cs typeface="Times New Roman" panose="02020603050405020304" pitchFamily="18" charset="0"/>
              </a:rPr>
            </a:br>
            <a:r>
              <a:rPr lang="ja-JP" altLang="en-US" sz="2100" b="1" kern="100" dirty="0">
                <a:solidFill>
                  <a:srgbClr val="FF0000"/>
                </a:solidFill>
                <a:latin typeface="ＭＳ 明朝" panose="02020609040205080304" pitchFamily="17" charset="-128"/>
                <a:ea typeface="HG丸ｺﾞｼｯｸM-PRO" panose="020F0600000000000000" pitchFamily="50" charset="-128"/>
                <a:cs typeface="Times New Roman" panose="02020603050405020304" pitchFamily="18" charset="0"/>
              </a:rPr>
              <a:t>　　　　　　</a:t>
            </a:r>
          </a:p>
        </p:txBody>
      </p:sp>
    </p:spTree>
    <p:extLst>
      <p:ext uri="{BB962C8B-B14F-4D97-AF65-F5344CB8AC3E}">
        <p14:creationId xmlns:p14="http://schemas.microsoft.com/office/powerpoint/2010/main" val="23184201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578FB2D6-23E0-661E-1271-7570BE11AA1C}"/>
              </a:ext>
            </a:extLst>
          </p:cNvPr>
          <p:cNvSpPr txBox="1"/>
          <p:nvPr/>
        </p:nvSpPr>
        <p:spPr>
          <a:xfrm>
            <a:off x="928576" y="85061"/>
            <a:ext cx="9973340" cy="6524863"/>
          </a:xfrm>
          <a:prstGeom prst="rect">
            <a:avLst/>
          </a:prstGeom>
          <a:noFill/>
          <a:ln w="28575">
            <a:solidFill>
              <a:srgbClr val="00B0F0"/>
            </a:solidFill>
          </a:ln>
        </p:spPr>
        <p:txBody>
          <a:bodyPr wrap="square">
            <a:spAutoFit/>
          </a:bodyPr>
          <a:lstStyle/>
          <a:p>
            <a:pPr indent="1988820">
              <a:buNone/>
            </a:pPr>
            <a:br>
              <a:rPr lang="en-US" altLang="ja-JP" sz="1800" b="1" kern="100" dirty="0">
                <a:effectLst/>
                <a:latin typeface="游明朝" panose="02020400000000000000" pitchFamily="18" charset="-128"/>
                <a:ea typeface="HGPｺﾞｼｯｸM" panose="020B0600000000000000" pitchFamily="50" charset="-128"/>
                <a:cs typeface="Times New Roman" panose="02020603050405020304" pitchFamily="18" charset="0"/>
              </a:rPr>
            </a:br>
            <a:r>
              <a:rPr lang="ja-JP" altLang="ja-JP" sz="2000" b="1" kern="100" dirty="0">
                <a:effectLst/>
                <a:latin typeface="游明朝" panose="02020400000000000000" pitchFamily="18" charset="-128"/>
                <a:ea typeface="HGPｺﾞｼｯｸM" panose="020B0600000000000000" pitchFamily="50" charset="-128"/>
                <a:cs typeface="Times New Roman" panose="02020603050405020304" pitchFamily="18" charset="0"/>
              </a:rPr>
              <a:t>　</a:t>
            </a:r>
            <a:r>
              <a:rPr lang="en-US" altLang="ja-JP" sz="2000" kern="100" dirty="0">
                <a:effectLst/>
                <a:latin typeface="游明朝" panose="02020400000000000000" pitchFamily="18" charset="-128"/>
                <a:ea typeface="HGPｺﾞｼｯｸM" panose="020B0600000000000000" pitchFamily="50" charset="-128"/>
                <a:cs typeface="Times New Roman" panose="02020603050405020304" pitchFamily="18" charset="0"/>
              </a:rPr>
              <a:t>1970</a:t>
            </a:r>
            <a:r>
              <a:rPr lang="ja-JP" altLang="ja-JP" sz="2000" kern="100" dirty="0">
                <a:effectLst/>
                <a:latin typeface="游明朝" panose="02020400000000000000" pitchFamily="18" charset="-128"/>
                <a:ea typeface="HGPｺﾞｼｯｸM" panose="020B0600000000000000" pitchFamily="50" charset="-128"/>
                <a:cs typeface="Times New Roman" panose="02020603050405020304" pitchFamily="18" charset="0"/>
              </a:rPr>
              <a:t>年のある夜、ひとりの男が我が家に現れました。</a:t>
            </a:r>
            <a:br>
              <a:rPr lang="en-US" altLang="ja-JP" sz="2000" kern="100" dirty="0">
                <a:effectLst/>
                <a:latin typeface="游明朝" panose="02020400000000000000" pitchFamily="18" charset="-128"/>
                <a:ea typeface="HGPｺﾞｼｯｸM" panose="020B0600000000000000" pitchFamily="50" charset="-128"/>
                <a:cs typeface="Times New Roman" panose="02020603050405020304" pitchFamily="18" charset="0"/>
              </a:rPr>
            </a:br>
            <a:r>
              <a:rPr lang="ja-JP" altLang="ja-JP" sz="2000" kern="100" dirty="0">
                <a:effectLst/>
                <a:latin typeface="游明朝" panose="02020400000000000000" pitchFamily="18" charset="-128"/>
                <a:ea typeface="HGPｺﾞｼｯｸM" panose="020B0600000000000000" pitchFamily="50" charset="-128"/>
                <a:cs typeface="Times New Roman" panose="02020603050405020304" pitchFamily="18" charset="0"/>
              </a:rPr>
              <a:t>　連載中の</a:t>
            </a:r>
            <a:r>
              <a:rPr lang="en-US" altLang="ja-JP" sz="2000" kern="100" dirty="0">
                <a:effectLst/>
                <a:latin typeface="游明朝" panose="02020400000000000000" pitchFamily="18" charset="-128"/>
                <a:ea typeface="HGPｺﾞｼｯｸM" panose="020B0600000000000000" pitchFamily="50" charset="-128"/>
                <a:cs typeface="Times New Roman" panose="02020603050405020304" pitchFamily="18" charset="0"/>
              </a:rPr>
              <a:t>『</a:t>
            </a:r>
            <a:r>
              <a:rPr lang="ja-JP" altLang="ja-JP" sz="2000" kern="100" dirty="0">
                <a:effectLst/>
                <a:latin typeface="游明朝" panose="02020400000000000000" pitchFamily="18" charset="-128"/>
                <a:ea typeface="HGPｺﾞｼｯｸM" panose="020B0600000000000000" pitchFamily="50" charset="-128"/>
                <a:cs typeface="Times New Roman" panose="02020603050405020304" pitchFamily="18" charset="0"/>
              </a:rPr>
              <a:t>ル</a:t>
            </a:r>
            <a:r>
              <a:rPr lang="ja-JP" altLang="en-US" sz="2000" kern="100" dirty="0">
                <a:effectLst/>
                <a:latin typeface="游明朝" panose="02020400000000000000" pitchFamily="18" charset="-128"/>
                <a:ea typeface="HGPｺﾞｼｯｸM" panose="020B0600000000000000" pitchFamily="50" charset="-128"/>
                <a:cs typeface="Times New Roman" panose="02020603050405020304" pitchFamily="18" charset="0"/>
              </a:rPr>
              <a:t>ポ</a:t>
            </a:r>
            <a:r>
              <a:rPr lang="ja-JP" altLang="ja-JP" sz="2000" kern="100" dirty="0">
                <a:effectLst/>
                <a:latin typeface="游明朝" panose="02020400000000000000" pitchFamily="18" charset="-128"/>
                <a:ea typeface="HGPｺﾞｼｯｸM" panose="020B0600000000000000" pitchFamily="50" charset="-128"/>
                <a:cs typeface="Times New Roman" panose="02020603050405020304" pitchFamily="18" charset="0"/>
              </a:rPr>
              <a:t>・精神病棟</a:t>
            </a:r>
            <a:r>
              <a:rPr lang="en-US" altLang="ja-JP" sz="2000" kern="100" dirty="0">
                <a:effectLst/>
                <a:latin typeface="游明朝" panose="02020400000000000000" pitchFamily="18" charset="-128"/>
                <a:ea typeface="HGPｺﾞｼｯｸM" panose="020B0600000000000000" pitchFamily="50" charset="-128"/>
                <a:cs typeface="Times New Roman" panose="02020603050405020304" pitchFamily="18" charset="0"/>
              </a:rPr>
              <a:t>』</a:t>
            </a:r>
            <a:r>
              <a:rPr lang="ja-JP" altLang="ja-JP" sz="2000" kern="100" dirty="0">
                <a:effectLst/>
                <a:latin typeface="游明朝" panose="02020400000000000000" pitchFamily="18" charset="-128"/>
                <a:ea typeface="HGPｺﾞｼｯｸM" panose="020B0600000000000000" pitchFamily="50" charset="-128"/>
                <a:cs typeface="Times New Roman" panose="02020603050405020304" pitchFamily="18" charset="0"/>
              </a:rPr>
              <a:t>に文句があると叫びます。連載の趣旨に異論はないようなのです。</a:t>
            </a:r>
            <a:br>
              <a:rPr lang="en-US" altLang="ja-JP" sz="2000" kern="100" dirty="0">
                <a:effectLst/>
                <a:latin typeface="游明朝" panose="02020400000000000000" pitchFamily="18" charset="-128"/>
                <a:ea typeface="HGPｺﾞｼｯｸM" panose="020B0600000000000000" pitchFamily="50" charset="-128"/>
                <a:cs typeface="Times New Roman" panose="02020603050405020304" pitchFamily="18" charset="0"/>
              </a:rPr>
            </a:br>
            <a:r>
              <a:rPr lang="ja-JP" altLang="ja-JP" sz="2000" kern="100" dirty="0">
                <a:effectLst/>
                <a:latin typeface="游明朝" panose="02020400000000000000" pitchFamily="18" charset="-128"/>
                <a:ea typeface="HGPｺﾞｼｯｸM" panose="020B0600000000000000" pitchFamily="50" charset="-128"/>
                <a:cs typeface="Times New Roman" panose="02020603050405020304" pitchFamily="18" charset="0"/>
              </a:rPr>
              <a:t>　当時の精神病院は畳の大部屋。この病院では、ムショ帰りを自慢するヤク中の入院者が「牢名主」として君臨していました。</a:t>
            </a:r>
            <a:br>
              <a:rPr lang="en-US" altLang="ja-JP" sz="2000" kern="100" dirty="0">
                <a:effectLst/>
                <a:latin typeface="游明朝" panose="02020400000000000000" pitchFamily="18" charset="-128"/>
                <a:ea typeface="HGPｺﾞｼｯｸM" panose="020B0600000000000000" pitchFamily="50" charset="-128"/>
                <a:cs typeface="Times New Roman" panose="02020603050405020304" pitchFamily="18" charset="0"/>
              </a:rPr>
            </a:br>
            <a:r>
              <a:rPr lang="ja-JP" altLang="ja-JP" sz="2000" kern="100" dirty="0">
                <a:effectLst/>
                <a:latin typeface="游明朝" panose="02020400000000000000" pitchFamily="18" charset="-128"/>
                <a:ea typeface="HGPｺﾞｼｯｸM" panose="020B0600000000000000" pitchFamily="50" charset="-128"/>
                <a:cs typeface="Times New Roman" panose="02020603050405020304" pitchFamily="18" charset="0"/>
              </a:rPr>
              <a:t>　ところが、この牢名主さん、医師の回診となると、舌がもつれ、平身低頭。その落差が描いてあったことで、彼は、「名誉を傷つけられた」「どうしてくれるんだ」と凄み、懐にドスを忍ばせてあることをほのめかします。</a:t>
            </a:r>
            <a:br>
              <a:rPr lang="en-US" altLang="ja-JP" sz="2000" kern="100" dirty="0">
                <a:effectLst/>
                <a:latin typeface="游明朝" panose="02020400000000000000" pitchFamily="18" charset="-128"/>
                <a:ea typeface="HGPｺﾞｼｯｸM" panose="020B0600000000000000" pitchFamily="50" charset="-128"/>
                <a:cs typeface="Times New Roman" panose="02020603050405020304" pitchFamily="18" charset="0"/>
              </a:rPr>
            </a:br>
            <a:r>
              <a:rPr lang="ja-JP" altLang="ja-JP" sz="2000" kern="100" dirty="0">
                <a:effectLst/>
                <a:latin typeface="游明朝" panose="02020400000000000000" pitchFamily="18" charset="-128"/>
                <a:ea typeface="HGPｺﾞｼｯｸM" panose="020B0600000000000000" pitchFamily="50" charset="-128"/>
                <a:cs typeface="Times New Roman" panose="02020603050405020304" pitchFamily="18" charset="0"/>
              </a:rPr>
              <a:t>　</a:t>
            </a:r>
            <a:br>
              <a:rPr lang="en-US" altLang="ja-JP" sz="2000" kern="100" dirty="0">
                <a:effectLst/>
                <a:latin typeface="游明朝" panose="02020400000000000000" pitchFamily="18" charset="-128"/>
                <a:ea typeface="HGPｺﾞｼｯｸM" panose="020B0600000000000000" pitchFamily="50" charset="-128"/>
                <a:cs typeface="Times New Roman" panose="02020603050405020304" pitchFamily="18" charset="0"/>
              </a:rPr>
            </a:br>
            <a:r>
              <a:rPr lang="ja-JP" altLang="ja-JP" sz="2000" kern="100" dirty="0">
                <a:effectLst/>
                <a:latin typeface="游明朝" panose="02020400000000000000" pitchFamily="18" charset="-128"/>
                <a:ea typeface="HGPｺﾞｼｯｸM" panose="020B0600000000000000" pitchFamily="50" charset="-128"/>
                <a:cs typeface="Times New Roman" panose="02020603050405020304" pitchFamily="18" charset="0"/>
              </a:rPr>
              <a:t>　私は</a:t>
            </a:r>
            <a:r>
              <a:rPr lang="ja-JP" altLang="ja-JP" sz="2000" kern="100" dirty="0">
                <a:solidFill>
                  <a:srgbClr val="FF0000"/>
                </a:solidFill>
                <a:effectLst/>
                <a:latin typeface="游明朝" panose="02020400000000000000" pitchFamily="18" charset="-128"/>
                <a:ea typeface="HGPｺﾞｼｯｸM" panose="020B0600000000000000" pitchFamily="50" charset="-128"/>
                <a:cs typeface="Times New Roman" panose="02020603050405020304" pitchFamily="18" charset="0"/>
              </a:rPr>
              <a:t>幼い娘のオムツに「遺書」</a:t>
            </a:r>
            <a:r>
              <a:rPr lang="ja-JP" altLang="ja-JP" sz="2000" kern="100" dirty="0">
                <a:effectLst/>
                <a:latin typeface="游明朝" panose="02020400000000000000" pitchFamily="18" charset="-128"/>
                <a:ea typeface="HGPｺﾞｼｯｸM" panose="020B0600000000000000" pitchFamily="50" charset="-128"/>
                <a:cs typeface="Times New Roman" panose="02020603050405020304" pitchFamily="18" charset="0"/>
              </a:rPr>
              <a:t>を隠しました。「私たちが殺されて見つかったら、犯人は……。</a:t>
            </a:r>
            <a:endParaRPr lang="ja-JP" altLang="ja-JP" sz="20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indent="152400">
              <a:buNone/>
            </a:pPr>
            <a:r>
              <a:rPr lang="ja-JP" altLang="ja-JP" sz="2000" kern="100" dirty="0">
                <a:effectLst/>
                <a:latin typeface="游明朝" panose="02020400000000000000" pitchFamily="18" charset="-128"/>
                <a:ea typeface="HGPｺﾞｼｯｸM" panose="020B0600000000000000" pitchFamily="50" charset="-128"/>
                <a:cs typeface="Times New Roman" panose="02020603050405020304" pitchFamily="18" charset="0"/>
              </a:rPr>
              <a:t>その時、ベルがなりました。健康面に書く「精神病院選び方</a:t>
            </a:r>
            <a:r>
              <a:rPr lang="en-US" altLang="ja-JP" sz="2000" kern="100" dirty="0">
                <a:effectLst/>
                <a:latin typeface="游明朝" panose="02020400000000000000" pitchFamily="18" charset="-128"/>
                <a:ea typeface="HGPｺﾞｼｯｸM" panose="020B0600000000000000" pitchFamily="50" charset="-128"/>
                <a:cs typeface="Times New Roman" panose="02020603050405020304" pitchFamily="18" charset="0"/>
              </a:rPr>
              <a:t>18</a:t>
            </a:r>
            <a:r>
              <a:rPr lang="ja-JP" altLang="ja-JP" sz="2000" kern="100" dirty="0">
                <a:effectLst/>
                <a:latin typeface="游明朝" panose="02020400000000000000" pitchFamily="18" charset="-128"/>
                <a:ea typeface="HGPｺﾞｼｯｸM" panose="020B0600000000000000" pitchFamily="50" charset="-128"/>
                <a:cs typeface="Times New Roman" panose="02020603050405020304" pitchFamily="18" charset="0"/>
              </a:rPr>
              <a:t>章」の相談に載ってくださっていた三浦半島の初声荘病院の福井東一院長からでした。</a:t>
            </a:r>
            <a:r>
              <a:rPr lang="ja-JP" altLang="en-US" sz="2000" kern="100" dirty="0">
                <a:effectLst/>
                <a:latin typeface="游明朝" panose="02020400000000000000" pitchFamily="18" charset="-128"/>
                <a:ea typeface="HGPｺﾞｼｯｸM" panose="020B0600000000000000" pitchFamily="50" charset="-128"/>
                <a:cs typeface="Times New Roman" panose="02020603050405020304" pitchFamily="18" charset="0"/>
              </a:rPr>
              <a:t>クラーク報告でただひとつ褒められた精神病院の</a:t>
            </a:r>
            <a:r>
              <a:rPr lang="ja-JP" altLang="ja-JP" sz="2000" kern="100" dirty="0">
                <a:effectLst/>
                <a:latin typeface="游明朝" panose="02020400000000000000" pitchFamily="18" charset="-128"/>
                <a:ea typeface="HGPｺﾞｼｯｸM" panose="020B0600000000000000" pitchFamily="50" charset="-128"/>
                <a:cs typeface="Times New Roman" panose="02020603050405020304" pitchFamily="18" charset="0"/>
              </a:rPr>
              <a:t>福井さんと話すのもこれが最後、と</a:t>
            </a:r>
            <a:r>
              <a:rPr lang="ja-JP" altLang="en-US" sz="2000" kern="100" dirty="0">
                <a:effectLst/>
                <a:latin typeface="游明朝" panose="02020400000000000000" pitchFamily="18" charset="-128"/>
                <a:ea typeface="HGPｺﾞｼｯｸM" panose="020B0600000000000000" pitchFamily="50" charset="-128"/>
                <a:cs typeface="Times New Roman" panose="02020603050405020304" pitchFamily="18" charset="0"/>
              </a:rPr>
              <a:t>覚悟しながら</a:t>
            </a:r>
            <a:r>
              <a:rPr lang="ja-JP" altLang="ja-JP" sz="2000" kern="100" dirty="0">
                <a:effectLst/>
                <a:latin typeface="游明朝" panose="02020400000000000000" pitchFamily="18" charset="-128"/>
                <a:ea typeface="HGPｺﾞｼｯｸM" panose="020B0600000000000000" pitchFamily="50" charset="-128"/>
                <a:cs typeface="Times New Roman" panose="02020603050405020304" pitchFamily="18" charset="0"/>
              </a:rPr>
              <a:t>、ゲラを読み上げていきました。</a:t>
            </a:r>
            <a:endParaRPr lang="ja-JP" altLang="en-US" sz="2000" kern="100" dirty="0">
              <a:effectLst/>
              <a:latin typeface="游明朝" panose="02020400000000000000" pitchFamily="18" charset="-128"/>
              <a:ea typeface="HGPｺﾞｼｯｸM" panose="020B0600000000000000" pitchFamily="50" charset="-128"/>
              <a:cs typeface="Times New Roman" panose="02020603050405020304" pitchFamily="18" charset="0"/>
            </a:endParaRPr>
          </a:p>
          <a:p>
            <a:pPr indent="152400">
              <a:buNone/>
            </a:pPr>
            <a:br>
              <a:rPr lang="en-US" altLang="ja-JP" sz="2000" kern="100" dirty="0">
                <a:effectLst/>
                <a:latin typeface="游明朝" panose="02020400000000000000" pitchFamily="18" charset="-128"/>
                <a:ea typeface="HGPｺﾞｼｯｸM" panose="020B0600000000000000" pitchFamily="50" charset="-128"/>
                <a:cs typeface="Times New Roman" panose="02020603050405020304" pitchFamily="18" charset="0"/>
              </a:rPr>
            </a:br>
            <a:r>
              <a:rPr lang="ja-JP" altLang="ja-JP" sz="2000" kern="100" dirty="0">
                <a:effectLst/>
                <a:latin typeface="游明朝" panose="02020400000000000000" pitchFamily="18" charset="-128"/>
                <a:ea typeface="HGPｺﾞｼｯｸM" panose="020B0600000000000000" pitchFamily="50" charset="-128"/>
                <a:cs typeface="Times New Roman" panose="02020603050405020304" pitchFamily="18" charset="0"/>
              </a:rPr>
              <a:t>　第</a:t>
            </a:r>
            <a:r>
              <a:rPr lang="en-US" altLang="ja-JP" sz="2000" kern="100" dirty="0">
                <a:effectLst/>
                <a:latin typeface="游明朝" panose="02020400000000000000" pitchFamily="18" charset="-128"/>
                <a:ea typeface="HGPｺﾞｼｯｸM" panose="020B0600000000000000" pitchFamily="50" charset="-128"/>
                <a:cs typeface="Times New Roman" panose="02020603050405020304" pitchFamily="18" charset="0"/>
              </a:rPr>
              <a:t>1</a:t>
            </a:r>
            <a:r>
              <a:rPr lang="ja-JP" altLang="ja-JP" sz="2000" kern="100" dirty="0">
                <a:effectLst/>
                <a:latin typeface="游明朝" panose="02020400000000000000" pitchFamily="18" charset="-128"/>
                <a:ea typeface="HGPｺﾞｼｯｸM" panose="020B0600000000000000" pitchFamily="50" charset="-128"/>
                <a:cs typeface="Times New Roman" panose="02020603050405020304" pitchFamily="18" charset="0"/>
              </a:rPr>
              <a:t>章 外観 まどわ</a:t>
            </a:r>
            <a:r>
              <a:rPr lang="ja-JP" altLang="en-US" sz="2000" kern="100" dirty="0">
                <a:effectLst/>
                <a:latin typeface="游明朝" panose="02020400000000000000" pitchFamily="18" charset="-128"/>
                <a:ea typeface="HGPｺﾞｼｯｸM" panose="020B0600000000000000" pitchFamily="50" charset="-128"/>
                <a:cs typeface="Times New Roman" panose="02020603050405020304" pitchFamily="18" charset="0"/>
              </a:rPr>
              <a:t>され</a:t>
            </a:r>
            <a:r>
              <a:rPr lang="ja-JP" altLang="ja-JP" sz="2000" kern="100" dirty="0">
                <a:effectLst/>
                <a:latin typeface="游明朝" panose="02020400000000000000" pitchFamily="18" charset="-128"/>
                <a:ea typeface="HGPｺﾞｼｯｸM" panose="020B0600000000000000" pitchFamily="50" charset="-128"/>
                <a:cs typeface="Times New Roman" panose="02020603050405020304" pitchFamily="18" charset="0"/>
              </a:rPr>
              <a:t>るなかれ、</a:t>
            </a:r>
            <a:br>
              <a:rPr lang="ja-JP" altLang="en-US" sz="2000" kern="100" dirty="0">
                <a:effectLst/>
                <a:latin typeface="游明朝" panose="02020400000000000000" pitchFamily="18" charset="-128"/>
                <a:ea typeface="HGPｺﾞｼｯｸM" panose="020B0600000000000000" pitchFamily="50" charset="-128"/>
                <a:cs typeface="Times New Roman" panose="02020603050405020304" pitchFamily="18" charset="0"/>
              </a:rPr>
            </a:br>
            <a:r>
              <a:rPr lang="ja-JP" altLang="en-US" sz="2000" kern="100" dirty="0">
                <a:effectLst/>
                <a:latin typeface="游明朝" panose="02020400000000000000" pitchFamily="18" charset="-128"/>
                <a:ea typeface="HGPｺﾞｼｯｸM" panose="020B0600000000000000" pitchFamily="50" charset="-128"/>
                <a:cs typeface="Times New Roman" panose="02020603050405020304" pitchFamily="18" charset="0"/>
              </a:rPr>
              <a:t>　</a:t>
            </a:r>
            <a:r>
              <a:rPr lang="ja-JP" altLang="ja-JP" sz="2000" kern="100" dirty="0">
                <a:effectLst/>
                <a:latin typeface="游明朝" panose="02020400000000000000" pitchFamily="18" charset="-128"/>
                <a:ea typeface="HGPｺﾞｼｯｸM" panose="020B0600000000000000" pitchFamily="50" charset="-128"/>
                <a:cs typeface="Times New Roman" panose="02020603050405020304" pitchFamily="18" charset="0"/>
              </a:rPr>
              <a:t>第</a:t>
            </a:r>
            <a:r>
              <a:rPr lang="en-US" altLang="ja-JP" sz="2000" kern="100" dirty="0">
                <a:effectLst/>
                <a:latin typeface="游明朝" panose="02020400000000000000" pitchFamily="18" charset="-128"/>
                <a:ea typeface="HGPｺﾞｼｯｸM" panose="020B0600000000000000" pitchFamily="50" charset="-128"/>
                <a:cs typeface="Times New Roman" panose="02020603050405020304" pitchFamily="18" charset="0"/>
              </a:rPr>
              <a:t>3</a:t>
            </a:r>
            <a:r>
              <a:rPr lang="ja-JP" altLang="ja-JP" sz="2000" kern="100" dirty="0">
                <a:effectLst/>
                <a:latin typeface="游明朝" panose="02020400000000000000" pitchFamily="18" charset="-128"/>
                <a:ea typeface="HGPｺﾞｼｯｸM" panose="020B0600000000000000" pitchFamily="50" charset="-128"/>
                <a:cs typeface="Times New Roman" panose="02020603050405020304" pitchFamily="18" charset="0"/>
              </a:rPr>
              <a:t>章 車の迎えに感激するなかれ、</a:t>
            </a:r>
            <a:br>
              <a:rPr lang="ja-JP" altLang="en-US" sz="2000" kern="100" dirty="0">
                <a:effectLst/>
                <a:latin typeface="游明朝" panose="02020400000000000000" pitchFamily="18" charset="-128"/>
                <a:ea typeface="HGPｺﾞｼｯｸM" panose="020B0600000000000000" pitchFamily="50" charset="-128"/>
                <a:cs typeface="Times New Roman" panose="02020603050405020304" pitchFamily="18" charset="0"/>
              </a:rPr>
            </a:br>
            <a:r>
              <a:rPr lang="ja-JP" altLang="en-US" sz="2000" kern="100" dirty="0">
                <a:effectLst/>
                <a:latin typeface="游明朝" panose="02020400000000000000" pitchFamily="18" charset="-128"/>
                <a:ea typeface="HGPｺﾞｼｯｸM" panose="020B0600000000000000" pitchFamily="50" charset="-128"/>
                <a:cs typeface="Times New Roman" panose="02020603050405020304" pitchFamily="18" charset="0"/>
              </a:rPr>
              <a:t>　</a:t>
            </a:r>
            <a:r>
              <a:rPr lang="ja-JP" altLang="ja-JP" sz="2000" kern="100" dirty="0">
                <a:effectLst/>
                <a:latin typeface="游明朝" panose="02020400000000000000" pitchFamily="18" charset="-128"/>
                <a:ea typeface="HGPｺﾞｼｯｸM" panose="020B0600000000000000" pitchFamily="50" charset="-128"/>
                <a:cs typeface="Times New Roman" panose="02020603050405020304" pitchFamily="18" charset="0"/>
              </a:rPr>
              <a:t>第</a:t>
            </a:r>
            <a:r>
              <a:rPr lang="en-US" altLang="ja-JP" sz="2000" kern="100" dirty="0">
                <a:effectLst/>
                <a:latin typeface="游明朝" panose="02020400000000000000" pitchFamily="18" charset="-128"/>
                <a:ea typeface="HGPｺﾞｼｯｸM" panose="020B0600000000000000" pitchFamily="50" charset="-128"/>
                <a:cs typeface="Times New Roman" panose="02020603050405020304" pitchFamily="18" charset="0"/>
              </a:rPr>
              <a:t>7</a:t>
            </a:r>
            <a:r>
              <a:rPr lang="ja-JP" altLang="ja-JP" sz="2000" kern="100" dirty="0">
                <a:effectLst/>
                <a:latin typeface="游明朝" panose="02020400000000000000" pitchFamily="18" charset="-128"/>
                <a:ea typeface="HGPｺﾞｼｯｸM" panose="020B0600000000000000" pitchFamily="50" charset="-128"/>
                <a:cs typeface="Times New Roman" panose="02020603050405020304" pitchFamily="18" charset="0"/>
              </a:rPr>
              <a:t>章 患者が眠そうなら疑え</a:t>
            </a:r>
            <a:r>
              <a:rPr lang="ja-JP" altLang="ja-JP" sz="2000" kern="100" dirty="0">
                <a:solidFill>
                  <a:srgbClr val="00B0F0"/>
                </a:solidFill>
                <a:effectLst/>
                <a:latin typeface="游明朝" panose="02020400000000000000" pitchFamily="18" charset="-128"/>
                <a:ea typeface="HGPｺﾞｼｯｸM" panose="020B0600000000000000" pitchFamily="50" charset="-128"/>
                <a:cs typeface="Times New Roman" panose="02020603050405020304" pitchFamily="18" charset="0"/>
              </a:rPr>
              <a:t>。</a:t>
            </a:r>
            <a:r>
              <a:rPr lang="ja-JP" altLang="ja-JP" sz="2000" kern="100" dirty="0">
                <a:effectLst/>
                <a:latin typeface="游明朝" panose="02020400000000000000" pitchFamily="18" charset="-128"/>
                <a:ea typeface="HGPｺﾞｼｯｸM" panose="020B0600000000000000" pitchFamily="50" charset="-128"/>
                <a:cs typeface="Times New Roman" panose="02020603050405020304" pitchFamily="18" charset="0"/>
              </a:rPr>
              <a:t>　</a:t>
            </a:r>
            <a:br>
              <a:rPr lang="ja-JP" altLang="en-US" sz="2000" kern="100" dirty="0">
                <a:effectLst/>
                <a:latin typeface="游明朝" panose="02020400000000000000" pitchFamily="18" charset="-128"/>
                <a:ea typeface="HGPｺﾞｼｯｸM" panose="020B0600000000000000" pitchFamily="50" charset="-128"/>
                <a:cs typeface="Times New Roman" panose="02020603050405020304" pitchFamily="18" charset="0"/>
              </a:rPr>
            </a:br>
            <a:r>
              <a:rPr lang="ja-JP" altLang="en-US" sz="2000" kern="100" dirty="0">
                <a:effectLst/>
                <a:latin typeface="游明朝" panose="02020400000000000000" pitchFamily="18" charset="-128"/>
                <a:ea typeface="HGPｺﾞｼｯｸM" panose="020B0600000000000000" pitchFamily="50" charset="-128"/>
                <a:cs typeface="Times New Roman" panose="02020603050405020304" pitchFamily="18" charset="0"/>
              </a:rPr>
              <a:t>　</a:t>
            </a:r>
            <a:r>
              <a:rPr lang="ja-JP" altLang="ja-JP" sz="2000" kern="100" dirty="0">
                <a:effectLst/>
                <a:latin typeface="游明朝" panose="02020400000000000000" pitchFamily="18" charset="-128"/>
                <a:ea typeface="HGPｺﾞｼｯｸM" panose="020B0600000000000000" pitchFamily="50" charset="-128"/>
                <a:cs typeface="Times New Roman" panose="02020603050405020304" pitchFamily="18" charset="0"/>
              </a:rPr>
              <a:t>読み終わった時、男はポツリと言って、去っていきました。</a:t>
            </a:r>
            <a:br>
              <a:rPr lang="en-US" altLang="ja-JP" sz="2000" kern="100" dirty="0">
                <a:effectLst/>
                <a:latin typeface="游明朝" panose="02020400000000000000" pitchFamily="18" charset="-128"/>
                <a:ea typeface="HGPｺﾞｼｯｸM" panose="020B0600000000000000" pitchFamily="50" charset="-128"/>
                <a:cs typeface="Times New Roman" panose="02020603050405020304" pitchFamily="18" charset="0"/>
              </a:rPr>
            </a:br>
            <a:r>
              <a:rPr lang="ja-JP" altLang="en-US" sz="2000" kern="100" dirty="0">
                <a:effectLst/>
                <a:latin typeface="游明朝" panose="02020400000000000000" pitchFamily="18" charset="-128"/>
                <a:ea typeface="HGPｺﾞｼｯｸM" panose="020B0600000000000000" pitchFamily="50" charset="-128"/>
                <a:cs typeface="Times New Roman" panose="02020603050405020304" pitchFamily="18" charset="0"/>
              </a:rPr>
              <a:t>       </a:t>
            </a:r>
            <a:r>
              <a:rPr lang="ja-JP" altLang="ja-JP" sz="2000" kern="100" dirty="0">
                <a:solidFill>
                  <a:srgbClr val="00B0F0"/>
                </a:solidFill>
                <a:effectLst/>
                <a:latin typeface="游明朝" panose="02020400000000000000" pitchFamily="18" charset="-128"/>
                <a:ea typeface="HGPｺﾞｼｯｸM" panose="020B0600000000000000" pitchFamily="50" charset="-128"/>
                <a:cs typeface="Times New Roman" panose="02020603050405020304" pitchFamily="18" charset="0"/>
              </a:rPr>
              <a:t>　「おれたちのこと、こんなに思ってくれていたなんて知らなかった。ごめんよ。さよなら」</a:t>
            </a:r>
            <a:endParaRPr lang="ja-JP" altLang="en-US" sz="2000" kern="100" dirty="0">
              <a:solidFill>
                <a:srgbClr val="00B0F0"/>
              </a:solidFill>
              <a:effectLst/>
              <a:latin typeface="游明朝" panose="02020400000000000000" pitchFamily="18" charset="-128"/>
              <a:ea typeface="HGPｺﾞｼｯｸM" panose="020B0600000000000000" pitchFamily="50" charset="-128"/>
              <a:cs typeface="Times New Roman" panose="02020603050405020304" pitchFamily="18" charset="0"/>
            </a:endParaRPr>
          </a:p>
          <a:p>
            <a:pPr indent="152400">
              <a:buNone/>
            </a:pPr>
            <a:endParaRPr lang="ja-JP" altLang="en-US" sz="2000" kern="100" dirty="0">
              <a:latin typeface="游明朝" panose="02020400000000000000" pitchFamily="18" charset="-128"/>
              <a:ea typeface="HGPｺﾞｼｯｸM" panose="020B0600000000000000" pitchFamily="50" charset="-128"/>
              <a:cs typeface="Times New Roman" panose="02020603050405020304" pitchFamily="18" charset="0"/>
            </a:endParaRPr>
          </a:p>
          <a:p>
            <a:pPr indent="152400">
              <a:buNone/>
            </a:pPr>
            <a:r>
              <a:rPr lang="ja-JP" altLang="en-US" sz="2000" kern="100" dirty="0">
                <a:effectLst/>
                <a:latin typeface="游明朝" panose="02020400000000000000" pitchFamily="18" charset="-128"/>
                <a:ea typeface="HGPｺﾞｼｯｸM" panose="020B0600000000000000" pitchFamily="50" charset="-128"/>
                <a:cs typeface="Times New Roman" panose="02020603050405020304" pitchFamily="18" charset="0"/>
              </a:rPr>
              <a:t>                                                      大阪精神医療人権センター</a:t>
            </a:r>
            <a:r>
              <a:rPr lang="en-US" altLang="ja-JP" sz="2000" kern="100" dirty="0">
                <a:effectLst/>
                <a:latin typeface="游明朝" panose="02020400000000000000" pitchFamily="18" charset="-128"/>
                <a:ea typeface="HGPｺﾞｼｯｸM" panose="020B0600000000000000" pitchFamily="50" charset="-128"/>
                <a:cs typeface="Times New Roman" panose="02020603050405020304" pitchFamily="18" charset="0"/>
              </a:rPr>
              <a:t>40</a:t>
            </a:r>
            <a:r>
              <a:rPr lang="ja-JP" altLang="en-US" sz="2000" kern="100" dirty="0">
                <a:effectLst/>
                <a:latin typeface="游明朝" panose="02020400000000000000" pitchFamily="18" charset="-128"/>
                <a:ea typeface="HGPｺﾞｼｯｸM" panose="020B0600000000000000" pitchFamily="50" charset="-128"/>
                <a:cs typeface="Times New Roman" panose="02020603050405020304" pitchFamily="18" charset="0"/>
              </a:rPr>
              <a:t>周年によせて。。。</a:t>
            </a:r>
            <a:endParaRPr lang="ja-JP" altLang="ja-JP" sz="200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spTree>
    <p:extLst>
      <p:ext uri="{BB962C8B-B14F-4D97-AF65-F5344CB8AC3E}">
        <p14:creationId xmlns:p14="http://schemas.microsoft.com/office/powerpoint/2010/main" val="38524998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タイトル 1">
            <a:extLst>
              <a:ext uri="{FF2B5EF4-FFF2-40B4-BE49-F238E27FC236}">
                <a16:creationId xmlns:a16="http://schemas.microsoft.com/office/drawing/2014/main" id="{15797169-67EF-4E94-2BBC-9BA75EFF1E9C}"/>
              </a:ext>
            </a:extLst>
          </p:cNvPr>
          <p:cNvSpPr>
            <a:spLocks noGrp="1" noChangeArrowheads="1"/>
          </p:cNvSpPr>
          <p:nvPr>
            <p:ph type="ctrTitle"/>
          </p:nvPr>
        </p:nvSpPr>
        <p:spPr>
          <a:xfrm>
            <a:off x="3147278" y="3030537"/>
            <a:ext cx="4572000" cy="796925"/>
          </a:xfrm>
        </p:spPr>
        <p:txBody>
          <a:bodyPr/>
          <a:lstStyle/>
          <a:p>
            <a:r>
              <a:rPr lang="ja-JP" altLang="en-US" sz="3200" dirty="0">
                <a:solidFill>
                  <a:srgbClr val="FF3399"/>
                </a:solidFill>
                <a:latin typeface="AR PハイカラPOP体H04" panose="040B0900000000000000" pitchFamily="50" charset="-128"/>
                <a:ea typeface="AR PハイカラPOP体H04" panose="040B0900000000000000" pitchFamily="50" charset="-128"/>
              </a:rPr>
              <a:t>同じ１９８５年</a:t>
            </a:r>
            <a:endParaRPr lang="ja-JP" altLang="en-US" sz="3200" dirty="0">
              <a:solidFill>
                <a:srgbClr val="FF0000"/>
              </a:solidFill>
            </a:endParaRPr>
          </a:p>
        </p:txBody>
      </p:sp>
      <p:sp>
        <p:nvSpPr>
          <p:cNvPr id="8195" name="コンテンツ プレースホルダー 2">
            <a:extLst>
              <a:ext uri="{FF2B5EF4-FFF2-40B4-BE49-F238E27FC236}">
                <a16:creationId xmlns:a16="http://schemas.microsoft.com/office/drawing/2014/main" id="{981494DC-304C-504D-AA42-B460D4E215CA}"/>
              </a:ext>
            </a:extLst>
          </p:cNvPr>
          <p:cNvSpPr>
            <a:spLocks noGrp="1" noChangeArrowheads="1"/>
          </p:cNvSpPr>
          <p:nvPr>
            <p:ph type="subTitle" idx="1"/>
          </p:nvPr>
        </p:nvSpPr>
        <p:spPr>
          <a:xfrm>
            <a:off x="8443391" y="5290877"/>
            <a:ext cx="2828925" cy="798513"/>
          </a:xfrm>
          <a:solidFill>
            <a:schemeClr val="bg1"/>
          </a:solidFill>
        </p:spPr>
        <p:txBody>
          <a:bodyPr>
            <a:normAutofit fontScale="25000" lnSpcReduction="20000"/>
          </a:bodyPr>
          <a:lstStyle/>
          <a:p>
            <a:pPr>
              <a:defRPr/>
            </a:pPr>
            <a:r>
              <a:rPr lang="ja-JP" altLang="en-US" sz="8000" dirty="0">
                <a:solidFill>
                  <a:srgbClr val="00B0F0"/>
                </a:solidFill>
                <a:latin typeface="AR PハイカラPOP体H04" panose="040B0900000000000000" pitchFamily="50" charset="-128"/>
                <a:ea typeface="AR PハイカラPOP体H04" panose="040B0900000000000000" pitchFamily="50" charset="-128"/>
              </a:rPr>
              <a:t>　</a:t>
            </a:r>
            <a:br>
              <a:rPr lang="ja-JP" altLang="en-US" sz="8000" dirty="0">
                <a:solidFill>
                  <a:srgbClr val="00B0F0"/>
                </a:solidFill>
                <a:latin typeface="AR PハイカラPOP体H04" panose="040B0900000000000000" pitchFamily="50" charset="-128"/>
                <a:ea typeface="AR PハイカラPOP体H04" panose="040B0900000000000000" pitchFamily="50" charset="-128"/>
              </a:rPr>
            </a:br>
            <a:r>
              <a:rPr lang="ja-JP" altLang="en-US" sz="8000" dirty="0">
                <a:solidFill>
                  <a:srgbClr val="00B0F0"/>
                </a:solidFill>
                <a:latin typeface="AR PハイカラPOP体H04" panose="040B0900000000000000" pitchFamily="50" charset="-128"/>
                <a:ea typeface="AR PハイカラPOP体H04" panose="040B0900000000000000" pitchFamily="50" charset="-128"/>
              </a:rPr>
              <a:t>↑</a:t>
            </a:r>
            <a:br>
              <a:rPr lang="ja-JP" altLang="en-US" sz="8000" dirty="0">
                <a:solidFill>
                  <a:srgbClr val="00B0F0"/>
                </a:solidFill>
                <a:latin typeface="AR PハイカラPOP体H04" panose="040B0900000000000000" pitchFamily="50" charset="-128"/>
                <a:ea typeface="AR PハイカラPOP体H04" panose="040B0900000000000000" pitchFamily="50" charset="-128"/>
              </a:rPr>
            </a:br>
            <a:r>
              <a:rPr lang="ja-JP" altLang="en-US" sz="8000" dirty="0">
                <a:solidFill>
                  <a:srgbClr val="00B0F0"/>
                </a:solidFill>
                <a:latin typeface="AR PハイカラPOP体H04" panose="040B0900000000000000" pitchFamily="50" charset="-128"/>
                <a:ea typeface="AR PハイカラPOP体H04" panose="040B0900000000000000" pitchFamily="50" charset="-128"/>
              </a:rPr>
              <a:t>日本</a:t>
            </a:r>
            <a:br>
              <a:rPr lang="ja-JP" altLang="en-US" sz="8000" dirty="0">
                <a:solidFill>
                  <a:srgbClr val="00B0F0"/>
                </a:solidFill>
                <a:latin typeface="AR PハイカラPOP体H04" panose="040B0900000000000000" pitchFamily="50" charset="-128"/>
                <a:ea typeface="AR PハイカラPOP体H04" panose="040B0900000000000000" pitchFamily="50" charset="-128"/>
              </a:rPr>
            </a:br>
            <a:r>
              <a:rPr lang="ja-JP" altLang="en-US" sz="8000" dirty="0">
                <a:solidFill>
                  <a:srgbClr val="00B0F0"/>
                </a:solidFill>
                <a:latin typeface="AR PハイカラPOP体H04" panose="040B0900000000000000" pitchFamily="50" charset="-128"/>
                <a:ea typeface="AR PハイカラPOP体H04" panose="040B0900000000000000" pitchFamily="50" charset="-128"/>
              </a:rPr>
              <a:t>「寝たきり老人」呼ばれ</a:t>
            </a:r>
            <a:br>
              <a:rPr lang="ja-JP" altLang="en-US" sz="8000" dirty="0">
                <a:solidFill>
                  <a:srgbClr val="00B0F0"/>
                </a:solidFill>
                <a:latin typeface="AR PハイカラPOP体H04" panose="040B0900000000000000" pitchFamily="50" charset="-128"/>
                <a:ea typeface="AR PハイカラPOP体H04" panose="040B0900000000000000" pitchFamily="50" charset="-128"/>
              </a:rPr>
            </a:br>
            <a:r>
              <a:rPr lang="ja-JP" altLang="en-US" sz="8000" dirty="0">
                <a:solidFill>
                  <a:srgbClr val="00B0F0"/>
                </a:solidFill>
                <a:latin typeface="AR PハイカラPOP体H04" panose="040B0900000000000000" pitchFamily="50" charset="-128"/>
                <a:ea typeface="AR PハイカラPOP体H04" panose="040B0900000000000000" pitchFamily="50" charset="-128"/>
              </a:rPr>
              <a:t>養老院カット</a:t>
            </a:r>
            <a:br>
              <a:rPr lang="ja-JP" altLang="en-US" sz="8000" dirty="0">
                <a:solidFill>
                  <a:srgbClr val="00B0F0"/>
                </a:solidFill>
                <a:latin typeface="AR PハイカラPOP体H04" panose="040B0900000000000000" pitchFamily="50" charset="-128"/>
                <a:ea typeface="AR PハイカラPOP体H04" panose="040B0900000000000000" pitchFamily="50" charset="-128"/>
              </a:rPr>
            </a:br>
            <a:endParaRPr lang="ja-JP" altLang="en-US" sz="8000" dirty="0">
              <a:solidFill>
                <a:srgbClr val="00B0F0"/>
              </a:solidFill>
              <a:latin typeface="AR PハイカラPOP体H04" panose="040B0900000000000000" pitchFamily="50" charset="-128"/>
              <a:ea typeface="AR PハイカラPOP体H04" panose="040B0900000000000000" pitchFamily="50" charset="-128"/>
            </a:endParaRPr>
          </a:p>
          <a:p>
            <a:pPr>
              <a:defRPr/>
            </a:pPr>
            <a:r>
              <a:rPr lang="ja-JP" altLang="en-US" sz="1800" dirty="0">
                <a:solidFill>
                  <a:srgbClr val="00B0F0"/>
                </a:solidFill>
                <a:latin typeface="AR PハイカラPOP体H04" panose="040B0900000000000000" pitchFamily="50" charset="-128"/>
                <a:ea typeface="AR PハイカラPOP体H04" panose="040B0900000000000000" pitchFamily="50" charset="-128"/>
              </a:rPr>
              <a:t> </a:t>
            </a:r>
          </a:p>
          <a:p>
            <a:pPr>
              <a:defRPr/>
            </a:pPr>
            <a:endParaRPr lang="ja-JP" altLang="en-US" sz="1800" dirty="0">
              <a:solidFill>
                <a:srgbClr val="00B0F0"/>
              </a:solidFill>
              <a:latin typeface="AR PハイカラPOP体H04" panose="040B0900000000000000" pitchFamily="50" charset="-128"/>
              <a:ea typeface="AR PハイカラPOP体H04" panose="040B0900000000000000" pitchFamily="50" charset="-128"/>
            </a:endParaRPr>
          </a:p>
          <a:p>
            <a:pPr>
              <a:defRPr/>
            </a:pPr>
            <a:endParaRPr lang="ja-JP" altLang="en-US" sz="1800" dirty="0">
              <a:solidFill>
                <a:srgbClr val="00B0F0"/>
              </a:solidFill>
              <a:latin typeface="AR PハイカラPOP体H04" panose="040B0900000000000000" pitchFamily="50" charset="-128"/>
              <a:ea typeface="AR PハイカラPOP体H04" panose="040B0900000000000000" pitchFamily="50" charset="-128"/>
            </a:endParaRPr>
          </a:p>
          <a:p>
            <a:pPr>
              <a:defRPr/>
            </a:pPr>
            <a:br>
              <a:rPr lang="ja-JP" altLang="en-US" sz="1800" dirty="0">
                <a:solidFill>
                  <a:srgbClr val="00B0F0"/>
                </a:solidFill>
                <a:latin typeface="AR PハイカラPOP体H04" panose="040B0900000000000000" pitchFamily="50" charset="-128"/>
                <a:ea typeface="AR PハイカラPOP体H04" panose="040B0900000000000000" pitchFamily="50" charset="-128"/>
              </a:rPr>
            </a:br>
            <a:endParaRPr lang="ja-JP" altLang="en-US" sz="1800" dirty="0">
              <a:solidFill>
                <a:srgbClr val="00B0F0"/>
              </a:solidFill>
              <a:latin typeface="AR PハイカラPOP体H04" panose="040B0900000000000000" pitchFamily="50" charset="-128"/>
              <a:ea typeface="AR PハイカラPOP体H04" panose="040B0900000000000000" pitchFamily="50" charset="-128"/>
            </a:endParaRPr>
          </a:p>
        </p:txBody>
      </p:sp>
      <p:graphicFrame>
        <p:nvGraphicFramePr>
          <p:cNvPr id="41988" name="Object 3">
            <a:extLst>
              <a:ext uri="{FF2B5EF4-FFF2-40B4-BE49-F238E27FC236}">
                <a16:creationId xmlns:a16="http://schemas.microsoft.com/office/drawing/2014/main" id="{F350881E-9DE3-8926-743B-53D1C66D96AE}"/>
              </a:ext>
            </a:extLst>
          </p:cNvPr>
          <p:cNvGraphicFramePr>
            <a:graphicFrameLocks noChangeAspect="1"/>
          </p:cNvGraphicFramePr>
          <p:nvPr/>
        </p:nvGraphicFramePr>
        <p:xfrm>
          <a:off x="7170738" y="1676400"/>
          <a:ext cx="4931802" cy="3781124"/>
        </p:xfrm>
        <a:graphic>
          <a:graphicData uri="http://schemas.openxmlformats.org/presentationml/2006/ole">
            <mc:AlternateContent xmlns:mc="http://schemas.openxmlformats.org/markup-compatibility/2006">
              <mc:Choice xmlns:v="urn:schemas-microsoft-com:vml" Requires="v">
                <p:oleObj r:id="rId3" imgW="3600000" imgH="2760000" progId="">
                  <p:embed/>
                </p:oleObj>
              </mc:Choice>
              <mc:Fallback>
                <p:oleObj r:id="rId3" imgW="3600000" imgH="2760000" progId="">
                  <p:embed/>
                  <p:pic>
                    <p:nvPicPr>
                      <p:cNvPr id="41988" name="Object 3">
                        <a:extLst>
                          <a:ext uri="{FF2B5EF4-FFF2-40B4-BE49-F238E27FC236}">
                            <a16:creationId xmlns:a16="http://schemas.microsoft.com/office/drawing/2014/main" id="{F350881E-9DE3-8926-743B-53D1C66D96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70738" y="1676400"/>
                        <a:ext cx="4931802" cy="3781124"/>
                      </a:xfrm>
                      <a:prstGeom prst="rect">
                        <a:avLst/>
                      </a:prstGeom>
                      <a:noFill/>
                      <a:ln>
                        <a:noFill/>
                      </a:ln>
                    </p:spPr>
                  </p:pic>
                </p:oleObj>
              </mc:Fallback>
            </mc:AlternateContent>
          </a:graphicData>
        </a:graphic>
      </p:graphicFrame>
      <p:pic>
        <p:nvPicPr>
          <p:cNvPr id="7" name="Picture 4">
            <a:extLst>
              <a:ext uri="{FF2B5EF4-FFF2-40B4-BE49-F238E27FC236}">
                <a16:creationId xmlns:a16="http://schemas.microsoft.com/office/drawing/2014/main" id="{2241621A-1C21-55AC-2ADC-7F7953500A7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9057" y="2064518"/>
            <a:ext cx="3728261" cy="4716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コンテンツ プレースホルダー 2">
            <a:extLst>
              <a:ext uri="{FF2B5EF4-FFF2-40B4-BE49-F238E27FC236}">
                <a16:creationId xmlns:a16="http://schemas.microsoft.com/office/drawing/2014/main" id="{42E1596B-363B-9DD9-80DA-05DC34D9C8E4}"/>
              </a:ext>
            </a:extLst>
          </p:cNvPr>
          <p:cNvSpPr txBox="1">
            <a:spLocks noChangeArrowheads="1"/>
          </p:cNvSpPr>
          <p:nvPr/>
        </p:nvSpPr>
        <p:spPr>
          <a:xfrm>
            <a:off x="2772077" y="5580855"/>
            <a:ext cx="4273534" cy="1017070"/>
          </a:xfrm>
          <a:prstGeom prst="rect">
            <a:avLst/>
          </a:prstGeom>
          <a:solidFill>
            <a:schemeClr val="bg1"/>
          </a:solidFill>
        </p:spPr>
        <p:txBody>
          <a:bodyPr anchor="ctr">
            <a:normAutofit fontScale="25000" lnSpcReduction="20000"/>
          </a:bodyPr>
          <a:lstStyle>
            <a:lvl1pPr marL="0" indent="0" algn="ctr" defTabSz="914400" rtl="0" eaLnBrk="1" latinLnBrk="0" hangingPunct="1">
              <a:spcBef>
                <a:spcPct val="20000"/>
              </a:spcBef>
              <a:buSzPct val="60000"/>
              <a:buFont typeface="Wingdings" panose="05000000000000000000" pitchFamily="2" charset="2"/>
              <a:buNone/>
              <a:defRPr kumimoji="1" sz="3200" kern="1200">
                <a:solidFill>
                  <a:schemeClr val="accent1">
                    <a:lumMod val="50000"/>
                  </a:schemeClr>
                </a:solidFill>
                <a:effectLst>
                  <a:glow rad="38100">
                    <a:schemeClr val="tx2">
                      <a:lumMod val="20000"/>
                      <a:lumOff val="80000"/>
                      <a:alpha val="60000"/>
                    </a:schemeClr>
                  </a:glow>
                </a:effectLst>
                <a:latin typeface="+mn-lt"/>
                <a:ea typeface="+mn-ea"/>
                <a:cs typeface="+mn-cs"/>
              </a:defRPr>
            </a:lvl1pPr>
            <a:lvl2pPr marL="457200" indent="0" algn="ctr" defTabSz="914400" rtl="0" eaLnBrk="1" latinLnBrk="0" hangingPunct="1">
              <a:spcBef>
                <a:spcPct val="20000"/>
              </a:spcBef>
              <a:buSzPct val="60000"/>
              <a:buFont typeface="Wingdings" panose="05000000000000000000" pitchFamily="2" charset="2"/>
              <a:buNone/>
              <a:defRPr kumimoji="1"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SzPct val="50000"/>
              <a:buFont typeface="Wingdings" panose="05000000000000000000" pitchFamily="2" charset="2"/>
              <a:buNone/>
              <a:defRPr kumimoji="1"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SzPct val="50000"/>
              <a:buFont typeface="Wingdings" panose="05000000000000000000" pitchFamily="2" charset="2"/>
              <a:buNone/>
              <a:defRPr kumimoji="1"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kumimoji="1" sz="18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kumimoji="1" sz="16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kumimoji="1" sz="14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kumimoji="1" sz="1200" kern="1200">
                <a:solidFill>
                  <a:schemeClr val="tx1">
                    <a:tint val="75000"/>
                  </a:schemeClr>
                </a:solidFill>
                <a:latin typeface="+mn-lt"/>
                <a:ea typeface="+mn-ea"/>
                <a:cs typeface="+mn-cs"/>
              </a:defRPr>
            </a:lvl9pPr>
          </a:lstStyle>
          <a:p>
            <a:pPr>
              <a:defRPr/>
            </a:pPr>
            <a:endParaRPr lang="ja-JP" altLang="en-US" sz="8000" dirty="0">
              <a:solidFill>
                <a:srgbClr val="FF3399"/>
              </a:solidFill>
              <a:latin typeface="AR PハイカラPOP体H04" panose="040B0900000000000000" pitchFamily="50" charset="-128"/>
              <a:ea typeface="AR PハイカラPOP体H04" panose="040B0900000000000000" pitchFamily="50" charset="-128"/>
            </a:endParaRPr>
          </a:p>
          <a:p>
            <a:pPr>
              <a:defRPr/>
            </a:pPr>
            <a:r>
              <a:rPr lang="ja-JP" altLang="en-US" sz="8000" dirty="0">
                <a:solidFill>
                  <a:srgbClr val="FF3399"/>
                </a:solidFill>
                <a:latin typeface="AR PハイカラPOP体H04" panose="040B0900000000000000" pitchFamily="50" charset="-128"/>
                <a:ea typeface="AR PハイカラPOP体H04" panose="040B0900000000000000" pitchFamily="50" charset="-128"/>
              </a:rPr>
              <a:t>←デンマーク</a:t>
            </a:r>
            <a:br>
              <a:rPr lang="ja-JP" altLang="en-US" sz="8000" dirty="0">
                <a:solidFill>
                  <a:srgbClr val="FF3399"/>
                </a:solidFill>
                <a:latin typeface="AR PハイカラPOP体H04" panose="040B0900000000000000" pitchFamily="50" charset="-128"/>
                <a:ea typeface="AR PハイカラPOP体H04" panose="040B0900000000000000" pitchFamily="50" charset="-128"/>
              </a:rPr>
            </a:br>
            <a:r>
              <a:rPr lang="ja-JP" altLang="en-US" sz="8000" dirty="0">
                <a:solidFill>
                  <a:srgbClr val="FF3399"/>
                </a:solidFill>
                <a:latin typeface="AR PハイカラPOP体H04" panose="040B0900000000000000" pitchFamily="50" charset="-128"/>
                <a:ea typeface="AR PハイカラPOP体H04" panose="040B0900000000000000" pitchFamily="50" charset="-128"/>
              </a:rPr>
              <a:t>独り暮らしでも、自宅で暮らし、</a:t>
            </a:r>
            <a:br>
              <a:rPr lang="ja-JP" altLang="en-US" sz="8000" dirty="0">
                <a:solidFill>
                  <a:srgbClr val="FF3399"/>
                </a:solidFill>
                <a:latin typeface="AR PハイカラPOP体H04" panose="040B0900000000000000" pitchFamily="50" charset="-128"/>
                <a:ea typeface="AR PハイカラPOP体H04" panose="040B0900000000000000" pitchFamily="50" charset="-128"/>
              </a:rPr>
            </a:br>
            <a:r>
              <a:rPr lang="ja-JP" altLang="en-US" sz="8000" dirty="0">
                <a:solidFill>
                  <a:srgbClr val="FF3399"/>
                </a:solidFill>
                <a:latin typeface="AR PハイカラPOP体H04" panose="040B0900000000000000" pitchFamily="50" charset="-128"/>
                <a:ea typeface="AR PハイカラPOP体H04" panose="040B0900000000000000" pitchFamily="50" charset="-128"/>
              </a:rPr>
              <a:t>お洒落して外出</a:t>
            </a:r>
            <a:endParaRPr lang="ja-JP" altLang="en-US" sz="1800" dirty="0">
              <a:solidFill>
                <a:srgbClr val="00B0F0"/>
              </a:solidFill>
              <a:latin typeface="AR PハイカラPOP体H04" panose="040B0900000000000000" pitchFamily="50" charset="-128"/>
              <a:ea typeface="AR PハイカラPOP体H04" panose="040B0900000000000000" pitchFamily="50" charset="-128"/>
            </a:endParaRPr>
          </a:p>
          <a:p>
            <a:pPr>
              <a:defRPr/>
            </a:pPr>
            <a:endParaRPr lang="ja-JP" altLang="en-US" sz="1800" dirty="0">
              <a:solidFill>
                <a:srgbClr val="00B0F0"/>
              </a:solidFill>
              <a:latin typeface="AR PハイカラPOP体H04" panose="040B0900000000000000" pitchFamily="50" charset="-128"/>
              <a:ea typeface="AR PハイカラPOP体H04" panose="040B0900000000000000" pitchFamily="50" charset="-128"/>
            </a:endParaRPr>
          </a:p>
          <a:p>
            <a:pPr>
              <a:defRPr/>
            </a:pPr>
            <a:br>
              <a:rPr lang="ja-JP" altLang="en-US" sz="1800" dirty="0">
                <a:solidFill>
                  <a:srgbClr val="00B0F0"/>
                </a:solidFill>
                <a:latin typeface="AR PハイカラPOP体H04" panose="040B0900000000000000" pitchFamily="50" charset="-128"/>
                <a:ea typeface="AR PハイカラPOP体H04" panose="040B0900000000000000" pitchFamily="50" charset="-128"/>
              </a:rPr>
            </a:br>
            <a:endParaRPr lang="ja-JP" altLang="en-US" sz="1800" dirty="0">
              <a:solidFill>
                <a:srgbClr val="00B0F0"/>
              </a:solidFill>
              <a:latin typeface="AR PハイカラPOP体H04" panose="040B0900000000000000" pitchFamily="50" charset="-128"/>
              <a:ea typeface="AR PハイカラPOP体H04" panose="040B0900000000000000" pitchFamily="50" charset="-128"/>
            </a:endParaRPr>
          </a:p>
        </p:txBody>
      </p:sp>
      <p:sp>
        <p:nvSpPr>
          <p:cNvPr id="3" name="コンテンツ プレースホルダー 2">
            <a:extLst>
              <a:ext uri="{FF2B5EF4-FFF2-40B4-BE49-F238E27FC236}">
                <a16:creationId xmlns:a16="http://schemas.microsoft.com/office/drawing/2014/main" id="{EB1B0790-2713-F0E2-93F4-5EDE5ACAADEF}"/>
              </a:ext>
            </a:extLst>
          </p:cNvPr>
          <p:cNvSpPr txBox="1">
            <a:spLocks noChangeArrowheads="1"/>
          </p:cNvSpPr>
          <p:nvPr/>
        </p:nvSpPr>
        <p:spPr>
          <a:xfrm>
            <a:off x="4706754" y="260648"/>
            <a:ext cx="6214223" cy="1415752"/>
          </a:xfrm>
          <a:prstGeom prst="rect">
            <a:avLst/>
          </a:prstGeom>
          <a:solidFill>
            <a:schemeClr val="bg1"/>
          </a:solidFill>
          <a:ln w="28575">
            <a:solidFill>
              <a:srgbClr val="009EDE"/>
            </a:solidFill>
          </a:ln>
        </p:spPr>
        <p:txBody>
          <a:bodyPr anchor="ctr">
            <a:normAutofit fontScale="25000" lnSpcReduction="20000"/>
          </a:bodyPr>
          <a:lstStyle>
            <a:lvl1pPr marL="0" indent="0" algn="ctr" defTabSz="914400" rtl="0" eaLnBrk="1" latinLnBrk="0" hangingPunct="1">
              <a:spcBef>
                <a:spcPct val="20000"/>
              </a:spcBef>
              <a:buSzPct val="60000"/>
              <a:buFont typeface="Wingdings" panose="05000000000000000000" pitchFamily="2" charset="2"/>
              <a:buNone/>
              <a:defRPr kumimoji="1" sz="3200" kern="1200">
                <a:solidFill>
                  <a:schemeClr val="accent1">
                    <a:lumMod val="50000"/>
                  </a:schemeClr>
                </a:solidFill>
                <a:effectLst>
                  <a:glow rad="38100">
                    <a:schemeClr val="tx2">
                      <a:lumMod val="20000"/>
                      <a:lumOff val="80000"/>
                      <a:alpha val="60000"/>
                    </a:schemeClr>
                  </a:glow>
                </a:effectLst>
                <a:latin typeface="+mn-lt"/>
                <a:ea typeface="+mn-ea"/>
                <a:cs typeface="+mn-cs"/>
              </a:defRPr>
            </a:lvl1pPr>
            <a:lvl2pPr marL="457200" indent="0" algn="ctr" defTabSz="914400" rtl="0" eaLnBrk="1" latinLnBrk="0" hangingPunct="1">
              <a:spcBef>
                <a:spcPct val="20000"/>
              </a:spcBef>
              <a:buSzPct val="60000"/>
              <a:buFont typeface="Wingdings" panose="05000000000000000000" pitchFamily="2" charset="2"/>
              <a:buNone/>
              <a:defRPr kumimoji="1"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SzPct val="50000"/>
              <a:buFont typeface="Wingdings" panose="05000000000000000000" pitchFamily="2" charset="2"/>
              <a:buNone/>
              <a:defRPr kumimoji="1"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SzPct val="50000"/>
              <a:buFont typeface="Wingdings" panose="05000000000000000000" pitchFamily="2" charset="2"/>
              <a:buNone/>
              <a:defRPr kumimoji="1"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kumimoji="1" sz="18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kumimoji="1" sz="16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kumimoji="1" sz="14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kumimoji="1" sz="1200" kern="1200">
                <a:solidFill>
                  <a:schemeClr val="tx1">
                    <a:tint val="75000"/>
                  </a:schemeClr>
                </a:solidFill>
                <a:latin typeface="+mn-lt"/>
                <a:ea typeface="+mn-ea"/>
                <a:cs typeface="+mn-cs"/>
              </a:defRPr>
            </a:lvl9pPr>
          </a:lstStyle>
          <a:p>
            <a:pPr>
              <a:defRPr/>
            </a:pPr>
            <a:endParaRPr lang="ja-JP" altLang="en-US" sz="8000" dirty="0">
              <a:solidFill>
                <a:srgbClr val="FF3399"/>
              </a:solidFill>
              <a:latin typeface="AR PハイカラPOP体H04" panose="040B0900000000000000" pitchFamily="50" charset="-128"/>
              <a:ea typeface="AR PハイカラPOP体H04" panose="040B0900000000000000" pitchFamily="50" charset="-128"/>
            </a:endParaRPr>
          </a:p>
          <a:p>
            <a:pPr>
              <a:defRPr/>
            </a:pPr>
            <a:r>
              <a:rPr lang="ja-JP" altLang="en-US" sz="8000" dirty="0">
                <a:solidFill>
                  <a:srgbClr val="009EDE"/>
                </a:solidFill>
                <a:latin typeface="AR PハイカラPOP体H04" panose="040B0900000000000000" pitchFamily="50" charset="-128"/>
                <a:ea typeface="AR PハイカラPOP体H04" panose="040B0900000000000000" pitchFamily="50" charset="-128"/>
              </a:rPr>
              <a:t>科学部デスク⇒社説を担当することに。</a:t>
            </a:r>
          </a:p>
          <a:p>
            <a:pPr>
              <a:defRPr/>
            </a:pPr>
            <a:r>
              <a:rPr lang="ja-JP" altLang="en-US" sz="8000" dirty="0">
                <a:solidFill>
                  <a:srgbClr val="009EDE"/>
                </a:solidFill>
                <a:latin typeface="AR PハイカラPOP体H04" panose="040B0900000000000000" pitchFamily="50" charset="-128"/>
                <a:ea typeface="AR PハイカラPOP体H04" panose="040B0900000000000000" pitchFamily="50" charset="-128"/>
              </a:rPr>
              <a:t>当時の厚生省の最大の課題は、西暦２０００年</a:t>
            </a:r>
            <a:br>
              <a:rPr lang="ja-JP" altLang="en-US" sz="8000" dirty="0">
                <a:solidFill>
                  <a:srgbClr val="009EDE"/>
                </a:solidFill>
                <a:latin typeface="AR PハイカラPOP体H04" panose="040B0900000000000000" pitchFamily="50" charset="-128"/>
                <a:ea typeface="AR PハイカラPOP体H04" panose="040B0900000000000000" pitchFamily="50" charset="-128"/>
              </a:rPr>
            </a:br>
            <a:r>
              <a:rPr lang="ja-JP" altLang="en-US" sz="8000" dirty="0">
                <a:solidFill>
                  <a:srgbClr val="009EDE"/>
                </a:solidFill>
                <a:latin typeface="AR PハイカラPOP体H04" panose="040B0900000000000000" pitchFamily="50" charset="-128"/>
                <a:ea typeface="AR PハイカラPOP体H04" panose="040B0900000000000000" pitchFamily="50" charset="-128"/>
              </a:rPr>
              <a:t>わが国の寝たきり老人は１００万人。手本はない</a:t>
            </a:r>
            <a:endParaRPr lang="ja-JP" altLang="en-US" sz="1800" dirty="0">
              <a:solidFill>
                <a:srgbClr val="009EDE"/>
              </a:solidFill>
              <a:latin typeface="AR PハイカラPOP体H04" panose="040B0900000000000000" pitchFamily="50" charset="-128"/>
              <a:ea typeface="AR PハイカラPOP体H04" panose="040B0900000000000000" pitchFamily="50" charset="-128"/>
            </a:endParaRPr>
          </a:p>
          <a:p>
            <a:pPr>
              <a:defRPr/>
            </a:pPr>
            <a:endParaRPr lang="ja-JP" altLang="en-US" sz="1800" dirty="0">
              <a:solidFill>
                <a:srgbClr val="00B0F0"/>
              </a:solidFill>
              <a:latin typeface="AR PハイカラPOP体H04" panose="040B0900000000000000" pitchFamily="50" charset="-128"/>
              <a:ea typeface="AR PハイカラPOP体H04" panose="040B0900000000000000" pitchFamily="50" charset="-128"/>
            </a:endParaRPr>
          </a:p>
          <a:p>
            <a:pPr>
              <a:defRPr/>
            </a:pPr>
            <a:br>
              <a:rPr lang="ja-JP" altLang="en-US" sz="1800" dirty="0">
                <a:solidFill>
                  <a:srgbClr val="00B0F0"/>
                </a:solidFill>
                <a:latin typeface="AR PハイカラPOP体H04" panose="040B0900000000000000" pitchFamily="50" charset="-128"/>
                <a:ea typeface="AR PハイカラPOP体H04" panose="040B0900000000000000" pitchFamily="50" charset="-128"/>
              </a:rPr>
            </a:br>
            <a:endParaRPr lang="ja-JP" altLang="en-US" sz="1800" dirty="0">
              <a:solidFill>
                <a:srgbClr val="00B0F0"/>
              </a:solidFill>
              <a:latin typeface="AR PハイカラPOP体H04" panose="040B0900000000000000" pitchFamily="50" charset="-128"/>
              <a:ea typeface="AR PハイカラPOP体H04" panose="040B0900000000000000" pitchFamily="50" charset="-128"/>
            </a:endParaRPr>
          </a:p>
        </p:txBody>
      </p:sp>
      <p:sp>
        <p:nvSpPr>
          <p:cNvPr id="5" name="テキスト ボックス 4">
            <a:extLst>
              <a:ext uri="{FF2B5EF4-FFF2-40B4-BE49-F238E27FC236}">
                <a16:creationId xmlns:a16="http://schemas.microsoft.com/office/drawing/2014/main" id="{B4EC28B4-4C6E-785D-9D14-414EA47761FF}"/>
              </a:ext>
            </a:extLst>
          </p:cNvPr>
          <p:cNvSpPr txBox="1"/>
          <p:nvPr/>
        </p:nvSpPr>
        <p:spPr>
          <a:xfrm>
            <a:off x="209057" y="494858"/>
            <a:ext cx="4257065" cy="1569660"/>
          </a:xfrm>
          <a:prstGeom prst="rect">
            <a:avLst/>
          </a:prstGeom>
          <a:noFill/>
        </p:spPr>
        <p:txBody>
          <a:bodyPr wrap="square">
            <a:spAutoFit/>
          </a:bodyPr>
          <a:lstStyle/>
          <a:p>
            <a:r>
              <a:rPr lang="ja-JP" altLang="en-US" sz="3200" dirty="0">
                <a:solidFill>
                  <a:srgbClr val="FF3399"/>
                </a:solidFill>
              </a:rPr>
              <a:t>　　想像していただく</a:t>
            </a:r>
            <a:br>
              <a:rPr lang="ja-JP" altLang="en-US" sz="3200" dirty="0">
                <a:solidFill>
                  <a:srgbClr val="FF3399"/>
                </a:solidFill>
              </a:rPr>
            </a:br>
            <a:r>
              <a:rPr lang="ja-JP" altLang="en-US" sz="3200" dirty="0">
                <a:solidFill>
                  <a:srgbClr val="FF3399"/>
                </a:solidFill>
              </a:rPr>
              <a:t>　　　　ために</a:t>
            </a:r>
            <a:br>
              <a:rPr lang="ja-JP" altLang="en-US" sz="3200" dirty="0">
                <a:solidFill>
                  <a:srgbClr val="FF3399"/>
                </a:solidFill>
              </a:rPr>
            </a:br>
            <a:r>
              <a:rPr lang="ja-JP" altLang="en-US" sz="3200" dirty="0">
                <a:solidFill>
                  <a:srgbClr val="FF3399"/>
                </a:solidFill>
              </a:rPr>
              <a:t>　　映像で比較する</a:t>
            </a:r>
          </a:p>
        </p:txBody>
      </p:sp>
      <p:sp>
        <p:nvSpPr>
          <p:cNvPr id="6" name="楕円 5">
            <a:extLst>
              <a:ext uri="{FF2B5EF4-FFF2-40B4-BE49-F238E27FC236}">
                <a16:creationId xmlns:a16="http://schemas.microsoft.com/office/drawing/2014/main" id="{32627BC7-D96E-6F26-D6F3-FE7DB7AFAFAA}"/>
              </a:ext>
            </a:extLst>
          </p:cNvPr>
          <p:cNvSpPr/>
          <p:nvPr/>
        </p:nvSpPr>
        <p:spPr>
          <a:xfrm>
            <a:off x="134755" y="394303"/>
            <a:ext cx="4571999" cy="1756132"/>
          </a:xfrm>
          <a:prstGeom prst="ellipse">
            <a:avLst/>
          </a:prstGeom>
          <a:noFill/>
          <a:ln w="57150">
            <a:solidFill>
              <a:srgbClr val="FF33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0171828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80">
                                          <p:stCondLst>
                                            <p:cond delay="0"/>
                                          </p:stCondLst>
                                        </p:cTn>
                                        <p:tgtEl>
                                          <p:spTgt spid="2"/>
                                        </p:tgtEl>
                                      </p:cBhvr>
                                    </p:animEffect>
                                    <p:anim calcmode="lin" valueType="num">
                                      <p:cBhvr>
                                        <p:cTn id="14"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9" dur="26">
                                          <p:stCondLst>
                                            <p:cond delay="650"/>
                                          </p:stCondLst>
                                        </p:cTn>
                                        <p:tgtEl>
                                          <p:spTgt spid="2"/>
                                        </p:tgtEl>
                                      </p:cBhvr>
                                      <p:to x="100000" y="60000"/>
                                    </p:animScale>
                                    <p:animScale>
                                      <p:cBhvr>
                                        <p:cTn id="20" dur="166" decel="50000">
                                          <p:stCondLst>
                                            <p:cond delay="676"/>
                                          </p:stCondLst>
                                        </p:cTn>
                                        <p:tgtEl>
                                          <p:spTgt spid="2"/>
                                        </p:tgtEl>
                                      </p:cBhvr>
                                      <p:to x="100000" y="100000"/>
                                    </p:animScale>
                                    <p:animScale>
                                      <p:cBhvr>
                                        <p:cTn id="21" dur="26">
                                          <p:stCondLst>
                                            <p:cond delay="1312"/>
                                          </p:stCondLst>
                                        </p:cTn>
                                        <p:tgtEl>
                                          <p:spTgt spid="2"/>
                                        </p:tgtEl>
                                      </p:cBhvr>
                                      <p:to x="100000" y="80000"/>
                                    </p:animScale>
                                    <p:animScale>
                                      <p:cBhvr>
                                        <p:cTn id="22" dur="166" decel="50000">
                                          <p:stCondLst>
                                            <p:cond delay="1338"/>
                                          </p:stCondLst>
                                        </p:cTn>
                                        <p:tgtEl>
                                          <p:spTgt spid="2"/>
                                        </p:tgtEl>
                                      </p:cBhvr>
                                      <p:to x="100000" y="100000"/>
                                    </p:animScale>
                                    <p:animScale>
                                      <p:cBhvr>
                                        <p:cTn id="23" dur="26">
                                          <p:stCondLst>
                                            <p:cond delay="1642"/>
                                          </p:stCondLst>
                                        </p:cTn>
                                        <p:tgtEl>
                                          <p:spTgt spid="2"/>
                                        </p:tgtEl>
                                      </p:cBhvr>
                                      <p:to x="100000" y="90000"/>
                                    </p:animScale>
                                    <p:animScale>
                                      <p:cBhvr>
                                        <p:cTn id="24" dur="166" decel="50000">
                                          <p:stCondLst>
                                            <p:cond delay="1668"/>
                                          </p:stCondLst>
                                        </p:cTn>
                                        <p:tgtEl>
                                          <p:spTgt spid="2"/>
                                        </p:tgtEl>
                                      </p:cBhvr>
                                      <p:to x="100000" y="100000"/>
                                    </p:animScale>
                                    <p:animScale>
                                      <p:cBhvr>
                                        <p:cTn id="25" dur="26">
                                          <p:stCondLst>
                                            <p:cond delay="1808"/>
                                          </p:stCondLst>
                                        </p:cTn>
                                        <p:tgtEl>
                                          <p:spTgt spid="2"/>
                                        </p:tgtEl>
                                      </p:cBhvr>
                                      <p:to x="100000" y="95000"/>
                                    </p:animScale>
                                    <p:animScale>
                                      <p:cBhvr>
                                        <p:cTn id="26"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100EDBE6-47CC-674E-6EE9-F642CA9886C8}"/>
              </a:ext>
            </a:extLst>
          </p:cNvPr>
          <p:cNvSpPr txBox="1"/>
          <p:nvPr/>
        </p:nvSpPr>
        <p:spPr>
          <a:xfrm>
            <a:off x="5558067" y="2516217"/>
            <a:ext cx="6097904" cy="4524315"/>
          </a:xfrm>
          <a:prstGeom prst="rect">
            <a:avLst/>
          </a:prstGeom>
          <a:noFill/>
        </p:spPr>
        <p:txBody>
          <a:bodyPr wrap="square">
            <a:spAutoFit/>
          </a:bodyPr>
          <a:lstStyle/>
          <a:p>
            <a:r>
              <a:rPr lang="ja-JP" altLang="en-US" sz="2400" b="1" dirty="0"/>
              <a:t>人工呼吸器と電動車いすが必須アイテムの、足踏み式のリードオルガン奏者です。</a:t>
            </a:r>
          </a:p>
          <a:p>
            <a:r>
              <a:rPr lang="ja-JP" altLang="en-US" sz="2400" b="1" dirty="0">
                <a:solidFill>
                  <a:srgbClr val="00B050"/>
                </a:solidFill>
              </a:rPr>
              <a:t>難病（筋ジストロフィー）の進行により呼吸不全で倒れて以来、長期入院生活</a:t>
            </a:r>
            <a:r>
              <a:rPr lang="en-US" altLang="ja-JP" sz="2400" b="1" dirty="0">
                <a:solidFill>
                  <a:srgbClr val="00B050"/>
                </a:solidFill>
              </a:rPr>
              <a:t>9</a:t>
            </a:r>
            <a:r>
              <a:rPr lang="ja-JP" altLang="en-US" sz="2400" b="1" dirty="0">
                <a:solidFill>
                  <a:srgbClr val="00B050"/>
                </a:solidFill>
              </a:rPr>
              <a:t>年目。</a:t>
            </a:r>
          </a:p>
          <a:p>
            <a:endParaRPr lang="ja-JP" altLang="en-US" sz="2400" b="1" dirty="0"/>
          </a:p>
          <a:p>
            <a:r>
              <a:rPr lang="ja-JP" altLang="en-US" sz="2400" b="1" dirty="0"/>
              <a:t>コロナ禍以降、外出が叶わず病棟の箱入りムスメ状態ですが、分身ロボット</a:t>
            </a:r>
            <a:r>
              <a:rPr lang="en-US" altLang="ja-JP" sz="2400" b="1" dirty="0" err="1"/>
              <a:t>OriHime</a:t>
            </a:r>
            <a:r>
              <a:rPr lang="ja-JP" altLang="en-US" sz="2400" b="1" dirty="0"/>
              <a:t>を通して、病室からあちこちへ飛び回り、人と社会とつながり続けています！</a:t>
            </a:r>
          </a:p>
          <a:p>
            <a:r>
              <a:rPr lang="en-US" altLang="ja-JP" sz="2400" b="1" dirty="0">
                <a:hlinkClick r:id="rId2"/>
              </a:rPr>
              <a:t>https://www.thousands-miles.com/trend/9327/</a:t>
            </a:r>
            <a:endParaRPr lang="ja-JP" altLang="en-US" sz="2400" b="1" dirty="0"/>
          </a:p>
          <a:p>
            <a:endParaRPr lang="en-US" altLang="ja-JP" sz="2400" b="1" dirty="0"/>
          </a:p>
        </p:txBody>
      </p:sp>
      <p:pic>
        <p:nvPicPr>
          <p:cNvPr id="7" name="図 6">
            <a:extLst>
              <a:ext uri="{FF2B5EF4-FFF2-40B4-BE49-F238E27FC236}">
                <a16:creationId xmlns:a16="http://schemas.microsoft.com/office/drawing/2014/main" id="{F5167F18-BECB-5642-338E-4EE4716BB138}"/>
              </a:ext>
            </a:extLst>
          </p:cNvPr>
          <p:cNvPicPr>
            <a:picLocks noChangeAspect="1"/>
          </p:cNvPicPr>
          <p:nvPr/>
        </p:nvPicPr>
        <p:blipFill>
          <a:blip r:embed="rId3"/>
          <a:stretch>
            <a:fillRect/>
          </a:stretch>
        </p:blipFill>
        <p:spPr>
          <a:xfrm>
            <a:off x="443264" y="3063875"/>
            <a:ext cx="4812632" cy="3429000"/>
          </a:xfrm>
          <a:prstGeom prst="rect">
            <a:avLst/>
          </a:prstGeom>
        </p:spPr>
      </p:pic>
      <p:sp>
        <p:nvSpPr>
          <p:cNvPr id="6" name="テキスト ボックス 5">
            <a:extLst>
              <a:ext uri="{FF2B5EF4-FFF2-40B4-BE49-F238E27FC236}">
                <a16:creationId xmlns:a16="http://schemas.microsoft.com/office/drawing/2014/main" id="{3B543AB1-DBF9-CD06-A431-199A460104F2}"/>
              </a:ext>
            </a:extLst>
          </p:cNvPr>
          <p:cNvSpPr txBox="1"/>
          <p:nvPr/>
        </p:nvSpPr>
        <p:spPr>
          <a:xfrm>
            <a:off x="1238693" y="476341"/>
            <a:ext cx="10180674" cy="1815882"/>
          </a:xfrm>
          <a:prstGeom prst="rect">
            <a:avLst/>
          </a:prstGeom>
          <a:noFill/>
        </p:spPr>
        <p:txBody>
          <a:bodyPr wrap="square">
            <a:spAutoFit/>
          </a:bodyPr>
          <a:lstStyle/>
          <a:p>
            <a:r>
              <a:rPr lang="ja-JP" altLang="en-US" sz="2800" b="1" dirty="0">
                <a:solidFill>
                  <a:srgbClr val="009EDE"/>
                </a:solidFill>
              </a:rPr>
              <a:t>冒頭で、クリスマスの調べ</a:t>
            </a:r>
            <a:br>
              <a:rPr lang="ja-JP" altLang="en-US" sz="2800" b="1" dirty="0">
                <a:solidFill>
                  <a:srgbClr val="009EDE"/>
                </a:solidFill>
              </a:rPr>
            </a:br>
            <a:r>
              <a:rPr lang="en-US" altLang="ja-JP" sz="2800" b="1" dirty="0">
                <a:solidFill>
                  <a:srgbClr val="009EDE"/>
                </a:solidFill>
                <a:hlinkClick r:id="rId4"/>
              </a:rPr>
              <a:t>https://youtu.be/MfWNL970Ldg</a:t>
            </a:r>
            <a:endParaRPr lang="ja-JP" altLang="en-US" sz="2800" b="1" dirty="0">
              <a:solidFill>
                <a:srgbClr val="009EDE"/>
              </a:solidFill>
            </a:endParaRPr>
          </a:p>
          <a:p>
            <a:r>
              <a:rPr lang="ja-JP" altLang="en-US" sz="2800" b="1" dirty="0">
                <a:solidFill>
                  <a:srgbClr val="009EDE"/>
                </a:solidFill>
              </a:rPr>
              <a:t>を奏でてくださった</a:t>
            </a:r>
          </a:p>
          <a:p>
            <a:r>
              <a:rPr lang="ja-JP" altLang="en-US" sz="2800" b="1" dirty="0">
                <a:solidFill>
                  <a:srgbClr val="009EDE"/>
                </a:solidFill>
              </a:rPr>
              <a:t>富山からの聴講生、松原葉子さんの自己紹介です</a:t>
            </a:r>
            <a:r>
              <a:rPr lang="ja-JP" altLang="en-US" sz="2800" dirty="0"/>
              <a:t>。</a:t>
            </a:r>
          </a:p>
        </p:txBody>
      </p:sp>
    </p:spTree>
    <p:extLst>
      <p:ext uri="{BB962C8B-B14F-4D97-AF65-F5344CB8AC3E}">
        <p14:creationId xmlns:p14="http://schemas.microsoft.com/office/powerpoint/2010/main" val="12258348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8A55C55-2E17-879D-F37B-074E51304BE4}"/>
              </a:ext>
            </a:extLst>
          </p:cNvPr>
          <p:cNvSpPr>
            <a:spLocks noGrp="1"/>
          </p:cNvSpPr>
          <p:nvPr>
            <p:ph type="title"/>
          </p:nvPr>
        </p:nvSpPr>
        <p:spPr>
          <a:xfrm>
            <a:off x="2121394" y="-152922"/>
            <a:ext cx="10515600" cy="1325563"/>
          </a:xfrm>
        </p:spPr>
        <p:txBody>
          <a:bodyPr>
            <a:normAutofit/>
          </a:bodyPr>
          <a:lstStyle/>
          <a:p>
            <a:r>
              <a:rPr kumimoji="1" lang="ja-JP" altLang="en-US" sz="3200" b="1" dirty="0">
                <a:solidFill>
                  <a:srgbClr val="FF3399"/>
                </a:solidFill>
              </a:rPr>
              <a:t>　　厚生省に味方が。。</a:t>
            </a:r>
            <a:br>
              <a:rPr kumimoji="1" lang="ja-JP" altLang="en-US" sz="3200" b="1" dirty="0">
                <a:solidFill>
                  <a:srgbClr val="FF3399"/>
                </a:solidFill>
              </a:rPr>
            </a:br>
            <a:r>
              <a:rPr kumimoji="1" lang="ja-JP" altLang="en-US" sz="3200" b="1" dirty="0">
                <a:solidFill>
                  <a:srgbClr val="FF3399"/>
                </a:solidFill>
              </a:rPr>
              <a:t>　　</a:t>
            </a:r>
            <a:r>
              <a:rPr kumimoji="1" lang="ja-JP" altLang="en-US" sz="2400" b="1" dirty="0">
                <a:solidFill>
                  <a:srgbClr val="FF3399"/>
                </a:solidFill>
              </a:rPr>
              <a:t>依田晶夫先生のスライドから</a:t>
            </a:r>
          </a:p>
        </p:txBody>
      </p:sp>
      <p:sp>
        <p:nvSpPr>
          <p:cNvPr id="3" name="コンテンツ プレースホルダー 2">
            <a:extLst>
              <a:ext uri="{FF2B5EF4-FFF2-40B4-BE49-F238E27FC236}">
                <a16:creationId xmlns:a16="http://schemas.microsoft.com/office/drawing/2014/main" id="{5F87A108-E560-E6E3-D08F-00998C6BF6A9}"/>
              </a:ext>
            </a:extLst>
          </p:cNvPr>
          <p:cNvSpPr>
            <a:spLocks noGrp="1"/>
          </p:cNvSpPr>
          <p:nvPr>
            <p:ph idx="1"/>
          </p:nvPr>
        </p:nvSpPr>
        <p:spPr/>
        <p:txBody>
          <a:bodyPr/>
          <a:lstStyle/>
          <a:p>
            <a:endParaRPr kumimoji="1" lang="ja-JP" altLang="en-US" dirty="0"/>
          </a:p>
        </p:txBody>
      </p:sp>
      <p:pic>
        <p:nvPicPr>
          <p:cNvPr id="5" name="図 4" descr="テキスト&#10;&#10;AI 生成コンテンツは誤りを含む可能性があります。">
            <a:extLst>
              <a:ext uri="{FF2B5EF4-FFF2-40B4-BE49-F238E27FC236}">
                <a16:creationId xmlns:a16="http://schemas.microsoft.com/office/drawing/2014/main" id="{F05C8546-4BD6-099C-AA47-ACA3111D7E94}"/>
              </a:ext>
            </a:extLst>
          </p:cNvPr>
          <p:cNvPicPr>
            <a:picLocks noChangeAspect="1"/>
          </p:cNvPicPr>
          <p:nvPr/>
        </p:nvPicPr>
        <p:blipFill>
          <a:blip r:embed="rId2"/>
          <a:stretch>
            <a:fillRect/>
          </a:stretch>
        </p:blipFill>
        <p:spPr>
          <a:xfrm>
            <a:off x="1596196" y="1016927"/>
            <a:ext cx="7779510" cy="5841073"/>
          </a:xfrm>
          <a:prstGeom prst="rect">
            <a:avLst/>
          </a:prstGeom>
        </p:spPr>
      </p:pic>
    </p:spTree>
    <p:extLst>
      <p:ext uri="{BB962C8B-B14F-4D97-AF65-F5344CB8AC3E}">
        <p14:creationId xmlns:p14="http://schemas.microsoft.com/office/powerpoint/2010/main" val="35922858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0C18438-62E9-5828-C8B4-1BE35156D4EE}"/>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id="{E0BF946C-2FF9-534A-D95A-F42CB8218B7B}"/>
              </a:ext>
            </a:extLst>
          </p:cNvPr>
          <p:cNvSpPr>
            <a:spLocks noGrp="1"/>
          </p:cNvSpPr>
          <p:nvPr>
            <p:ph idx="1"/>
          </p:nvPr>
        </p:nvSpPr>
        <p:spPr/>
        <p:txBody>
          <a:bodyPr/>
          <a:lstStyle/>
          <a:p>
            <a:endParaRPr kumimoji="1" lang="ja-JP" altLang="en-US"/>
          </a:p>
        </p:txBody>
      </p:sp>
      <p:pic>
        <p:nvPicPr>
          <p:cNvPr id="5" name="図 4" descr="グラフィカル ユーザー インターフェイス, テキスト&#10;&#10;AI 生成コンテンツは誤りを含む可能性があります。">
            <a:extLst>
              <a:ext uri="{FF2B5EF4-FFF2-40B4-BE49-F238E27FC236}">
                <a16:creationId xmlns:a16="http://schemas.microsoft.com/office/drawing/2014/main" id="{BFF18120-5D81-97CD-72CC-898DE5A266FD}"/>
              </a:ext>
            </a:extLst>
          </p:cNvPr>
          <p:cNvPicPr>
            <a:picLocks noChangeAspect="1"/>
          </p:cNvPicPr>
          <p:nvPr/>
        </p:nvPicPr>
        <p:blipFill>
          <a:blip r:embed="rId2"/>
          <a:stretch>
            <a:fillRect/>
          </a:stretch>
        </p:blipFill>
        <p:spPr>
          <a:xfrm>
            <a:off x="1544365" y="0"/>
            <a:ext cx="9103270" cy="6858000"/>
          </a:xfrm>
          <a:prstGeom prst="rect">
            <a:avLst/>
          </a:prstGeom>
        </p:spPr>
      </p:pic>
    </p:spTree>
    <p:extLst>
      <p:ext uri="{BB962C8B-B14F-4D97-AF65-F5344CB8AC3E}">
        <p14:creationId xmlns:p14="http://schemas.microsoft.com/office/powerpoint/2010/main" val="25026661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84D4863-A80E-FF19-210C-3C7F9253D417}"/>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id="{B751D6BE-09FC-4E64-D190-44264026D03F}"/>
              </a:ext>
            </a:extLst>
          </p:cNvPr>
          <p:cNvSpPr>
            <a:spLocks noGrp="1"/>
          </p:cNvSpPr>
          <p:nvPr>
            <p:ph idx="1"/>
          </p:nvPr>
        </p:nvSpPr>
        <p:spPr/>
        <p:txBody>
          <a:bodyPr/>
          <a:lstStyle/>
          <a:p>
            <a:endParaRPr kumimoji="1" lang="ja-JP" altLang="en-US"/>
          </a:p>
        </p:txBody>
      </p:sp>
      <p:pic>
        <p:nvPicPr>
          <p:cNvPr id="5" name="図 4" descr="テキスト&#10;&#10;AI 生成コンテンツは誤りを含む可能性があります。">
            <a:extLst>
              <a:ext uri="{FF2B5EF4-FFF2-40B4-BE49-F238E27FC236}">
                <a16:creationId xmlns:a16="http://schemas.microsoft.com/office/drawing/2014/main" id="{5804401F-E4AD-8507-F318-62890F70FCF8}"/>
              </a:ext>
            </a:extLst>
          </p:cNvPr>
          <p:cNvPicPr>
            <a:picLocks noChangeAspect="1"/>
          </p:cNvPicPr>
          <p:nvPr/>
        </p:nvPicPr>
        <p:blipFill>
          <a:blip r:embed="rId2"/>
          <a:stretch>
            <a:fillRect/>
          </a:stretch>
        </p:blipFill>
        <p:spPr>
          <a:xfrm>
            <a:off x="1523999" y="0"/>
            <a:ext cx="9144001" cy="6858000"/>
          </a:xfrm>
          <a:prstGeom prst="rect">
            <a:avLst/>
          </a:prstGeom>
        </p:spPr>
      </p:pic>
    </p:spTree>
    <p:extLst>
      <p:ext uri="{BB962C8B-B14F-4D97-AF65-F5344CB8AC3E}">
        <p14:creationId xmlns:p14="http://schemas.microsoft.com/office/powerpoint/2010/main" val="38849304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549C7E6-B2E5-F9EE-AE9C-7572AD70F11D}"/>
              </a:ext>
            </a:extLst>
          </p:cNvPr>
          <p:cNvSpPr>
            <a:spLocks noGrp="1"/>
          </p:cNvSpPr>
          <p:nvPr>
            <p:ph type="title"/>
          </p:nvPr>
        </p:nvSpPr>
        <p:spPr/>
        <p:txBody>
          <a:bodyPr>
            <a:normAutofit fontScale="90000"/>
          </a:bodyPr>
          <a:lstStyle/>
          <a:p>
            <a:r>
              <a:rPr kumimoji="1" lang="ja-JP" altLang="en-US" sz="3200" b="1" dirty="0">
                <a:solidFill>
                  <a:srgbClr val="FF0000"/>
                </a:solidFill>
              </a:rPr>
              <a:t>「寝たきり老人」という役所用語・新聞のミダシがあるのは</a:t>
            </a:r>
            <a:br>
              <a:rPr kumimoji="1" lang="ja-JP" altLang="en-US" sz="3200" b="1" dirty="0">
                <a:solidFill>
                  <a:srgbClr val="FF0000"/>
                </a:solidFill>
              </a:rPr>
            </a:br>
            <a:r>
              <a:rPr kumimoji="1" lang="ja-JP" altLang="en-US" sz="3200" b="1" dirty="0">
                <a:solidFill>
                  <a:srgbClr val="FF0000"/>
                </a:solidFill>
              </a:rPr>
              <a:t>           「日本だけ」 そのわけは とキャンペーン</a:t>
            </a:r>
          </a:p>
        </p:txBody>
      </p:sp>
      <p:sp>
        <p:nvSpPr>
          <p:cNvPr id="3" name="コンテンツ プレースホルダー 2">
            <a:extLst>
              <a:ext uri="{FF2B5EF4-FFF2-40B4-BE49-F238E27FC236}">
                <a16:creationId xmlns:a16="http://schemas.microsoft.com/office/drawing/2014/main" id="{60B9F6ED-735A-22F1-6AA5-10D9A6910831}"/>
              </a:ext>
            </a:extLst>
          </p:cNvPr>
          <p:cNvSpPr>
            <a:spLocks noGrp="1"/>
          </p:cNvSpPr>
          <p:nvPr>
            <p:ph idx="1"/>
          </p:nvPr>
        </p:nvSpPr>
        <p:spPr>
          <a:xfrm>
            <a:off x="442762" y="1825625"/>
            <a:ext cx="11550316" cy="4351338"/>
          </a:xfrm>
        </p:spPr>
        <p:txBody>
          <a:bodyPr>
            <a:normAutofit fontScale="92500" lnSpcReduction="10000"/>
          </a:bodyPr>
          <a:lstStyle/>
          <a:p>
            <a:r>
              <a:rPr kumimoji="1" lang="ja-JP" altLang="en-US" dirty="0">
                <a:solidFill>
                  <a:srgbClr val="00B0F0"/>
                </a:solidFill>
              </a:rPr>
              <a:t>厚労省老人保健課長が</a:t>
            </a:r>
            <a:br>
              <a:rPr kumimoji="1" lang="ja-JP" altLang="en-US" dirty="0"/>
            </a:br>
            <a:r>
              <a:rPr kumimoji="1" lang="ja-JP" altLang="en-US" dirty="0">
                <a:solidFill>
                  <a:srgbClr val="00B0F0"/>
                </a:solidFill>
              </a:rPr>
              <a:t>「寝たきり老人半減作戦」⇒多田部長</a:t>
            </a:r>
            <a:r>
              <a:rPr kumimoji="1" lang="ja-JP" altLang="en-US" b="1" dirty="0">
                <a:solidFill>
                  <a:srgbClr val="00B0F0"/>
                </a:solidFill>
              </a:rPr>
              <a:t>「ゼロ作戦に」</a:t>
            </a:r>
          </a:p>
          <a:p>
            <a:endParaRPr kumimoji="1" lang="ja-JP" altLang="en-US" dirty="0"/>
          </a:p>
          <a:p>
            <a:r>
              <a:rPr lang="ja-JP" altLang="en-US" dirty="0">
                <a:solidFill>
                  <a:srgbClr val="0070C0"/>
                </a:solidFill>
              </a:rPr>
              <a:t>厚労省官房政策課課長補佐が</a:t>
            </a:r>
            <a:br>
              <a:rPr lang="ja-JP" altLang="en-US" dirty="0"/>
            </a:br>
            <a:r>
              <a:rPr lang="ja-JP" altLang="en-US" dirty="0">
                <a:solidFill>
                  <a:srgbClr val="0070C0"/>
                </a:solidFill>
              </a:rPr>
              <a:t>「ホームヘルパー５万人計画」⇒吉原事務次官</a:t>
            </a:r>
            <a:r>
              <a:rPr lang="ja-JP" altLang="en-US" b="1" dirty="0">
                <a:solidFill>
                  <a:srgbClr val="0070C0"/>
                </a:solidFill>
              </a:rPr>
              <a:t>「１０万人計画に」</a:t>
            </a:r>
          </a:p>
          <a:p>
            <a:endParaRPr lang="ja-JP" altLang="en-US" dirty="0"/>
          </a:p>
          <a:p>
            <a:r>
              <a:rPr lang="ja-JP" altLang="en-US" dirty="0">
                <a:solidFill>
                  <a:srgbClr val="00B050"/>
                </a:solidFill>
              </a:rPr>
              <a:t>厚労省吉原事務次官が</a:t>
            </a:r>
            <a:br>
              <a:rPr kumimoji="1" lang="ja-JP" altLang="en-US" dirty="0"/>
            </a:br>
            <a:r>
              <a:rPr kumimoji="1" lang="ja-JP" altLang="en-US" dirty="0">
                <a:solidFill>
                  <a:srgbClr val="00B050"/>
                </a:solidFill>
              </a:rPr>
              <a:t>「シルバープラン」⇒戸井田大臣</a:t>
            </a:r>
            <a:r>
              <a:rPr kumimoji="1" lang="ja-JP" altLang="en-US" b="1" dirty="0">
                <a:solidFill>
                  <a:srgbClr val="00B050"/>
                </a:solidFill>
              </a:rPr>
              <a:t>「ゴールドプランに」</a:t>
            </a:r>
          </a:p>
          <a:p>
            <a:endParaRPr kumimoji="1" lang="ja-JP" altLang="en-US" dirty="0"/>
          </a:p>
          <a:p>
            <a:pPr marL="0" indent="0">
              <a:buNone/>
            </a:pPr>
            <a:r>
              <a:rPr lang="ja-JP" altLang="en-US" dirty="0"/>
              <a:t>　　　　　　　　　　　</a:t>
            </a:r>
            <a:r>
              <a:rPr lang="ja-JP" altLang="en-US" sz="3600" dirty="0">
                <a:solidFill>
                  <a:srgbClr val="FF0000"/>
                </a:solidFill>
              </a:rPr>
              <a:t>そして、</a:t>
            </a:r>
            <a:r>
              <a:rPr lang="ja-JP" altLang="en-US" sz="3600" b="1" dirty="0">
                <a:solidFill>
                  <a:srgbClr val="FF0000"/>
                </a:solidFill>
              </a:rPr>
              <a:t>介護保険制度へ</a:t>
            </a:r>
            <a:endParaRPr kumimoji="1" lang="ja-JP" altLang="en-US" sz="3600" b="1" dirty="0">
              <a:solidFill>
                <a:srgbClr val="FF0000"/>
              </a:solidFill>
            </a:endParaRPr>
          </a:p>
        </p:txBody>
      </p:sp>
    </p:spTree>
    <p:extLst>
      <p:ext uri="{BB962C8B-B14F-4D97-AF65-F5344CB8AC3E}">
        <p14:creationId xmlns:p14="http://schemas.microsoft.com/office/powerpoint/2010/main" val="31095450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5F6FC38-985D-BA1B-431A-8D6676B74567}"/>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id="{CD732446-4C83-5BEF-C6DF-A4B9B9635B77}"/>
              </a:ext>
            </a:extLst>
          </p:cNvPr>
          <p:cNvSpPr>
            <a:spLocks noGrp="1"/>
          </p:cNvSpPr>
          <p:nvPr>
            <p:ph idx="1"/>
          </p:nvPr>
        </p:nvSpPr>
        <p:spPr/>
        <p:txBody>
          <a:bodyPr/>
          <a:lstStyle/>
          <a:p>
            <a:endParaRPr kumimoji="1" lang="ja-JP" altLang="en-US"/>
          </a:p>
        </p:txBody>
      </p:sp>
      <p:pic>
        <p:nvPicPr>
          <p:cNvPr id="5" name="図 4">
            <a:extLst>
              <a:ext uri="{FF2B5EF4-FFF2-40B4-BE49-F238E27FC236}">
                <a16:creationId xmlns:a16="http://schemas.microsoft.com/office/drawing/2014/main" id="{FD47285C-1A37-9589-D643-F580C8A2D91A}"/>
              </a:ext>
            </a:extLst>
          </p:cNvPr>
          <p:cNvPicPr>
            <a:picLocks noChangeAspect="1"/>
          </p:cNvPicPr>
          <p:nvPr/>
        </p:nvPicPr>
        <p:blipFill>
          <a:blip r:embed="rId2"/>
          <a:stretch>
            <a:fillRect/>
          </a:stretch>
        </p:blipFill>
        <p:spPr>
          <a:xfrm rot="5400000">
            <a:off x="2333160" y="-1171795"/>
            <a:ext cx="7035799" cy="10025719"/>
          </a:xfrm>
          <a:prstGeom prst="rect">
            <a:avLst/>
          </a:prstGeom>
        </p:spPr>
      </p:pic>
      <p:sp>
        <p:nvSpPr>
          <p:cNvPr id="6" name="テキスト ボックス 5">
            <a:extLst>
              <a:ext uri="{FF2B5EF4-FFF2-40B4-BE49-F238E27FC236}">
                <a16:creationId xmlns:a16="http://schemas.microsoft.com/office/drawing/2014/main" id="{EAA8C6C4-FD32-F867-8CB4-EEAE5B7D3E0A}"/>
              </a:ext>
            </a:extLst>
          </p:cNvPr>
          <p:cNvSpPr txBox="1"/>
          <p:nvPr/>
        </p:nvSpPr>
        <p:spPr>
          <a:xfrm>
            <a:off x="1083140" y="0"/>
            <a:ext cx="5298410" cy="646331"/>
          </a:xfrm>
          <a:prstGeom prst="rect">
            <a:avLst/>
          </a:prstGeom>
          <a:noFill/>
        </p:spPr>
        <p:txBody>
          <a:bodyPr wrap="square">
            <a:spAutoFit/>
          </a:bodyPr>
          <a:lstStyle/>
          <a:p>
            <a:pPr>
              <a:defRPr/>
            </a:pPr>
            <a:r>
              <a:rPr lang="ja-JP" altLang="en-US" sz="1800" b="1" kern="100" dirty="0">
                <a:solidFill>
                  <a:srgbClr val="FF0000"/>
                </a:solidFill>
                <a:latin typeface="ＭＳ 明朝" panose="02020609040205080304" pitchFamily="17" charset="-128"/>
                <a:ea typeface="HG丸ｺﾞｼｯｸM-PRO" panose="020F0600000000000000" pitchFamily="50" charset="-128"/>
                <a:cs typeface="Times New Roman" panose="02020603050405020304" pitchFamily="18" charset="0"/>
              </a:rPr>
              <a:t>「寝たきり老人」という言葉がない「仕組み」を</a:t>
            </a:r>
          </a:p>
          <a:p>
            <a:pPr>
              <a:defRPr/>
            </a:pPr>
            <a:r>
              <a:rPr lang="ja-JP" altLang="en-US" b="1" kern="100" dirty="0">
                <a:solidFill>
                  <a:srgbClr val="FF0000"/>
                </a:solidFill>
                <a:latin typeface="ＭＳ 明朝" panose="02020609040205080304" pitchFamily="17" charset="-128"/>
                <a:ea typeface="HG丸ｺﾞｼｯｸM-PRO" panose="020F0600000000000000" pitchFamily="50" charset="-128"/>
                <a:cs typeface="Times New Roman" panose="02020603050405020304" pitchFamily="18" charset="0"/>
              </a:rPr>
              <a:t>表にしてみました。</a:t>
            </a:r>
            <a:r>
              <a:rPr lang="en-US" altLang="ja-JP" b="1" kern="100" dirty="0">
                <a:solidFill>
                  <a:srgbClr val="FF0000"/>
                </a:solidFill>
                <a:latin typeface="ＭＳ 明朝" panose="02020609040205080304" pitchFamily="17" charset="-128"/>
                <a:ea typeface="HG丸ｺﾞｼｯｸM-PRO" panose="020F0600000000000000" pitchFamily="50" charset="-128"/>
                <a:cs typeface="Times New Roman" panose="02020603050405020304" pitchFamily="18" charset="0"/>
              </a:rPr>
              <a:t>1995</a:t>
            </a:r>
            <a:r>
              <a:rPr lang="ja-JP" altLang="en-US" b="1" kern="100" dirty="0">
                <a:solidFill>
                  <a:srgbClr val="FF0000"/>
                </a:solidFill>
                <a:latin typeface="ＭＳ 明朝" panose="02020609040205080304" pitchFamily="17" charset="-128"/>
                <a:ea typeface="HG丸ｺﾞｼｯｸM-PRO" panose="020F0600000000000000" pitchFamily="50" charset="-128"/>
                <a:cs typeface="Times New Roman" panose="02020603050405020304" pitchFamily="18" charset="0"/>
              </a:rPr>
              <a:t>年には、絶望的な違い</a:t>
            </a:r>
          </a:p>
        </p:txBody>
      </p:sp>
      <p:sp>
        <p:nvSpPr>
          <p:cNvPr id="7" name="テキスト ボックス 6">
            <a:extLst>
              <a:ext uri="{FF2B5EF4-FFF2-40B4-BE49-F238E27FC236}">
                <a16:creationId xmlns:a16="http://schemas.microsoft.com/office/drawing/2014/main" id="{CAE4970C-6CA7-1405-C32E-6C4E142E6DC6}"/>
              </a:ext>
            </a:extLst>
          </p:cNvPr>
          <p:cNvSpPr txBox="1"/>
          <p:nvPr/>
        </p:nvSpPr>
        <p:spPr>
          <a:xfrm>
            <a:off x="6909838" y="323165"/>
            <a:ext cx="4199022" cy="369332"/>
          </a:xfrm>
          <a:prstGeom prst="rect">
            <a:avLst/>
          </a:prstGeom>
          <a:noFill/>
        </p:spPr>
        <p:txBody>
          <a:bodyPr wrap="square">
            <a:spAutoFit/>
          </a:bodyPr>
          <a:lstStyle/>
          <a:p>
            <a:r>
              <a:rPr lang="ja-JP" altLang="en-US" b="1" dirty="0">
                <a:solidFill>
                  <a:srgbClr val="009EDE"/>
                </a:solidFill>
              </a:rPr>
              <a:t>１９８９年から、変わりはじめた日本</a:t>
            </a:r>
          </a:p>
        </p:txBody>
      </p:sp>
    </p:spTree>
    <p:extLst>
      <p:ext uri="{BB962C8B-B14F-4D97-AF65-F5344CB8AC3E}">
        <p14:creationId xmlns:p14="http://schemas.microsoft.com/office/powerpoint/2010/main" val="29138947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DD6673E-1DA8-F0A1-B433-607D94A9BCB4}"/>
              </a:ext>
            </a:extLst>
          </p:cNvPr>
          <p:cNvSpPr>
            <a:spLocks noGrp="1"/>
          </p:cNvSpPr>
          <p:nvPr>
            <p:ph type="title"/>
          </p:nvPr>
        </p:nvSpPr>
        <p:spPr>
          <a:xfrm>
            <a:off x="-10463" y="1724409"/>
            <a:ext cx="4389120" cy="3409181"/>
          </a:xfrm>
        </p:spPr>
        <p:txBody>
          <a:bodyPr>
            <a:normAutofit fontScale="90000"/>
          </a:bodyPr>
          <a:lstStyle/>
          <a:p>
            <a:r>
              <a:rPr kumimoji="1" lang="ja-JP" altLang="en-US" sz="3600" b="1" dirty="0">
                <a:solidFill>
                  <a:srgbClr val="FF3399"/>
                </a:solidFill>
              </a:rPr>
              <a:t>日本でもデンマークのような地域ケアが</a:t>
            </a:r>
            <a:br>
              <a:rPr kumimoji="1" lang="ja-JP" altLang="en-US" sz="3600" b="1" dirty="0">
                <a:solidFill>
                  <a:srgbClr val="FF3399"/>
                </a:solidFill>
              </a:rPr>
            </a:br>
            <a:r>
              <a:rPr kumimoji="1" lang="ja-JP" altLang="en-US" sz="3600" b="1" dirty="0">
                <a:solidFill>
                  <a:srgbClr val="FF3399"/>
                </a:solidFill>
              </a:rPr>
              <a:t>江戸川区で進行中。</a:t>
            </a:r>
            <a:br>
              <a:rPr kumimoji="1" lang="ja-JP" altLang="en-US" sz="3600" b="1" dirty="0">
                <a:solidFill>
                  <a:srgbClr val="FF3399"/>
                </a:solidFill>
              </a:rPr>
            </a:br>
            <a:r>
              <a:rPr kumimoji="1" lang="ja-JP" altLang="en-US" sz="3600" b="1" dirty="0">
                <a:solidFill>
                  <a:srgbClr val="FF3399"/>
                </a:solidFill>
              </a:rPr>
              <a:t>しろひげ・山中</a:t>
            </a:r>
            <a:r>
              <a:rPr kumimoji="1" lang="en-US" altLang="ja-JP" sz="3600" b="1" dirty="0">
                <a:solidFill>
                  <a:srgbClr val="FF3399"/>
                </a:solidFill>
              </a:rPr>
              <a:t>doctor</a:t>
            </a:r>
            <a:br>
              <a:rPr kumimoji="1" lang="ja-JP" altLang="en-US" sz="3600" b="1" dirty="0">
                <a:solidFill>
                  <a:srgbClr val="FF3399"/>
                </a:solidFill>
              </a:rPr>
            </a:br>
            <a:r>
              <a:rPr kumimoji="1" lang="ja-JP" altLang="en-US" sz="3600" b="1" dirty="0">
                <a:solidFill>
                  <a:srgbClr val="FF3399"/>
                </a:solidFill>
              </a:rPr>
              <a:t>を乃木坂スクールの</a:t>
            </a:r>
            <a:br>
              <a:rPr kumimoji="1" lang="ja-JP" altLang="en-US" sz="3600" b="1" dirty="0">
                <a:solidFill>
                  <a:srgbClr val="FF3399"/>
                </a:solidFill>
              </a:rPr>
            </a:br>
            <a:r>
              <a:rPr kumimoji="1" lang="ja-JP" altLang="en-US" sz="3600" b="1" dirty="0">
                <a:solidFill>
                  <a:srgbClr val="FF3399"/>
                </a:solidFill>
              </a:rPr>
              <a:t>教壇へ</a:t>
            </a:r>
            <a:br>
              <a:rPr kumimoji="1" lang="ja-JP" altLang="en-US" sz="3600" b="1" dirty="0">
                <a:solidFill>
                  <a:srgbClr val="FF3399"/>
                </a:solidFill>
              </a:rPr>
            </a:br>
            <a:br>
              <a:rPr kumimoji="1" lang="ja-JP" altLang="en-US" sz="3600" b="1" dirty="0">
                <a:solidFill>
                  <a:srgbClr val="FF3399"/>
                </a:solidFill>
              </a:rPr>
            </a:br>
            <a:br>
              <a:rPr kumimoji="1" lang="ja-JP" altLang="en-US" sz="3600" b="1" dirty="0">
                <a:solidFill>
                  <a:srgbClr val="FF3399"/>
                </a:solidFill>
              </a:rPr>
            </a:br>
            <a:r>
              <a:rPr kumimoji="1" lang="ja-JP" altLang="en-US" sz="3600" b="1" dirty="0">
                <a:solidFill>
                  <a:srgbClr val="009EDE"/>
                </a:solidFill>
              </a:rPr>
              <a:t>日経新聞</a:t>
            </a:r>
            <a:br>
              <a:rPr kumimoji="1" lang="ja-JP" altLang="en-US" sz="3600" b="1" dirty="0">
                <a:solidFill>
                  <a:srgbClr val="009EDE"/>
                </a:solidFill>
              </a:rPr>
            </a:br>
            <a:r>
              <a:rPr kumimoji="1" lang="ja-JP" altLang="en-US" sz="3600" b="1" dirty="0">
                <a:solidFill>
                  <a:srgbClr val="009EDE"/>
                </a:solidFill>
              </a:rPr>
              <a:t>今週水曜夕刊から</a:t>
            </a:r>
            <a:br>
              <a:rPr kumimoji="1" lang="ja-JP" altLang="en-US" sz="3600" b="1" dirty="0">
                <a:solidFill>
                  <a:srgbClr val="009EDE"/>
                </a:solidFill>
              </a:rPr>
            </a:br>
            <a:r>
              <a:rPr kumimoji="1" lang="ja-JP" altLang="en-US" sz="3600" b="1" dirty="0">
                <a:solidFill>
                  <a:srgbClr val="009EDE"/>
                </a:solidFill>
              </a:rPr>
              <a:t>５回連載</a:t>
            </a:r>
            <a:r>
              <a:rPr kumimoji="1" lang="en-US" altLang="ja-JP" sz="3600" b="1" dirty="0">
                <a:solidFill>
                  <a:srgbClr val="009EDE"/>
                </a:solidFill>
              </a:rPr>
              <a:t>(^_-)-☆</a:t>
            </a:r>
            <a:br>
              <a:rPr kumimoji="1" lang="ja-JP" altLang="en-US" sz="3600" b="1" dirty="0">
                <a:solidFill>
                  <a:srgbClr val="009EDE"/>
                </a:solidFill>
              </a:rPr>
            </a:br>
            <a:r>
              <a:rPr kumimoji="1" lang="ja-JP" altLang="en-US" sz="3600" b="1" dirty="0">
                <a:solidFill>
                  <a:srgbClr val="009EDE"/>
                </a:solidFill>
              </a:rPr>
              <a:t>乃木坂スクール</a:t>
            </a:r>
            <a:br>
              <a:rPr kumimoji="1" lang="ja-JP" altLang="en-US" sz="3600" b="1" dirty="0">
                <a:solidFill>
                  <a:srgbClr val="009EDE"/>
                </a:solidFill>
              </a:rPr>
            </a:br>
            <a:r>
              <a:rPr kumimoji="1" lang="ja-JP" altLang="en-US" sz="3600" b="1" dirty="0">
                <a:solidFill>
                  <a:srgbClr val="009EDE"/>
                </a:solidFill>
              </a:rPr>
              <a:t>ゲスト講師の</a:t>
            </a:r>
            <a:br>
              <a:rPr kumimoji="1" lang="ja-JP" altLang="en-US" sz="3600" b="1" dirty="0">
                <a:solidFill>
                  <a:srgbClr val="009EDE"/>
                </a:solidFill>
              </a:rPr>
            </a:br>
            <a:r>
              <a:rPr kumimoji="1" lang="ja-JP" altLang="en-US" sz="3600" b="1" dirty="0">
                <a:solidFill>
                  <a:srgbClr val="009EDE"/>
                </a:solidFill>
              </a:rPr>
              <a:t>前村聡先生が感動して</a:t>
            </a:r>
            <a:br>
              <a:rPr kumimoji="1" lang="ja-JP" altLang="en-US" sz="3600" b="1" dirty="0">
                <a:solidFill>
                  <a:srgbClr val="009EDE"/>
                </a:solidFill>
              </a:rPr>
            </a:br>
            <a:r>
              <a:rPr kumimoji="1" lang="ja-JP" altLang="en-US" sz="3600" b="1" dirty="0">
                <a:solidFill>
                  <a:srgbClr val="009EDE"/>
                </a:solidFill>
              </a:rPr>
              <a:t>執筆</a:t>
            </a:r>
          </a:p>
        </p:txBody>
      </p:sp>
      <p:pic>
        <p:nvPicPr>
          <p:cNvPr id="5" name="図 4" descr="新聞の記事の写真を撮っている男性">
            <a:extLst>
              <a:ext uri="{FF2B5EF4-FFF2-40B4-BE49-F238E27FC236}">
                <a16:creationId xmlns:a16="http://schemas.microsoft.com/office/drawing/2014/main" id="{C9E82229-101C-87D7-BF33-ACE2A17C8308}"/>
              </a:ext>
            </a:extLst>
          </p:cNvPr>
          <p:cNvPicPr>
            <a:picLocks noChangeAspect="1"/>
          </p:cNvPicPr>
          <p:nvPr/>
        </p:nvPicPr>
        <p:blipFill>
          <a:blip r:embed="rId3"/>
          <a:stretch>
            <a:fillRect/>
          </a:stretch>
        </p:blipFill>
        <p:spPr>
          <a:xfrm>
            <a:off x="4378657" y="0"/>
            <a:ext cx="7813343" cy="6858000"/>
          </a:xfrm>
          <a:prstGeom prst="rect">
            <a:avLst/>
          </a:prstGeom>
          <a:ln w="28575">
            <a:solidFill>
              <a:srgbClr val="009EDE"/>
            </a:solidFill>
          </a:ln>
        </p:spPr>
      </p:pic>
    </p:spTree>
    <p:extLst>
      <p:ext uri="{BB962C8B-B14F-4D97-AF65-F5344CB8AC3E}">
        <p14:creationId xmlns:p14="http://schemas.microsoft.com/office/powerpoint/2010/main" val="18968457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52226" name="Object 4">
            <a:extLst>
              <a:ext uri="{FF2B5EF4-FFF2-40B4-BE49-F238E27FC236}">
                <a16:creationId xmlns:a16="http://schemas.microsoft.com/office/drawing/2014/main" id="{E2E1911D-7531-1438-4485-E7E8B0F55D3C}"/>
              </a:ext>
            </a:extLst>
          </p:cNvPr>
          <p:cNvGraphicFramePr>
            <a:graphicFrameLocks noGrp="1" noChangeAspect="1"/>
          </p:cNvGraphicFramePr>
          <p:nvPr>
            <p:ph sz="half" idx="4294967295"/>
          </p:nvPr>
        </p:nvGraphicFramePr>
        <p:xfrm>
          <a:off x="321054" y="1394313"/>
          <a:ext cx="4349867" cy="5346890"/>
        </p:xfrm>
        <a:graphic>
          <a:graphicData uri="http://schemas.openxmlformats.org/presentationml/2006/ole">
            <mc:AlternateContent xmlns:mc="http://schemas.openxmlformats.org/markup-compatibility/2006">
              <mc:Choice xmlns:v="urn:schemas-microsoft-com:vml" Requires="v">
                <p:oleObj name="ワークシート" r:id="rId3" imgW="4543349" imgH="5581802" progId="Excel.Sheet.8">
                  <p:embed/>
                </p:oleObj>
              </mc:Choice>
              <mc:Fallback>
                <p:oleObj name="ワークシート" r:id="rId3" imgW="4543349" imgH="5581802" progId="Excel.Sheet.8">
                  <p:embed/>
                  <p:pic>
                    <p:nvPicPr>
                      <p:cNvPr id="52226" name="Object 4">
                        <a:extLst>
                          <a:ext uri="{FF2B5EF4-FFF2-40B4-BE49-F238E27FC236}">
                            <a16:creationId xmlns:a16="http://schemas.microsoft.com/office/drawing/2014/main" id="{E2E1911D-7531-1438-4485-E7E8B0F55D3C}"/>
                          </a:ext>
                        </a:extLst>
                      </p:cNvPr>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1054" y="1394313"/>
                        <a:ext cx="4349867" cy="5346890"/>
                      </a:xfrm>
                      <a:prstGeom prst="rect">
                        <a:avLst/>
                      </a:prstGeom>
                      <a:noFill/>
                      <a:ln>
                        <a:noFill/>
                      </a:ln>
                    </p:spPr>
                  </p:pic>
                </p:oleObj>
              </mc:Fallback>
            </mc:AlternateContent>
          </a:graphicData>
        </a:graphic>
      </p:graphicFrame>
      <p:sp>
        <p:nvSpPr>
          <p:cNvPr id="2" name="Rectangle 2">
            <a:extLst>
              <a:ext uri="{FF2B5EF4-FFF2-40B4-BE49-F238E27FC236}">
                <a16:creationId xmlns:a16="http://schemas.microsoft.com/office/drawing/2014/main" id="{DF40436A-950B-8093-D74F-49C2C1BB53BD}"/>
              </a:ext>
            </a:extLst>
          </p:cNvPr>
          <p:cNvSpPr>
            <a:spLocks noGrp="1" noChangeArrowheads="1"/>
          </p:cNvSpPr>
          <p:nvPr>
            <p:ph type="title" idx="4294967295"/>
          </p:nvPr>
        </p:nvSpPr>
        <p:spPr>
          <a:xfrm>
            <a:off x="5130800" y="297933"/>
            <a:ext cx="7061200" cy="2381250"/>
          </a:xfrm>
        </p:spPr>
        <p:txBody>
          <a:bodyPr>
            <a:normAutofit/>
          </a:bodyPr>
          <a:lstStyle/>
          <a:p>
            <a:pPr eaLnBrk="1" hangingPunct="1">
              <a:defRPr/>
            </a:pPr>
            <a:r>
              <a:rPr lang="ja-JP" altLang="en-US" sz="2025" dirty="0"/>
              <a:t>　</a:t>
            </a:r>
            <a:r>
              <a:rPr lang="ja-JP" altLang="en-US" sz="2700" b="1" dirty="0">
                <a:solidFill>
                  <a:srgbClr val="00B0F0"/>
                </a:solidFill>
              </a:rPr>
              <a:t>日本の</a:t>
            </a:r>
            <a:r>
              <a:rPr lang="ja-JP" altLang="en-US" sz="2700" b="1" dirty="0">
                <a:solidFill>
                  <a:srgbClr val="FF3399"/>
                </a:solidFill>
              </a:rPr>
              <a:t>人口は</a:t>
            </a:r>
            <a:r>
              <a:rPr lang="ja-JP" altLang="en-US" sz="2700" b="1" dirty="0">
                <a:solidFill>
                  <a:srgbClr val="00B0F0"/>
                </a:solidFill>
              </a:rPr>
              <a:t>世界の</a:t>
            </a:r>
            <a:r>
              <a:rPr lang="ja-JP" altLang="en-US" sz="2700" b="1" dirty="0">
                <a:solidFill>
                  <a:srgbClr val="FF0066"/>
                </a:solidFill>
              </a:rPr>
              <a:t>２％足らず</a:t>
            </a:r>
            <a:br>
              <a:rPr lang="ja-JP" altLang="en-US" sz="2700" b="1" dirty="0"/>
            </a:br>
            <a:r>
              <a:rPr lang="ja-JP" altLang="en-US" sz="2700" b="1" dirty="0">
                <a:solidFill>
                  <a:srgbClr val="FF3399"/>
                </a:solidFill>
              </a:rPr>
              <a:t>精神科ベッドは</a:t>
            </a:r>
            <a:r>
              <a:rPr lang="ja-JP" altLang="en-US" sz="2700" b="1" dirty="0">
                <a:solidFill>
                  <a:srgbClr val="009EDE"/>
                </a:solidFill>
              </a:rPr>
              <a:t>ＯＥＣＤの</a:t>
            </a:r>
            <a:r>
              <a:rPr lang="ja-JP" altLang="en-US" sz="2700" b="1" dirty="0">
                <a:solidFill>
                  <a:srgbClr val="FF0066"/>
                </a:solidFill>
              </a:rPr>
              <a:t>３７％</a:t>
            </a:r>
            <a:br>
              <a:rPr lang="ja-JP" altLang="en-US" sz="1744" b="1" dirty="0"/>
            </a:br>
            <a:r>
              <a:rPr lang="ja-JP" altLang="en-US" sz="2025" b="1" dirty="0">
                <a:solidFill>
                  <a:srgbClr val="009EDE"/>
                </a:solidFill>
              </a:rPr>
              <a:t>空きベッドに</a:t>
            </a:r>
            <a:r>
              <a:rPr lang="ja-JP" altLang="en-US" sz="2025" b="1" dirty="0">
                <a:solidFill>
                  <a:srgbClr val="FF3399"/>
                </a:solidFill>
              </a:rPr>
              <a:t>認知症</a:t>
            </a:r>
            <a:r>
              <a:rPr lang="ja-JP" altLang="en-US" sz="2025" b="1" dirty="0">
                <a:solidFill>
                  <a:srgbClr val="FF0066"/>
                </a:solidFill>
              </a:rPr>
              <a:t>の人を⇒</a:t>
            </a:r>
            <a:r>
              <a:rPr lang="ja-JP" altLang="en-US" sz="2025" b="1" dirty="0">
                <a:solidFill>
                  <a:srgbClr val="7030A0"/>
                </a:solidFill>
              </a:rPr>
              <a:t>国際常識の対極にあるもの</a:t>
            </a:r>
            <a:br>
              <a:rPr lang="ja-JP" altLang="en-US" sz="2025" b="1" dirty="0">
                <a:solidFill>
                  <a:srgbClr val="7030A0"/>
                </a:solidFill>
              </a:rPr>
            </a:br>
            <a:br>
              <a:rPr lang="ja-JP" altLang="en-US" sz="1519" dirty="0">
                <a:solidFill>
                  <a:srgbClr val="7030A0"/>
                </a:solidFill>
              </a:rPr>
            </a:br>
            <a:br>
              <a:rPr lang="ja-JP" altLang="en-US" sz="1519" dirty="0"/>
            </a:br>
            <a:br>
              <a:rPr lang="ja-JP" altLang="en-US" sz="1519" dirty="0"/>
            </a:br>
            <a:r>
              <a:rPr lang="ja-JP" altLang="en-US" sz="1519" dirty="0"/>
              <a:t>                                                       </a:t>
            </a:r>
            <a:r>
              <a:rPr lang="ja-JP" altLang="en-US" sz="1519" dirty="0">
                <a:solidFill>
                  <a:srgbClr val="009EDE"/>
                </a:solidFill>
              </a:rPr>
              <a:t>ＮＨＫ「クローズアップ現代」より</a:t>
            </a:r>
            <a:br>
              <a:rPr lang="ja-JP" altLang="en-US" sz="2250" dirty="0">
                <a:solidFill>
                  <a:srgbClr val="009EDE"/>
                </a:solidFill>
              </a:rPr>
            </a:br>
            <a:endParaRPr lang="ja-JP" altLang="en-US" sz="1744" dirty="0">
              <a:solidFill>
                <a:srgbClr val="009EDE"/>
              </a:solidFill>
            </a:endParaRPr>
          </a:p>
        </p:txBody>
      </p:sp>
      <p:pic>
        <p:nvPicPr>
          <p:cNvPr id="52228" name="Picture 5" descr="P1100618">
            <a:extLst>
              <a:ext uri="{FF2B5EF4-FFF2-40B4-BE49-F238E27FC236}">
                <a16:creationId xmlns:a16="http://schemas.microsoft.com/office/drawing/2014/main" id="{5DE8A7D0-1B64-DDAE-749E-D7D5DB5363E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427" t="11203" b="16360"/>
          <a:stretch>
            <a:fillRect/>
          </a:stretch>
        </p:blipFill>
        <p:spPr bwMode="auto">
          <a:xfrm>
            <a:off x="7376702" y="2021305"/>
            <a:ext cx="4191043" cy="231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正方形/長方形 2">
            <a:extLst>
              <a:ext uri="{FF2B5EF4-FFF2-40B4-BE49-F238E27FC236}">
                <a16:creationId xmlns:a16="http://schemas.microsoft.com/office/drawing/2014/main" id="{5F5E9DE6-494D-7FA9-D981-2FC456EB8415}"/>
              </a:ext>
            </a:extLst>
          </p:cNvPr>
          <p:cNvSpPr txBox="1">
            <a:spLocks noChangeArrowheads="1"/>
          </p:cNvSpPr>
          <p:nvPr/>
        </p:nvSpPr>
        <p:spPr bwMode="auto">
          <a:xfrm>
            <a:off x="6096000" y="4649001"/>
            <a:ext cx="4058653" cy="1631216"/>
          </a:xfrm>
          <a:prstGeom prst="rect">
            <a:avLst/>
          </a:prstGeom>
          <a:noFill/>
          <a:ln w="57150">
            <a:solidFill>
              <a:srgbClr val="7030A0"/>
            </a:solidFill>
            <a:miter lim="800000"/>
            <a:headEnd/>
            <a:tailEnd/>
          </a:ln>
          <a:effectLst/>
        </p:spPr>
        <p:txBody>
          <a:bodyPr wrap="square">
            <a:spAutoFit/>
          </a:bodyPr>
          <a:lst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eaLnBrk="1" hangingPunct="1">
              <a:spcBef>
                <a:spcPct val="0"/>
              </a:spcBef>
              <a:buFontTx/>
              <a:buNone/>
              <a:defRPr/>
            </a:pPr>
            <a:r>
              <a:rPr lang="ja-JP" altLang="en-US" sz="2000" b="1" kern="0" dirty="0">
                <a:solidFill>
                  <a:srgbClr val="6600CC"/>
                </a:solidFill>
              </a:rPr>
              <a:t>日本の精神病院の身体拘束</a:t>
            </a:r>
            <a:br>
              <a:rPr lang="ja-JP" altLang="en-US" sz="2000" b="1" kern="0" dirty="0">
                <a:solidFill>
                  <a:srgbClr val="6600CC"/>
                </a:solidFill>
              </a:rPr>
            </a:br>
            <a:r>
              <a:rPr lang="ja-JP" altLang="en-US" sz="2000" b="1" kern="0" dirty="0">
                <a:solidFill>
                  <a:srgbClr val="6600CC"/>
                </a:solidFill>
              </a:rPr>
              <a:t>人口あたり</a:t>
            </a:r>
            <a:br>
              <a:rPr lang="ja-JP" altLang="en-US" sz="2000" b="1" kern="0" dirty="0">
                <a:solidFill>
                  <a:srgbClr val="6600CC"/>
                </a:solidFill>
              </a:rPr>
            </a:br>
            <a:r>
              <a:rPr lang="ja-JP" altLang="en-US" sz="2000" b="1" kern="0" dirty="0">
                <a:solidFill>
                  <a:srgbClr val="6600CC"/>
                </a:solidFill>
              </a:rPr>
              <a:t>  アメリカの</a:t>
            </a:r>
            <a:r>
              <a:rPr lang="en-US" altLang="ja-JP" sz="2000" b="1" kern="0" dirty="0">
                <a:solidFill>
                  <a:srgbClr val="6600CC"/>
                </a:solidFill>
              </a:rPr>
              <a:t>270</a:t>
            </a:r>
            <a:r>
              <a:rPr lang="ja-JP" altLang="en-US" sz="2000" b="1" kern="0" dirty="0">
                <a:solidFill>
                  <a:srgbClr val="6600CC"/>
                </a:solidFill>
              </a:rPr>
              <a:t>倍、</a:t>
            </a:r>
          </a:p>
          <a:p>
            <a:pPr eaLnBrk="1" hangingPunct="1">
              <a:spcBef>
                <a:spcPct val="0"/>
              </a:spcBef>
              <a:buFontTx/>
              <a:buNone/>
              <a:defRPr/>
            </a:pPr>
            <a:r>
              <a:rPr lang="ja-JP" altLang="en-US" sz="2000" b="1" kern="0" dirty="0">
                <a:solidFill>
                  <a:srgbClr val="6600CC"/>
                </a:solidFill>
              </a:rPr>
              <a:t>　　オーストラリアの</a:t>
            </a:r>
            <a:r>
              <a:rPr lang="en-US" altLang="ja-JP" sz="2000" b="1" kern="0" dirty="0">
                <a:solidFill>
                  <a:srgbClr val="6600CC"/>
                </a:solidFill>
              </a:rPr>
              <a:t>580</a:t>
            </a:r>
            <a:r>
              <a:rPr lang="ja-JP" altLang="en-US" sz="2000" b="1" kern="0" dirty="0">
                <a:solidFill>
                  <a:srgbClr val="6600CC"/>
                </a:solidFill>
              </a:rPr>
              <a:t>倍</a:t>
            </a:r>
            <a:br>
              <a:rPr lang="ja-JP" altLang="en-US" sz="2000" b="1" kern="0" dirty="0">
                <a:solidFill>
                  <a:srgbClr val="6600CC"/>
                </a:solidFill>
              </a:rPr>
            </a:br>
            <a:r>
              <a:rPr lang="ja-JP" altLang="en-US" sz="2000" b="1" kern="0" dirty="0">
                <a:solidFill>
                  <a:srgbClr val="6600CC"/>
                </a:solidFill>
              </a:rPr>
              <a:t>  ニュージーランドの</a:t>
            </a:r>
            <a:r>
              <a:rPr lang="en-US" altLang="ja-JP" sz="2000" b="1" kern="0" dirty="0">
                <a:solidFill>
                  <a:srgbClr val="6600CC"/>
                </a:solidFill>
              </a:rPr>
              <a:t>2000</a:t>
            </a:r>
            <a:r>
              <a:rPr lang="ja-JP" altLang="en-US" sz="2000" b="1" kern="0" dirty="0">
                <a:solidFill>
                  <a:srgbClr val="6600CC"/>
                </a:solidFill>
              </a:rPr>
              <a:t>倍</a:t>
            </a:r>
            <a:endParaRPr lang="ja-JP" altLang="en-US" sz="2000" kern="0" dirty="0"/>
          </a:p>
        </p:txBody>
      </p:sp>
      <p:sp>
        <p:nvSpPr>
          <p:cNvPr id="3" name="楕円 2">
            <a:extLst>
              <a:ext uri="{FF2B5EF4-FFF2-40B4-BE49-F238E27FC236}">
                <a16:creationId xmlns:a16="http://schemas.microsoft.com/office/drawing/2014/main" id="{255978D2-E1BC-8EB7-FC1B-45DC037B7057}"/>
              </a:ext>
            </a:extLst>
          </p:cNvPr>
          <p:cNvSpPr/>
          <p:nvPr/>
        </p:nvSpPr>
        <p:spPr>
          <a:xfrm>
            <a:off x="127591" y="116797"/>
            <a:ext cx="4349867" cy="1430649"/>
          </a:xfrm>
          <a:prstGeom prst="ellipse">
            <a:avLst/>
          </a:prstGeom>
          <a:noFill/>
          <a:ln w="127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BD00BC1E-FDD4-61CF-3A6D-0A60FBF17D0D}"/>
              </a:ext>
            </a:extLst>
          </p:cNvPr>
          <p:cNvSpPr txBox="1"/>
          <p:nvPr/>
        </p:nvSpPr>
        <p:spPr>
          <a:xfrm>
            <a:off x="415821" y="293890"/>
            <a:ext cx="4061637" cy="923330"/>
          </a:xfrm>
          <a:prstGeom prst="rect">
            <a:avLst/>
          </a:prstGeom>
          <a:noFill/>
        </p:spPr>
        <p:txBody>
          <a:bodyPr wrap="square">
            <a:spAutoFit/>
          </a:bodyPr>
          <a:lstStyle/>
          <a:p>
            <a:pPr algn="ctr"/>
            <a:r>
              <a:rPr lang="ja-JP" altLang="en-US" sz="3600" b="1" dirty="0">
                <a:solidFill>
                  <a:srgbClr val="FF3399"/>
                </a:solidFill>
              </a:rPr>
              <a:t>数字で伝える</a:t>
            </a:r>
            <a:br>
              <a:rPr lang="ja-JP" altLang="en-US" sz="1800" b="1" dirty="0">
                <a:solidFill>
                  <a:srgbClr val="FF3399"/>
                </a:solidFill>
              </a:rPr>
            </a:br>
            <a:r>
              <a:rPr lang="en-US" altLang="ja-JP" sz="1800" b="1" dirty="0">
                <a:solidFill>
                  <a:srgbClr val="FF3399"/>
                </a:solidFill>
              </a:rPr>
              <a:t>2000</a:t>
            </a:r>
            <a:r>
              <a:rPr lang="ja-JP" altLang="en-US" sz="1800" b="1" dirty="0">
                <a:solidFill>
                  <a:srgbClr val="FF3399"/>
                </a:solidFill>
              </a:rPr>
              <a:t>年に発見したＯＥＣＤデータ</a:t>
            </a:r>
            <a:endParaRPr lang="ja-JP" altLang="en-US" dirty="0">
              <a:solidFill>
                <a:srgbClr val="FF3399"/>
              </a:solidFill>
            </a:endParaRPr>
          </a:p>
        </p:txBody>
      </p:sp>
    </p:spTree>
    <p:extLst>
      <p:ext uri="{BB962C8B-B14F-4D97-AF65-F5344CB8AC3E}">
        <p14:creationId xmlns:p14="http://schemas.microsoft.com/office/powerpoint/2010/main" val="2818228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extLst>
    <p:ext uri="{6950BFC3-D8DA-4A85-94F7-54DA5524770B}">
      <p188:commentRel xmlns:p188="http://schemas.microsoft.com/office/powerpoint/2018/8/main" r:id="rId2"/>
    </p:ext>
  </p:extLs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図 5">
            <a:extLst>
              <a:ext uri="{FF2B5EF4-FFF2-40B4-BE49-F238E27FC236}">
                <a16:creationId xmlns:a16="http://schemas.microsoft.com/office/drawing/2014/main" id="{FABD4167-D0B8-3B8F-A618-7D25E96FB0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8573" y="1452676"/>
            <a:ext cx="9649453" cy="556121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8371" name="タイトル 1">
            <a:extLst>
              <a:ext uri="{FF2B5EF4-FFF2-40B4-BE49-F238E27FC236}">
                <a16:creationId xmlns:a16="http://schemas.microsoft.com/office/drawing/2014/main" id="{6C078D9B-9837-AB8E-48E6-8F5A79B5D5CD}"/>
              </a:ext>
            </a:extLst>
          </p:cNvPr>
          <p:cNvSpPr>
            <a:spLocks noGrp="1" noChangeArrowheads="1"/>
          </p:cNvSpPr>
          <p:nvPr>
            <p:ph type="title"/>
          </p:nvPr>
        </p:nvSpPr>
        <p:spPr>
          <a:xfrm>
            <a:off x="838200" y="365126"/>
            <a:ext cx="10515600" cy="933588"/>
          </a:xfrm>
        </p:spPr>
        <p:txBody>
          <a:bodyPr/>
          <a:lstStyle/>
          <a:p>
            <a:endParaRPr lang="ja-JP" altLang="en-US" dirty="0"/>
          </a:p>
        </p:txBody>
      </p:sp>
      <p:sp>
        <p:nvSpPr>
          <p:cNvPr id="40964" name="コンテンツ プレースホルダー 2">
            <a:extLst>
              <a:ext uri="{FF2B5EF4-FFF2-40B4-BE49-F238E27FC236}">
                <a16:creationId xmlns:a16="http://schemas.microsoft.com/office/drawing/2014/main" id="{BC909383-9E80-BD78-48DA-D495D313570A}"/>
              </a:ext>
            </a:extLst>
          </p:cNvPr>
          <p:cNvSpPr>
            <a:spLocks noGrp="1" noChangeArrowheads="1"/>
          </p:cNvSpPr>
          <p:nvPr>
            <p:ph idx="1"/>
          </p:nvPr>
        </p:nvSpPr>
        <p:spPr>
          <a:xfrm>
            <a:off x="4576304" y="5936185"/>
            <a:ext cx="6910018" cy="284162"/>
          </a:xfrm>
          <a:ln w="38100">
            <a:solidFill>
              <a:srgbClr val="FF3399"/>
            </a:solidFill>
            <a:miter lim="800000"/>
            <a:headEnd/>
            <a:tailEnd/>
          </a:ln>
        </p:spPr>
        <p:txBody>
          <a:bodyPr>
            <a:normAutofit fontScale="55000" lnSpcReduction="20000"/>
          </a:bodyPr>
          <a:lstStyle/>
          <a:p>
            <a:pPr>
              <a:defRPr/>
            </a:pPr>
            <a:endParaRPr lang="ja-JP" altLang="en-US" dirty="0"/>
          </a:p>
        </p:txBody>
      </p:sp>
      <p:sp>
        <p:nvSpPr>
          <p:cNvPr id="58373" name="スライド番号プレースホルダー 3">
            <a:extLst>
              <a:ext uri="{FF2B5EF4-FFF2-40B4-BE49-F238E27FC236}">
                <a16:creationId xmlns:a16="http://schemas.microsoft.com/office/drawing/2014/main" id="{2465DB06-2100-D72A-BD7F-4E79256D422A}"/>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557213" indent="-214313">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857250" indent="-17145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200150" indent="-17145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1543050" indent="-17145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000250" indent="-17145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457450" indent="-17145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2914650" indent="-17145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371850" indent="-17145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fld id="{B9DE779B-DA89-4FAF-BD9B-1314D874B260}" type="slidenum">
              <a:rPr lang="en-US" altLang="ja-JP" sz="1000">
                <a:solidFill>
                  <a:srgbClr val="000000"/>
                </a:solidFill>
              </a:rPr>
              <a:pPr>
                <a:spcBef>
                  <a:spcPct val="0"/>
                </a:spcBef>
                <a:buFontTx/>
                <a:buNone/>
              </a:pPr>
              <a:t>27</a:t>
            </a:fld>
            <a:endParaRPr lang="en-US" altLang="ja-JP" sz="1000">
              <a:solidFill>
                <a:srgbClr val="000000"/>
              </a:solidFill>
            </a:endParaRPr>
          </a:p>
        </p:txBody>
      </p:sp>
      <p:sp>
        <p:nvSpPr>
          <p:cNvPr id="2" name="テキスト ボックス 1">
            <a:extLst>
              <a:ext uri="{FF2B5EF4-FFF2-40B4-BE49-F238E27FC236}">
                <a16:creationId xmlns:a16="http://schemas.microsoft.com/office/drawing/2014/main" id="{768FDB6F-A6BD-6DC6-1E03-17319914F051}"/>
              </a:ext>
            </a:extLst>
          </p:cNvPr>
          <p:cNvSpPr txBox="1"/>
          <p:nvPr/>
        </p:nvSpPr>
        <p:spPr>
          <a:xfrm>
            <a:off x="0" y="72365"/>
            <a:ext cx="11353800" cy="1384995"/>
          </a:xfrm>
          <a:prstGeom prst="rect">
            <a:avLst/>
          </a:prstGeom>
          <a:noFill/>
        </p:spPr>
        <p:txBody>
          <a:bodyPr wrap="square">
            <a:spAutoFit/>
          </a:bodyPr>
          <a:lstStyle/>
          <a:p>
            <a:pPr algn="ctr"/>
            <a:r>
              <a:rPr lang="ja-JP" altLang="en-US" sz="2800" b="1" dirty="0">
                <a:solidFill>
                  <a:srgbClr val="FF3399"/>
                </a:solidFill>
              </a:rPr>
              <a:t>「９人のジャーナリスト」のひとり、</a:t>
            </a:r>
            <a:br>
              <a:rPr lang="ja-JP" altLang="en-US" sz="2800" b="1" dirty="0">
                <a:solidFill>
                  <a:srgbClr val="FF3399"/>
                </a:solidFill>
              </a:rPr>
            </a:br>
            <a:r>
              <a:rPr lang="ja-JP" altLang="en-US" sz="2800" b="1" dirty="0">
                <a:solidFill>
                  <a:srgbClr val="FF3399"/>
                </a:solidFill>
              </a:rPr>
              <a:t>木原育子先生の「度胸」　　</a:t>
            </a:r>
            <a:br>
              <a:rPr lang="ja-JP" altLang="en-US" sz="2800" b="1" dirty="0">
                <a:solidFill>
                  <a:srgbClr val="FF3399"/>
                </a:solidFill>
              </a:rPr>
            </a:br>
            <a:r>
              <a:rPr lang="ja-JP" altLang="en-US" sz="2800" b="1" dirty="0">
                <a:solidFill>
                  <a:srgbClr val="FF3399"/>
                </a:solidFill>
              </a:rPr>
              <a:t>黒幕からホンネを</a:t>
            </a:r>
            <a:endParaRPr lang="ja-JP" altLang="en-US" sz="2800" dirty="0">
              <a:solidFill>
                <a:srgbClr val="FF3399"/>
              </a:solidFill>
            </a:endParaRPr>
          </a:p>
        </p:txBody>
      </p:sp>
      <p:sp>
        <p:nvSpPr>
          <p:cNvPr id="3" name="楕円 2">
            <a:extLst>
              <a:ext uri="{FF2B5EF4-FFF2-40B4-BE49-F238E27FC236}">
                <a16:creationId xmlns:a16="http://schemas.microsoft.com/office/drawing/2014/main" id="{E9E845B3-B390-AF21-40DD-DA43CF84C2CE}"/>
              </a:ext>
            </a:extLst>
          </p:cNvPr>
          <p:cNvSpPr/>
          <p:nvPr/>
        </p:nvSpPr>
        <p:spPr>
          <a:xfrm>
            <a:off x="-1" y="72366"/>
            <a:ext cx="12085983" cy="1380310"/>
          </a:xfrm>
          <a:prstGeom prst="ellipse">
            <a:avLst/>
          </a:prstGeom>
          <a:noFill/>
          <a:ln w="28575">
            <a:solidFill>
              <a:srgbClr val="FF33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0633072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3341631" y="2305155"/>
            <a:ext cx="6085351" cy="1143000"/>
          </a:xfrm>
        </p:spPr>
        <p:txBody>
          <a:bodyPr>
            <a:noAutofit/>
          </a:bodyPr>
          <a:lstStyle/>
          <a:p>
            <a:pPr eaLnBrk="1" hangingPunct="1"/>
            <a:br>
              <a:rPr lang="ja-JP" altLang="en-US" sz="3733" dirty="0">
                <a:solidFill>
                  <a:srgbClr val="FF0000"/>
                </a:solidFill>
              </a:rPr>
            </a:br>
            <a:r>
              <a:rPr lang="ja-JP" altLang="en-US" sz="3733" dirty="0">
                <a:solidFill>
                  <a:srgbClr val="FF0000"/>
                </a:solidFill>
              </a:rPr>
              <a:t>　</a:t>
            </a:r>
            <a:r>
              <a:rPr lang="ja-JP" altLang="en-US" sz="3733" b="1" dirty="0">
                <a:solidFill>
                  <a:srgbClr val="FF0000"/>
                </a:solidFill>
              </a:rPr>
              <a:t>スウェーデンには</a:t>
            </a:r>
            <a:br>
              <a:rPr lang="ja-JP" altLang="en-US" sz="3733" b="1" dirty="0">
                <a:solidFill>
                  <a:srgbClr val="FF0000"/>
                </a:solidFill>
              </a:rPr>
            </a:br>
            <a:r>
              <a:rPr lang="ja-JP" altLang="en-US" sz="3733" b="1" dirty="0">
                <a:solidFill>
                  <a:srgbClr val="FF0000"/>
                </a:solidFill>
              </a:rPr>
              <a:t>　「うば捨て崖」</a:t>
            </a:r>
            <a:br>
              <a:rPr lang="ja-JP" altLang="en-US" sz="3733" b="1" dirty="0">
                <a:solidFill>
                  <a:srgbClr val="FF0000"/>
                </a:solidFill>
              </a:rPr>
            </a:br>
            <a:r>
              <a:rPr lang="ja-JP" altLang="en-US" sz="3733" b="1" dirty="0">
                <a:solidFill>
                  <a:srgbClr val="FF0000"/>
                </a:solidFill>
              </a:rPr>
              <a:t>　　と</a:t>
            </a:r>
            <a:br>
              <a:rPr lang="ja-JP" altLang="en-US" sz="3733" b="1" dirty="0">
                <a:solidFill>
                  <a:srgbClr val="FF0000"/>
                </a:solidFill>
              </a:rPr>
            </a:br>
            <a:r>
              <a:rPr lang="ja-JP" altLang="en-US" sz="3733" b="1" dirty="0">
                <a:solidFill>
                  <a:srgbClr val="FF0000"/>
                </a:solidFill>
              </a:rPr>
              <a:t>　「うば捨て棒」の</a:t>
            </a:r>
            <a:br>
              <a:rPr lang="ja-JP" altLang="en-US" sz="3733" b="1" dirty="0">
                <a:solidFill>
                  <a:srgbClr val="FF0000"/>
                </a:solidFill>
              </a:rPr>
            </a:br>
            <a:r>
              <a:rPr lang="ja-JP" altLang="en-US" sz="3733" b="1" dirty="0">
                <a:solidFill>
                  <a:srgbClr val="FF0000"/>
                </a:solidFill>
              </a:rPr>
              <a:t>　　風習が</a:t>
            </a:r>
            <a:r>
              <a:rPr lang="ja-JP" altLang="en-US" sz="3733" dirty="0">
                <a:solidFill>
                  <a:srgbClr val="FF0000"/>
                </a:solidFill>
              </a:rPr>
              <a:t>。。</a:t>
            </a:r>
            <a:endParaRPr lang="ja-JP" altLang="ja-JP" sz="3733" dirty="0">
              <a:solidFill>
                <a:srgbClr val="FF0000"/>
              </a:solidFill>
            </a:endParaRPr>
          </a:p>
        </p:txBody>
      </p:sp>
      <p:graphicFrame>
        <p:nvGraphicFramePr>
          <p:cNvPr id="50179" name="Object 3"/>
          <p:cNvGraphicFramePr>
            <a:graphicFrameLocks noGrp="1" noChangeAspect="1"/>
          </p:cNvGraphicFramePr>
          <p:nvPr>
            <p:ph idx="1"/>
            <p:extLst>
              <p:ext uri="{D42A27DB-BD31-4B8C-83A1-F6EECF244321}">
                <p14:modId xmlns:p14="http://schemas.microsoft.com/office/powerpoint/2010/main" val="2622147204"/>
              </p:ext>
            </p:extLst>
          </p:nvPr>
        </p:nvGraphicFramePr>
        <p:xfrm>
          <a:off x="8394700" y="1834833"/>
          <a:ext cx="3797300" cy="5805487"/>
        </p:xfrm>
        <a:graphic>
          <a:graphicData uri="http://schemas.openxmlformats.org/presentationml/2006/ole">
            <mc:AlternateContent xmlns:mc="http://schemas.openxmlformats.org/markup-compatibility/2006">
              <mc:Choice xmlns:v="urn:schemas-microsoft-com:vml" Requires="v">
                <p:oleObj name="Image" r:id="rId2" imgW="6577778" imgH="10057143" progId="PhotoshopElements.Image.3">
                  <p:embed/>
                </p:oleObj>
              </mc:Choice>
              <mc:Fallback>
                <p:oleObj name="Image" r:id="rId2" imgW="6577778" imgH="10057143" progId="PhotoshopElements.Image.3">
                  <p:embed/>
                  <p:pic>
                    <p:nvPicPr>
                      <p:cNvPr id="50179" name="Object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94700" y="1834833"/>
                        <a:ext cx="3797300" cy="58054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1038340" name="Picture 4" descr="姥捨て棒"/>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9350" y="207583"/>
            <a:ext cx="3369341" cy="5104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8341" name="Text Box 5"/>
          <p:cNvSpPr txBox="1">
            <a:spLocks noChangeArrowheads="1"/>
          </p:cNvSpPr>
          <p:nvPr/>
        </p:nvSpPr>
        <p:spPr bwMode="auto">
          <a:xfrm>
            <a:off x="17562" y="5311987"/>
            <a:ext cx="7837402"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r>
              <a:rPr lang="ja-JP" altLang="en-US" dirty="0">
                <a:ea typeface="HGP創英角ﾎﾟｯﾌﾟ体" pitchFamily="50" charset="-128"/>
              </a:rPr>
              <a:t>役にたたなくなったお年寄りを</a:t>
            </a:r>
            <a:br>
              <a:rPr lang="ja-JP" altLang="en-US" dirty="0">
                <a:ea typeface="HGP創英角ﾎﾟｯﾌﾟ体" pitchFamily="50" charset="-128"/>
              </a:rPr>
            </a:br>
            <a:r>
              <a:rPr lang="ja-JP" altLang="en-US" dirty="0">
                <a:ea typeface="HGP創英角ﾎﾟｯﾌﾟ体" pitchFamily="50" charset="-128"/>
              </a:rPr>
              <a:t>「儀式」という名で、崖に突き落とすための</a:t>
            </a:r>
            <a:br>
              <a:rPr lang="ja-JP" altLang="en-US" dirty="0">
                <a:ea typeface="HGP創英角ﾎﾟｯﾌﾟ体" pitchFamily="50" charset="-128"/>
              </a:rPr>
            </a:br>
            <a:r>
              <a:rPr lang="ja-JP" altLang="en-US" dirty="0">
                <a:ea typeface="HGP創英角ﾎﾟｯﾌﾟ体" pitchFamily="50" charset="-128"/>
              </a:rPr>
              <a:t>うば捨て棒（博物館に展示されていました。）</a:t>
            </a:r>
          </a:p>
        </p:txBody>
      </p:sp>
      <p:sp>
        <p:nvSpPr>
          <p:cNvPr id="50182" name="Text Box 6"/>
          <p:cNvSpPr txBox="1">
            <a:spLocks noChangeArrowheads="1"/>
          </p:cNvSpPr>
          <p:nvPr/>
        </p:nvSpPr>
        <p:spPr bwMode="auto">
          <a:xfrm>
            <a:off x="6148390" y="-152400"/>
            <a:ext cx="18473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endParaRPr lang="ja-JP" altLang="ja-JP" sz="2800"/>
          </a:p>
        </p:txBody>
      </p:sp>
      <p:pic>
        <p:nvPicPr>
          <p:cNvPr id="50183" name="Picture 7" descr="ani-kurusta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6600825" y="0"/>
            <a:ext cx="820739" cy="8207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0184" name="Text Box 8"/>
          <p:cNvSpPr txBox="1">
            <a:spLocks noChangeArrowheads="1"/>
          </p:cNvSpPr>
          <p:nvPr/>
        </p:nvSpPr>
        <p:spPr bwMode="auto">
          <a:xfrm>
            <a:off x="4414075" y="262337"/>
            <a:ext cx="7557205" cy="2062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r>
              <a:rPr lang="ja-JP" altLang="en-US" sz="4267" b="1" dirty="0"/>
              <a:t>想像力をもっていただくために</a:t>
            </a:r>
            <a:br>
              <a:rPr lang="ja-JP" altLang="en-US" sz="4267" b="1" dirty="0"/>
            </a:br>
            <a:r>
              <a:rPr lang="ja-JP" altLang="en-US" sz="4267" b="1" dirty="0"/>
              <a:t>　　　　　歴史の目</a:t>
            </a:r>
            <a:br>
              <a:rPr lang="ja-JP" altLang="en-US" sz="4267" b="1" dirty="0"/>
            </a:br>
            <a:endParaRPr lang="ja-JP" altLang="en-US" sz="4267" dirty="0"/>
          </a:p>
        </p:txBody>
      </p:sp>
      <p:sp>
        <p:nvSpPr>
          <p:cNvPr id="2" name="楕円 1">
            <a:extLst>
              <a:ext uri="{FF2B5EF4-FFF2-40B4-BE49-F238E27FC236}">
                <a16:creationId xmlns:a16="http://schemas.microsoft.com/office/drawing/2014/main" id="{1035592F-A1B3-1B98-F668-54B12E2A8E36}"/>
              </a:ext>
            </a:extLst>
          </p:cNvPr>
          <p:cNvSpPr/>
          <p:nvPr/>
        </p:nvSpPr>
        <p:spPr>
          <a:xfrm>
            <a:off x="3810713" y="106017"/>
            <a:ext cx="7557205" cy="1792313"/>
          </a:xfrm>
          <a:prstGeom prst="ellipse">
            <a:avLst/>
          </a:prstGeom>
          <a:noFill/>
          <a:ln w="57150">
            <a:solidFill>
              <a:srgbClr val="FF33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6609472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038340"/>
                                        </p:tgtEl>
                                        <p:attrNameLst>
                                          <p:attrName>style.visibility</p:attrName>
                                        </p:attrNameLst>
                                      </p:cBhvr>
                                      <p:to>
                                        <p:strVal val="visible"/>
                                      </p:to>
                                    </p:set>
                                    <p:anim calcmode="lin" valueType="num">
                                      <p:cBhvr additive="base">
                                        <p:cTn id="7" dur="500" fill="hold"/>
                                        <p:tgtEl>
                                          <p:spTgt spid="1038340"/>
                                        </p:tgtEl>
                                        <p:attrNameLst>
                                          <p:attrName>ppt_x</p:attrName>
                                        </p:attrNameLst>
                                      </p:cBhvr>
                                      <p:tavLst>
                                        <p:tav tm="0">
                                          <p:val>
                                            <p:strVal val="#ppt_x"/>
                                          </p:val>
                                        </p:tav>
                                        <p:tav tm="100000">
                                          <p:val>
                                            <p:strVal val="#ppt_x"/>
                                          </p:val>
                                        </p:tav>
                                      </p:tavLst>
                                    </p:anim>
                                    <p:anim calcmode="lin" valueType="num">
                                      <p:cBhvr additive="base">
                                        <p:cTn id="8" dur="500" fill="hold"/>
                                        <p:tgtEl>
                                          <p:spTgt spid="1038340"/>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8" presetClass="entr" presetSubtype="16" fill="hold" grpId="0" nodeType="clickEffect">
                                  <p:stCondLst>
                                    <p:cond delay="0"/>
                                  </p:stCondLst>
                                  <p:childTnLst>
                                    <p:set>
                                      <p:cBhvr>
                                        <p:cTn id="12" dur="1" fill="hold">
                                          <p:stCondLst>
                                            <p:cond delay="0"/>
                                          </p:stCondLst>
                                        </p:cTn>
                                        <p:tgtEl>
                                          <p:spTgt spid="1038341">
                                            <p:txEl>
                                              <p:pRg st="0" end="0"/>
                                            </p:txEl>
                                          </p:spTgt>
                                        </p:tgtEl>
                                        <p:attrNameLst>
                                          <p:attrName>style.visibility</p:attrName>
                                        </p:attrNameLst>
                                      </p:cBhvr>
                                      <p:to>
                                        <p:strVal val="visible"/>
                                      </p:to>
                                    </p:set>
                                    <p:animEffect transition="in" filter="diamond(in)">
                                      <p:cBhvr>
                                        <p:cTn id="13" dur="2000"/>
                                        <p:tgtEl>
                                          <p:spTgt spid="1038341">
                                            <p:txEl>
                                              <p:pRg st="0" end="0"/>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6" presetClass="emph" presetSubtype="0" fill="hold" nodeType="clickEffect">
                                  <p:stCondLst>
                                    <p:cond delay="0"/>
                                  </p:stCondLst>
                                  <p:childTnLst>
                                    <p:animScale>
                                      <p:cBhvr>
                                        <p:cTn id="17" dur="2000" fill="hold"/>
                                        <p:tgtEl>
                                          <p:spTgt spid="1038341">
                                            <p:txEl>
                                              <p:pRg st="0" end="0"/>
                                            </p:txEl>
                                          </p:spTgt>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8341" grpId="0" build="allAtOnce"/>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タイトル 1">
            <a:extLst>
              <a:ext uri="{FF2B5EF4-FFF2-40B4-BE49-F238E27FC236}">
                <a16:creationId xmlns:a16="http://schemas.microsoft.com/office/drawing/2014/main" id="{3BD421D1-4E24-2DE8-31CC-356F4ADD9CB7}"/>
              </a:ext>
            </a:extLst>
          </p:cNvPr>
          <p:cNvSpPr>
            <a:spLocks noGrp="1" noChangeArrowheads="1"/>
          </p:cNvSpPr>
          <p:nvPr>
            <p:ph type="title"/>
          </p:nvPr>
        </p:nvSpPr>
        <p:spPr/>
        <p:txBody>
          <a:bodyPr/>
          <a:lstStyle/>
          <a:p>
            <a:endParaRPr lang="ja-JP" altLang="en-US"/>
          </a:p>
        </p:txBody>
      </p:sp>
      <p:sp>
        <p:nvSpPr>
          <p:cNvPr id="44035" name="コンテンツ プレースホルダー 2">
            <a:extLst>
              <a:ext uri="{FF2B5EF4-FFF2-40B4-BE49-F238E27FC236}">
                <a16:creationId xmlns:a16="http://schemas.microsoft.com/office/drawing/2014/main" id="{F8513D24-1B4E-D062-BFE0-CFE8E9644560}"/>
              </a:ext>
            </a:extLst>
          </p:cNvPr>
          <p:cNvSpPr>
            <a:spLocks noGrp="1" noChangeArrowheads="1"/>
          </p:cNvSpPr>
          <p:nvPr>
            <p:ph idx="1"/>
          </p:nvPr>
        </p:nvSpPr>
        <p:spPr/>
        <p:txBody>
          <a:bodyPr/>
          <a:lstStyle/>
          <a:p>
            <a:endParaRPr lang="ja-JP" altLang="en-US"/>
          </a:p>
        </p:txBody>
      </p:sp>
      <p:pic>
        <p:nvPicPr>
          <p:cNvPr id="44036" name="図 4">
            <a:extLst>
              <a:ext uri="{FF2B5EF4-FFF2-40B4-BE49-F238E27FC236}">
                <a16:creationId xmlns:a16="http://schemas.microsoft.com/office/drawing/2014/main" id="{55F58990-2AA8-7C8C-0BC5-2A1B52C21D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090" y="418700"/>
            <a:ext cx="11531076" cy="643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楕円 1">
            <a:extLst>
              <a:ext uri="{FF2B5EF4-FFF2-40B4-BE49-F238E27FC236}">
                <a16:creationId xmlns:a16="http://schemas.microsoft.com/office/drawing/2014/main" id="{B89B5B91-C9D0-8C27-168D-2DAE4D0657EE}"/>
              </a:ext>
            </a:extLst>
          </p:cNvPr>
          <p:cNvSpPr/>
          <p:nvPr/>
        </p:nvSpPr>
        <p:spPr>
          <a:xfrm>
            <a:off x="6999595" y="239501"/>
            <a:ext cx="5048315" cy="1457007"/>
          </a:xfrm>
          <a:prstGeom prst="ellipse">
            <a:avLst/>
          </a:prstGeom>
          <a:noFill/>
          <a:ln w="57150">
            <a:solidFill>
              <a:srgbClr val="FF33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A01CF82B-646D-39FC-3D8A-78F4DF6FDD2D}"/>
              </a:ext>
            </a:extLst>
          </p:cNvPr>
          <p:cNvSpPr txBox="1"/>
          <p:nvPr/>
        </p:nvSpPr>
        <p:spPr>
          <a:xfrm>
            <a:off x="6999595" y="566241"/>
            <a:ext cx="6634531" cy="923330"/>
          </a:xfrm>
          <a:prstGeom prst="rect">
            <a:avLst/>
          </a:prstGeom>
          <a:noFill/>
        </p:spPr>
        <p:txBody>
          <a:bodyPr wrap="square">
            <a:spAutoFit/>
          </a:bodyPr>
          <a:lstStyle/>
          <a:p>
            <a:pPr>
              <a:spcBef>
                <a:spcPct val="0"/>
              </a:spcBef>
            </a:pPr>
            <a:r>
              <a:rPr lang="ja-JP" altLang="en-US" sz="3600" b="1" dirty="0"/>
              <a:t>想像力のためにさらに</a:t>
            </a:r>
            <a:br>
              <a:rPr lang="ja-JP" altLang="en-US" sz="1800" b="1" dirty="0"/>
            </a:br>
            <a:endParaRPr lang="ja-JP" altLang="en-US" sz="1800" dirty="0"/>
          </a:p>
        </p:txBody>
      </p:sp>
    </p:spTree>
    <p:extLst>
      <p:ext uri="{BB962C8B-B14F-4D97-AF65-F5344CB8AC3E}">
        <p14:creationId xmlns:p14="http://schemas.microsoft.com/office/powerpoint/2010/main" val="28147874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5">
            <a:extLst>
              <a:ext uri="{FF2B5EF4-FFF2-40B4-BE49-F238E27FC236}">
                <a16:creationId xmlns:a16="http://schemas.microsoft.com/office/drawing/2014/main" id="{F646475F-198A-DCDF-ABEC-2B21BB76A5E4}"/>
              </a:ext>
            </a:extLst>
          </p:cNvPr>
          <p:cNvPicPr>
            <a:picLocks noGrp="1" noChangeAspect="1" noChangeArrowheads="1"/>
          </p:cNvPicPr>
          <p:nvPr>
            <p:ph sz="half" idx="4294967295"/>
          </p:nvPr>
        </p:nvPicPr>
        <p:blipFill>
          <a:blip r:embed="rId2">
            <a:extLst>
              <a:ext uri="{28A0092B-C50C-407E-A947-70E740481C1C}">
                <a14:useLocalDpi xmlns:a14="http://schemas.microsoft.com/office/drawing/2010/main" val="0"/>
              </a:ext>
            </a:extLst>
          </a:blip>
          <a:srcRect/>
          <a:stretch>
            <a:fillRect/>
          </a:stretch>
        </p:blipFill>
        <p:spPr>
          <a:xfrm>
            <a:off x="2755935" y="543927"/>
            <a:ext cx="4321175" cy="59626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楕円 1">
            <a:extLst>
              <a:ext uri="{FF2B5EF4-FFF2-40B4-BE49-F238E27FC236}">
                <a16:creationId xmlns:a16="http://schemas.microsoft.com/office/drawing/2014/main" id="{ABCD4A67-B402-0977-98FF-A101179CCA0C}"/>
              </a:ext>
            </a:extLst>
          </p:cNvPr>
          <p:cNvSpPr/>
          <p:nvPr/>
        </p:nvSpPr>
        <p:spPr>
          <a:xfrm>
            <a:off x="7077110" y="2281234"/>
            <a:ext cx="4819578" cy="3099335"/>
          </a:xfrm>
          <a:prstGeom prst="ellipse">
            <a:avLst/>
          </a:prstGeom>
          <a:noFill/>
          <a:ln w="19050">
            <a:solidFill>
              <a:srgbClr val="FF33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0BDE5CA2-626A-45D5-36FB-34A98491E659}"/>
              </a:ext>
            </a:extLst>
          </p:cNvPr>
          <p:cNvSpPr txBox="1"/>
          <p:nvPr/>
        </p:nvSpPr>
        <p:spPr>
          <a:xfrm>
            <a:off x="7340533" y="2702913"/>
            <a:ext cx="4292731" cy="2677656"/>
          </a:xfrm>
          <a:prstGeom prst="rect">
            <a:avLst/>
          </a:prstGeom>
          <a:noFill/>
        </p:spPr>
        <p:txBody>
          <a:bodyPr wrap="square">
            <a:spAutoFit/>
          </a:bodyPr>
          <a:lstStyle/>
          <a:p>
            <a:pPr algn="ctr"/>
            <a:r>
              <a:rPr lang="ja-JP" altLang="en-US" sz="2800" b="1" dirty="0">
                <a:solidFill>
                  <a:srgbClr val="FF3399"/>
                </a:solidFill>
              </a:rPr>
              <a:t>「学び続ける喜びを</a:t>
            </a:r>
            <a:br>
              <a:rPr lang="ja-JP" altLang="en-US" sz="2800" b="1" dirty="0">
                <a:solidFill>
                  <a:srgbClr val="FF3399"/>
                </a:solidFill>
              </a:rPr>
            </a:br>
            <a:r>
              <a:rPr lang="ja-JP" altLang="en-US" sz="2800" b="1" dirty="0">
                <a:solidFill>
                  <a:srgbClr val="FF3399"/>
                </a:solidFill>
              </a:rPr>
              <a:t>訪問カレッジで」</a:t>
            </a:r>
            <a:br>
              <a:rPr lang="ja-JP" altLang="en-US" sz="2800" b="1" dirty="0">
                <a:solidFill>
                  <a:srgbClr val="FF3399"/>
                </a:solidFill>
              </a:rPr>
            </a:br>
            <a:r>
              <a:rPr lang="ja-JP" altLang="en-US" sz="2800" b="1" dirty="0">
                <a:solidFill>
                  <a:srgbClr val="FF3399"/>
                </a:solidFill>
              </a:rPr>
              <a:t>と講義してくださった</a:t>
            </a:r>
          </a:p>
          <a:p>
            <a:pPr algn="ctr"/>
            <a:r>
              <a:rPr lang="ja-JP" altLang="en-US" sz="2800" b="1" dirty="0">
                <a:solidFill>
                  <a:srgbClr val="FF3399"/>
                </a:solidFill>
              </a:rPr>
              <a:t>飯野順子先生の妹さん</a:t>
            </a:r>
            <a:br>
              <a:rPr lang="ja-JP" altLang="en-US" sz="2800" b="1" dirty="0">
                <a:solidFill>
                  <a:srgbClr val="FF3399"/>
                </a:solidFill>
              </a:rPr>
            </a:br>
            <a:r>
              <a:rPr lang="ja-JP" altLang="en-US" sz="2800" b="1" dirty="0">
                <a:solidFill>
                  <a:srgbClr val="FF3399"/>
                </a:solidFill>
              </a:rPr>
              <a:t>良子さんのタイプアート</a:t>
            </a:r>
            <a:br>
              <a:rPr lang="ja-JP" altLang="en-US" sz="2800" b="1" dirty="0">
                <a:solidFill>
                  <a:srgbClr val="FF3399"/>
                </a:solidFill>
              </a:rPr>
            </a:br>
            <a:r>
              <a:rPr lang="ja-JP" altLang="en-US" sz="2800" b="1" dirty="0">
                <a:solidFill>
                  <a:srgbClr val="FF3399"/>
                </a:solidFill>
              </a:rPr>
              <a:t>右足の親指だけで</a:t>
            </a:r>
          </a:p>
        </p:txBody>
      </p:sp>
    </p:spTree>
    <p:extLst>
      <p:ext uri="{BB962C8B-B14F-4D97-AF65-F5344CB8AC3E}">
        <p14:creationId xmlns:p14="http://schemas.microsoft.com/office/powerpoint/2010/main" val="13466998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10F72223-9DB6-B866-0FA9-838E8B7AC73B}"/>
              </a:ext>
            </a:extLst>
          </p:cNvPr>
          <p:cNvPicPr>
            <a:picLocks noChangeAspect="1"/>
          </p:cNvPicPr>
          <p:nvPr/>
        </p:nvPicPr>
        <p:blipFill>
          <a:blip r:embed="rId2"/>
          <a:stretch>
            <a:fillRect/>
          </a:stretch>
        </p:blipFill>
        <p:spPr>
          <a:xfrm>
            <a:off x="8205081" y="117049"/>
            <a:ext cx="3869961" cy="5329303"/>
          </a:xfrm>
          <a:prstGeom prst="rect">
            <a:avLst/>
          </a:prstGeom>
        </p:spPr>
      </p:pic>
      <p:sp>
        <p:nvSpPr>
          <p:cNvPr id="6" name="正方形/長方形 5">
            <a:extLst>
              <a:ext uri="{FF2B5EF4-FFF2-40B4-BE49-F238E27FC236}">
                <a16:creationId xmlns:a16="http://schemas.microsoft.com/office/drawing/2014/main" id="{E109DCE7-7A61-D12B-64A2-6578B4CDE6FC}"/>
              </a:ext>
            </a:extLst>
          </p:cNvPr>
          <p:cNvSpPr/>
          <p:nvPr/>
        </p:nvSpPr>
        <p:spPr>
          <a:xfrm>
            <a:off x="7515898" y="4782946"/>
            <a:ext cx="4676102" cy="1631216"/>
          </a:xfrm>
          <a:prstGeom prst="rect">
            <a:avLst/>
          </a:prstGeom>
          <a:ln w="38100">
            <a:solidFill>
              <a:srgbClr val="FF3399"/>
            </a:solidFill>
          </a:ln>
        </p:spPr>
        <p:txBody>
          <a:bodyPr wrap="square">
            <a:spAutoFit/>
          </a:bodyPr>
          <a:lstStyle/>
          <a:p>
            <a:pPr algn="r">
              <a:defRPr/>
            </a:pPr>
            <a:r>
              <a:rPr lang="ja-JP" altLang="en-US" sz="3600" b="1" dirty="0"/>
              <a:t>ジャーナリズム分野</a:t>
            </a:r>
          </a:p>
          <a:p>
            <a:pPr algn="r">
              <a:defRPr/>
            </a:pPr>
            <a:r>
              <a:rPr lang="ja-JP" altLang="en-US" sz="3200" b="1" dirty="0"/>
              <a:t>博士第１号</a:t>
            </a:r>
            <a:br>
              <a:rPr lang="ja-JP" altLang="en-US" sz="3200" b="1" dirty="0">
                <a:solidFill>
                  <a:srgbClr val="FF3399"/>
                </a:solidFill>
              </a:rPr>
            </a:br>
            <a:r>
              <a:rPr lang="ja-JP" altLang="en-US" sz="3200" b="1" dirty="0">
                <a:solidFill>
                  <a:srgbClr val="FF3399"/>
                </a:solidFill>
              </a:rPr>
              <a:t>藤原瑠美さんの論文から</a:t>
            </a:r>
            <a:endParaRPr lang="en-US" altLang="ja-JP" sz="3200" b="1" dirty="0">
              <a:solidFill>
                <a:srgbClr val="FF3399"/>
              </a:solidFill>
            </a:endParaRPr>
          </a:p>
        </p:txBody>
      </p:sp>
      <p:sp>
        <p:nvSpPr>
          <p:cNvPr id="2" name="タイトル 1">
            <a:extLst>
              <a:ext uri="{FF2B5EF4-FFF2-40B4-BE49-F238E27FC236}">
                <a16:creationId xmlns:a16="http://schemas.microsoft.com/office/drawing/2014/main" id="{8871081B-E1D8-A5ED-9666-4870E86E3798}"/>
              </a:ext>
            </a:extLst>
          </p:cNvPr>
          <p:cNvSpPr>
            <a:spLocks noGrp="1"/>
          </p:cNvSpPr>
          <p:nvPr>
            <p:ph type="title"/>
          </p:nvPr>
        </p:nvSpPr>
        <p:spPr>
          <a:xfrm>
            <a:off x="849630" y="200024"/>
            <a:ext cx="6754328" cy="1009650"/>
          </a:xfrm>
          <a:solidFill>
            <a:srgbClr val="FFFF00"/>
          </a:solidFill>
        </p:spPr>
        <p:txBody>
          <a:bodyPr rtlCol="0">
            <a:normAutofit fontScale="90000"/>
          </a:bodyPr>
          <a:lstStyle/>
          <a:p>
            <a:pPr>
              <a:defRPr/>
            </a:pPr>
            <a:r>
              <a:rPr lang="ja-JP" altLang="en-US" dirty="0">
                <a:solidFill>
                  <a:srgbClr val="0000FF"/>
                </a:solidFill>
                <a:latin typeface="HGS創英角ﾎﾟｯﾌﾟ体" pitchFamily="50" charset="-128"/>
                <a:ea typeface="HGS創英角ﾎﾟｯﾌﾟ体" pitchFamily="50" charset="-128"/>
              </a:rPr>
              <a:t>　　　</a:t>
            </a:r>
            <a:br>
              <a:rPr lang="en-US" altLang="ja-JP" dirty="0">
                <a:solidFill>
                  <a:srgbClr val="0000FF"/>
                </a:solidFill>
                <a:latin typeface="HGS創英角ﾎﾟｯﾌﾟ体" pitchFamily="50" charset="-128"/>
                <a:ea typeface="HGS創英角ﾎﾟｯﾌﾟ体" pitchFamily="50" charset="-128"/>
              </a:rPr>
            </a:br>
            <a:br>
              <a:rPr lang="en-US" altLang="ja-JP" dirty="0">
                <a:solidFill>
                  <a:srgbClr val="0000FF"/>
                </a:solidFill>
                <a:latin typeface="HGS創英角ﾎﾟｯﾌﾟ体" pitchFamily="50" charset="-128"/>
                <a:ea typeface="HGS創英角ﾎﾟｯﾌﾟ体" pitchFamily="50" charset="-128"/>
              </a:rPr>
            </a:br>
            <a:r>
              <a:rPr lang="ja-JP" altLang="en-US" sz="3100" dirty="0">
                <a:solidFill>
                  <a:srgbClr val="0000FF"/>
                </a:solidFill>
                <a:latin typeface="HGS創英角ﾎﾟｯﾌﾟ体" pitchFamily="50" charset="-128"/>
                <a:ea typeface="HGS創英角ﾎﾟｯﾌﾟ体" pitchFamily="50" charset="-128"/>
              </a:rPr>
              <a:t>かつては日本に似ていたスウェーデン</a:t>
            </a:r>
            <a:br>
              <a:rPr lang="en-US" altLang="ja-JP" sz="3100" dirty="0">
                <a:solidFill>
                  <a:srgbClr val="0000FF"/>
                </a:solidFill>
                <a:latin typeface="HGS創英角ﾎﾟｯﾌﾟ体" pitchFamily="50" charset="-128"/>
                <a:ea typeface="HGS創英角ﾎﾟｯﾌﾟ体" pitchFamily="50" charset="-128"/>
              </a:rPr>
            </a:br>
            <a:br>
              <a:rPr lang="en-US" altLang="ja-JP" sz="3600" dirty="0">
                <a:latin typeface="HGS創英角ﾎﾟｯﾌﾟ体" pitchFamily="50" charset="-128"/>
                <a:ea typeface="HGS創英角ﾎﾟｯﾌﾟ体" pitchFamily="50" charset="-128"/>
              </a:rPr>
            </a:br>
            <a:endParaRPr lang="ja-JP" altLang="en-US" sz="3600" dirty="0">
              <a:latin typeface="HGS創英角ﾎﾟｯﾌﾟ体" pitchFamily="50" charset="-128"/>
              <a:ea typeface="HGS創英角ﾎﾟｯﾌﾟ体" pitchFamily="50" charset="-128"/>
            </a:endParaRPr>
          </a:p>
        </p:txBody>
      </p:sp>
      <p:pic>
        <p:nvPicPr>
          <p:cNvPr id="51203" name="コンテンツ プレースホルダ 3" descr="img002.jpg">
            <a:extLst>
              <a:ext uri="{FF2B5EF4-FFF2-40B4-BE49-F238E27FC236}">
                <a16:creationId xmlns:a16="http://schemas.microsoft.com/office/drawing/2014/main" id="{527B6B52-D299-3A28-9607-CC697339975B}"/>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56090" t="15060" r="10362" b="59570"/>
          <a:stretch>
            <a:fillRect/>
          </a:stretch>
        </p:blipFill>
        <p:spPr>
          <a:xfrm>
            <a:off x="0" y="2533914"/>
            <a:ext cx="7515898" cy="3960411"/>
          </a:xfrm>
        </p:spPr>
      </p:pic>
      <p:sp>
        <p:nvSpPr>
          <p:cNvPr id="51205" name="テキスト ボックス 2">
            <a:extLst>
              <a:ext uri="{FF2B5EF4-FFF2-40B4-BE49-F238E27FC236}">
                <a16:creationId xmlns:a16="http://schemas.microsoft.com/office/drawing/2014/main" id="{86DA131C-AA73-3D47-2A62-BBDF92056D4C}"/>
              </a:ext>
            </a:extLst>
          </p:cNvPr>
          <p:cNvSpPr txBox="1">
            <a:spLocks noChangeArrowheads="1"/>
          </p:cNvSpPr>
          <p:nvPr/>
        </p:nvSpPr>
        <p:spPr bwMode="auto">
          <a:xfrm>
            <a:off x="116958" y="1271851"/>
            <a:ext cx="8637905" cy="126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2400" dirty="0"/>
              <a:t>「</a:t>
            </a:r>
            <a:r>
              <a:rPr lang="en-US" altLang="ja-JP" sz="2400" dirty="0"/>
              <a:t>70</a:t>
            </a:r>
            <a:r>
              <a:rPr lang="ja-JP" altLang="en-US" sz="2400" dirty="0"/>
              <a:t>年代末まで、精神病院に認知症の人が患者として収容され、</a:t>
            </a:r>
          </a:p>
          <a:p>
            <a:pPr eaLnBrk="1" hangingPunct="1">
              <a:spcBef>
                <a:spcPct val="0"/>
              </a:spcBef>
              <a:buFontTx/>
              <a:buNone/>
            </a:pPr>
            <a:r>
              <a:rPr lang="ja-JP" altLang="en-US" sz="2400" dirty="0"/>
              <a:t>　　写真の両端の人のように、縛られている人もいました」</a:t>
            </a:r>
          </a:p>
          <a:p>
            <a:pPr eaLnBrk="1" hangingPunct="1">
              <a:spcBef>
                <a:spcPct val="0"/>
              </a:spcBef>
              <a:buFontTx/>
              <a:buNone/>
            </a:pPr>
            <a:r>
              <a:rPr lang="ja-JP" altLang="en-US" sz="2400" dirty="0"/>
              <a:t>　　</a:t>
            </a:r>
            <a:r>
              <a:rPr lang="en-US" altLang="ja-JP" sz="2800" b="1" dirty="0">
                <a:solidFill>
                  <a:srgbClr val="FF3399"/>
                </a:solidFill>
              </a:rPr>
              <a:t>1992</a:t>
            </a:r>
            <a:r>
              <a:rPr lang="ja-JP" altLang="en-US" sz="2800" b="1" dirty="0">
                <a:solidFill>
                  <a:srgbClr val="FF3399"/>
                </a:solidFill>
              </a:rPr>
              <a:t>年にエーデル改革。このような風景は皆無に</a:t>
            </a:r>
          </a:p>
        </p:txBody>
      </p:sp>
    </p:spTree>
    <p:extLst>
      <p:ext uri="{BB962C8B-B14F-4D97-AF65-F5344CB8AC3E}">
        <p14:creationId xmlns:p14="http://schemas.microsoft.com/office/powerpoint/2010/main" val="2331448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字幕 2">
            <a:extLst>
              <a:ext uri="{FF2B5EF4-FFF2-40B4-BE49-F238E27FC236}">
                <a16:creationId xmlns:a16="http://schemas.microsoft.com/office/drawing/2014/main" id="{5BC778DB-8D12-923D-F2E6-FE520DD24686}"/>
              </a:ext>
            </a:extLst>
          </p:cNvPr>
          <p:cNvSpPr>
            <a:spLocks noGrp="1"/>
          </p:cNvSpPr>
          <p:nvPr>
            <p:ph type="subTitle" idx="1"/>
          </p:nvPr>
        </p:nvSpPr>
        <p:spPr>
          <a:xfrm>
            <a:off x="1408497" y="1513355"/>
            <a:ext cx="9144000" cy="3982669"/>
          </a:xfrm>
        </p:spPr>
        <p:txBody>
          <a:bodyPr>
            <a:normAutofit lnSpcReduction="10000"/>
          </a:bodyPr>
          <a:lstStyle/>
          <a:p>
            <a:r>
              <a:rPr kumimoji="1" lang="ja-JP" altLang="en-US" sz="5400" b="1" dirty="0">
                <a:solidFill>
                  <a:srgbClr val="FF0000"/>
                </a:solidFill>
              </a:rPr>
              <a:t>言葉</a:t>
            </a:r>
            <a:r>
              <a:rPr kumimoji="1" lang="ja-JP" altLang="en-US" sz="5400" dirty="0">
                <a:solidFill>
                  <a:srgbClr val="FF0000"/>
                </a:solidFill>
              </a:rPr>
              <a:t>をつくり</a:t>
            </a:r>
          </a:p>
          <a:p>
            <a:endParaRPr kumimoji="1" lang="ja-JP" altLang="en-US" sz="5400" dirty="0">
              <a:solidFill>
                <a:srgbClr val="7030A0"/>
              </a:solidFill>
            </a:endParaRPr>
          </a:p>
          <a:p>
            <a:r>
              <a:rPr kumimoji="1" lang="ja-JP" altLang="en-US" sz="5400" b="1" dirty="0">
                <a:solidFill>
                  <a:srgbClr val="7030A0"/>
                </a:solidFill>
              </a:rPr>
              <a:t>言葉</a:t>
            </a:r>
            <a:r>
              <a:rPr kumimoji="1" lang="ja-JP" altLang="en-US" sz="5400" dirty="0">
                <a:solidFill>
                  <a:srgbClr val="7030A0"/>
                </a:solidFill>
              </a:rPr>
              <a:t>を退治して</a:t>
            </a:r>
          </a:p>
          <a:p>
            <a:endParaRPr kumimoji="1" lang="ja-JP" altLang="en-US" sz="5400" dirty="0">
              <a:solidFill>
                <a:srgbClr val="00B0F0"/>
              </a:solidFill>
            </a:endParaRPr>
          </a:p>
          <a:p>
            <a:r>
              <a:rPr kumimoji="1" lang="ja-JP" altLang="en-US" sz="5400" dirty="0">
                <a:solidFill>
                  <a:srgbClr val="00B0F0"/>
                </a:solidFill>
              </a:rPr>
              <a:t>社会を</a:t>
            </a:r>
            <a:r>
              <a:rPr kumimoji="1" lang="ja-JP" altLang="en-US" sz="5400" b="1" dirty="0">
                <a:solidFill>
                  <a:srgbClr val="00B0F0"/>
                </a:solidFill>
              </a:rPr>
              <a:t>変える</a:t>
            </a:r>
            <a:r>
              <a:rPr kumimoji="1" lang="ja-JP" altLang="en-US" sz="5400" dirty="0">
                <a:solidFill>
                  <a:srgbClr val="00B0F0"/>
                </a:solidFill>
              </a:rPr>
              <a:t>という試み</a:t>
            </a:r>
          </a:p>
          <a:p>
            <a:endParaRPr kumimoji="1" lang="ja-JP" altLang="en-US" dirty="0"/>
          </a:p>
        </p:txBody>
      </p:sp>
    </p:spTree>
    <p:extLst>
      <p:ext uri="{BB962C8B-B14F-4D97-AF65-F5344CB8AC3E}">
        <p14:creationId xmlns:p14="http://schemas.microsoft.com/office/powerpoint/2010/main" val="3299171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4CC69E5-A4A2-8003-FFEC-E6A44E1A4561}"/>
              </a:ext>
            </a:extLst>
          </p:cNvPr>
          <p:cNvSpPr>
            <a:spLocks noGrp="1"/>
          </p:cNvSpPr>
          <p:nvPr>
            <p:ph type="title"/>
          </p:nvPr>
        </p:nvSpPr>
        <p:spPr>
          <a:xfrm>
            <a:off x="838200" y="0"/>
            <a:ext cx="10515600" cy="1325563"/>
          </a:xfrm>
        </p:spPr>
        <p:txBody>
          <a:bodyPr>
            <a:normAutofit/>
          </a:bodyPr>
          <a:lstStyle/>
          <a:p>
            <a:r>
              <a:rPr lang="ja-JP" altLang="en-US" sz="3733" dirty="0">
                <a:solidFill>
                  <a:srgbClr val="FF0066"/>
                </a:solidFill>
              </a:rPr>
              <a:t>　　　</a:t>
            </a:r>
            <a:r>
              <a:rPr lang="ja-JP" altLang="en-US" sz="3733" b="1" dirty="0">
                <a:solidFill>
                  <a:srgbClr val="FF0066"/>
                </a:solidFill>
              </a:rPr>
              <a:t>言葉をつくる・</a:t>
            </a:r>
            <a:r>
              <a:rPr lang="ja-JP" altLang="en-US" sz="3733" b="1" dirty="0">
                <a:solidFill>
                  <a:srgbClr val="7030A0"/>
                </a:solidFill>
              </a:rPr>
              <a:t>言葉を退治する</a:t>
            </a:r>
          </a:p>
        </p:txBody>
      </p:sp>
      <p:sp>
        <p:nvSpPr>
          <p:cNvPr id="3" name="コンテンツ プレースホルダー 2">
            <a:extLst>
              <a:ext uri="{FF2B5EF4-FFF2-40B4-BE49-F238E27FC236}">
                <a16:creationId xmlns:a16="http://schemas.microsoft.com/office/drawing/2014/main" id="{FAAA6852-655B-6CA2-C7AD-325764C026DE}"/>
              </a:ext>
            </a:extLst>
          </p:cNvPr>
          <p:cNvSpPr>
            <a:spLocks noGrp="1"/>
          </p:cNvSpPr>
          <p:nvPr>
            <p:ph idx="1"/>
          </p:nvPr>
        </p:nvSpPr>
        <p:spPr>
          <a:xfrm>
            <a:off x="1187116" y="801303"/>
            <a:ext cx="9817768" cy="5620762"/>
          </a:xfrm>
          <a:ln w="19050">
            <a:solidFill>
              <a:srgbClr val="009EDE"/>
            </a:solidFill>
          </a:ln>
        </p:spPr>
        <p:txBody>
          <a:bodyPr>
            <a:normAutofit fontScale="62500" lnSpcReduction="20000"/>
          </a:bodyPr>
          <a:lstStyle/>
          <a:p>
            <a:pPr marL="0" indent="0">
              <a:buNone/>
            </a:pPr>
            <a:endParaRPr kumimoji="1" lang="ja-JP" altLang="en-US" dirty="0">
              <a:solidFill>
                <a:srgbClr val="00A53F"/>
              </a:solidFill>
            </a:endParaRPr>
          </a:p>
          <a:p>
            <a:pPr marL="0" indent="0">
              <a:buNone/>
            </a:pPr>
            <a:r>
              <a:rPr kumimoji="1" lang="ja-JP" altLang="en-US" b="1" dirty="0">
                <a:solidFill>
                  <a:srgbClr val="00A53F"/>
                </a:solidFill>
              </a:rPr>
              <a:t>つくった言葉。広めた言葉。。</a:t>
            </a:r>
          </a:p>
          <a:p>
            <a:pPr marL="0" indent="0">
              <a:buNone/>
            </a:pPr>
            <a:r>
              <a:rPr lang="ja-JP" altLang="en-US" dirty="0">
                <a:solidFill>
                  <a:srgbClr val="00A53F"/>
                </a:solidFill>
              </a:rPr>
              <a:t>     　　　寝たきり老人⇒</a:t>
            </a:r>
            <a:r>
              <a:rPr lang="ja-JP" altLang="en-US" b="1" dirty="0">
                <a:solidFill>
                  <a:srgbClr val="00A53F"/>
                </a:solidFill>
              </a:rPr>
              <a:t>「寢かせきり」にされた犠牲者</a:t>
            </a:r>
            <a:br>
              <a:rPr lang="ja-JP" altLang="en-US" dirty="0"/>
            </a:br>
            <a:r>
              <a:rPr lang="ja-JP" altLang="en-US" dirty="0"/>
              <a:t>           </a:t>
            </a:r>
          </a:p>
          <a:p>
            <a:pPr marL="0" indent="0">
              <a:buNone/>
            </a:pPr>
            <a:r>
              <a:rPr kumimoji="1" lang="ja-JP" altLang="en-US" dirty="0">
                <a:solidFill>
                  <a:srgbClr val="FF0066"/>
                </a:solidFill>
              </a:rPr>
              <a:t>　　　　</a:t>
            </a:r>
            <a:r>
              <a:rPr kumimoji="1" lang="ja-JP" altLang="en-US" b="1" dirty="0">
                <a:solidFill>
                  <a:srgbClr val="FF0066"/>
                </a:solidFill>
              </a:rPr>
              <a:t>善玉</a:t>
            </a:r>
            <a:r>
              <a:rPr kumimoji="1" lang="ja-JP" altLang="en-US" dirty="0"/>
              <a:t>コレステロール</a:t>
            </a:r>
            <a:br>
              <a:rPr kumimoji="1" lang="ja-JP" altLang="en-US" dirty="0"/>
            </a:br>
            <a:r>
              <a:rPr kumimoji="1" lang="ja-JP" altLang="en-US" dirty="0"/>
              <a:t>　　　</a:t>
            </a:r>
          </a:p>
          <a:p>
            <a:pPr marL="0" indent="0">
              <a:buNone/>
            </a:pPr>
            <a:r>
              <a:rPr lang="ja-JP" altLang="en-US" dirty="0">
                <a:solidFill>
                  <a:srgbClr val="00B0F0"/>
                </a:solidFill>
              </a:rPr>
              <a:t>　　　　かかりつけ薬局　日本薬剤師協会会長さんとの会話から。</a:t>
            </a:r>
          </a:p>
          <a:p>
            <a:pPr marL="0" indent="0">
              <a:buNone/>
            </a:pPr>
            <a:endParaRPr lang="ja-JP" altLang="en-US" dirty="0">
              <a:solidFill>
                <a:srgbClr val="00B0F0"/>
              </a:solidFill>
            </a:endParaRPr>
          </a:p>
          <a:p>
            <a:pPr marL="0" indent="0">
              <a:buNone/>
            </a:pPr>
            <a:r>
              <a:rPr lang="ja-JP" altLang="en-US" dirty="0">
                <a:solidFill>
                  <a:srgbClr val="00A53F"/>
                </a:solidFill>
              </a:rPr>
              <a:t>     　　　終末期医療⇒</a:t>
            </a:r>
            <a:r>
              <a:rPr lang="ja-JP" altLang="en-US" dirty="0"/>
              <a:t>人生最終段階の医療と福祉（厚労省の検討会で奮闘）</a:t>
            </a:r>
            <a:br>
              <a:rPr lang="ja-JP" altLang="en-US" dirty="0"/>
            </a:br>
            <a:br>
              <a:rPr lang="ja-JP" altLang="en-US" dirty="0"/>
            </a:br>
            <a:r>
              <a:rPr lang="ja-JP" altLang="en-US" dirty="0"/>
              <a:t>　　　　　　　　　　　　　　　　　　　　　　　　　　　　　　⇒</a:t>
            </a:r>
            <a:r>
              <a:rPr lang="ja-JP" altLang="en-US" b="1" dirty="0">
                <a:solidFill>
                  <a:srgbClr val="00B050"/>
                </a:solidFill>
              </a:rPr>
              <a:t>人生の最終章</a:t>
            </a:r>
          </a:p>
          <a:p>
            <a:pPr marL="0" indent="0">
              <a:buNone/>
            </a:pPr>
            <a:r>
              <a:rPr lang="ja-JP" altLang="en-US" dirty="0">
                <a:solidFill>
                  <a:srgbClr val="00B050"/>
                </a:solidFill>
              </a:rPr>
              <a:t>　　　　　　　　　　　</a:t>
            </a:r>
          </a:p>
          <a:p>
            <a:pPr marL="0" indent="0">
              <a:buNone/>
            </a:pPr>
            <a:r>
              <a:rPr lang="ja-JP" altLang="en-US" dirty="0">
                <a:solidFill>
                  <a:srgbClr val="00B050"/>
                </a:solidFill>
              </a:rPr>
              <a:t>　　        抑制⇒</a:t>
            </a:r>
            <a:r>
              <a:rPr lang="ja-JP" altLang="en-US" b="1" dirty="0">
                <a:solidFill>
                  <a:srgbClr val="FF0066"/>
                </a:solidFill>
              </a:rPr>
              <a:t>縛る</a:t>
            </a:r>
            <a:r>
              <a:rPr lang="ja-JP" altLang="en-US" dirty="0">
                <a:solidFill>
                  <a:srgbClr val="FF0066"/>
                </a:solidFill>
              </a:rPr>
              <a:t>（八王子の上川病院がカルテに書くように）</a:t>
            </a:r>
            <a:endParaRPr lang="ja-JP" altLang="en-US" dirty="0">
              <a:solidFill>
                <a:srgbClr val="00B050"/>
              </a:solidFill>
            </a:endParaRPr>
          </a:p>
          <a:p>
            <a:pPr marL="0" indent="0">
              <a:buNone/>
            </a:pPr>
            <a:br>
              <a:rPr lang="ja-JP" altLang="en-US" dirty="0">
                <a:solidFill>
                  <a:srgbClr val="7030A0"/>
                </a:solidFill>
              </a:rPr>
            </a:br>
            <a:r>
              <a:rPr lang="ja-JP" altLang="en-US" b="1" dirty="0">
                <a:solidFill>
                  <a:srgbClr val="7030A0"/>
                </a:solidFill>
              </a:rPr>
              <a:t>退治できていない言葉</a:t>
            </a:r>
          </a:p>
          <a:p>
            <a:pPr marL="0" indent="0">
              <a:buNone/>
            </a:pPr>
            <a:r>
              <a:rPr lang="ja-JP" altLang="en-US" dirty="0">
                <a:solidFill>
                  <a:srgbClr val="7030A0"/>
                </a:solidFill>
              </a:rPr>
              <a:t>             認知症治療病棟</a:t>
            </a:r>
            <a:r>
              <a:rPr lang="en-US" altLang="ja-JP" dirty="0">
                <a:solidFill>
                  <a:srgbClr val="7030A0"/>
                </a:solidFill>
              </a:rPr>
              <a:t>/</a:t>
            </a:r>
            <a:r>
              <a:rPr lang="ja-JP" altLang="en-US" dirty="0">
                <a:solidFill>
                  <a:srgbClr val="7030A0"/>
                </a:solidFill>
              </a:rPr>
              <a:t>認知症患者</a:t>
            </a:r>
            <a:r>
              <a:rPr lang="en-US" altLang="ja-JP" dirty="0">
                <a:solidFill>
                  <a:srgbClr val="7030A0"/>
                </a:solidFill>
              </a:rPr>
              <a:t>/</a:t>
            </a:r>
            <a:r>
              <a:rPr lang="ja-JP" altLang="en-US" dirty="0">
                <a:solidFill>
                  <a:srgbClr val="7030A0"/>
                </a:solidFill>
              </a:rPr>
              <a:t>健常者</a:t>
            </a:r>
            <a:r>
              <a:rPr lang="en-US" altLang="ja-JP" dirty="0">
                <a:solidFill>
                  <a:srgbClr val="7030A0"/>
                </a:solidFill>
              </a:rPr>
              <a:t>/</a:t>
            </a:r>
            <a:r>
              <a:rPr lang="ja-JP" altLang="en-US" dirty="0">
                <a:solidFill>
                  <a:srgbClr val="7030A0"/>
                </a:solidFill>
              </a:rPr>
              <a:t>特養待機者</a:t>
            </a:r>
            <a:r>
              <a:rPr lang="en-US" altLang="ja-JP" dirty="0">
                <a:solidFill>
                  <a:srgbClr val="7030A0"/>
                </a:solidFill>
              </a:rPr>
              <a:t>/</a:t>
            </a:r>
            <a:r>
              <a:rPr lang="ja-JP" altLang="en-US" dirty="0">
                <a:solidFill>
                  <a:srgbClr val="7030A0"/>
                </a:solidFill>
              </a:rPr>
              <a:t>受け皿</a:t>
            </a:r>
            <a:r>
              <a:rPr lang="en-US" altLang="ja-JP" dirty="0">
                <a:solidFill>
                  <a:srgbClr val="7030A0"/>
                </a:solidFill>
              </a:rPr>
              <a:t>/</a:t>
            </a:r>
            <a:r>
              <a:rPr lang="ja-JP" altLang="en-US" dirty="0">
                <a:solidFill>
                  <a:srgbClr val="7030A0"/>
                </a:solidFill>
              </a:rPr>
              <a:t>徘徊</a:t>
            </a:r>
            <a:endParaRPr kumimoji="1" lang="ja-JP" altLang="en-US" dirty="0"/>
          </a:p>
          <a:p>
            <a:pPr marL="0" indent="0">
              <a:buNone/>
            </a:pPr>
            <a:r>
              <a:rPr lang="ja-JP" altLang="en-US" dirty="0">
                <a:solidFill>
                  <a:srgbClr val="7030A0"/>
                </a:solidFill>
              </a:rPr>
              <a:t>         </a:t>
            </a:r>
            <a:r>
              <a:rPr lang="ja-JP" altLang="en-US" sz="4000" dirty="0">
                <a:solidFill>
                  <a:srgbClr val="FF3399"/>
                </a:solidFill>
              </a:rPr>
              <a:t>国民</a:t>
            </a:r>
            <a:r>
              <a:rPr lang="ja-JP" altLang="en-US" sz="4000" b="1" dirty="0">
                <a:solidFill>
                  <a:srgbClr val="FF3399"/>
                </a:solidFill>
              </a:rPr>
              <a:t>負担</a:t>
            </a:r>
            <a:r>
              <a:rPr lang="ja-JP" altLang="en-US" sz="4000" dirty="0">
                <a:solidFill>
                  <a:srgbClr val="FF3399"/>
                </a:solidFill>
              </a:rPr>
              <a:t>率⇒国民</a:t>
            </a:r>
            <a:r>
              <a:rPr lang="ja-JP" altLang="en-US" sz="4000" b="1" dirty="0">
                <a:solidFill>
                  <a:srgbClr val="FF3399"/>
                </a:solidFill>
              </a:rPr>
              <a:t>支えあい</a:t>
            </a:r>
            <a:r>
              <a:rPr lang="ja-JP" altLang="en-US" sz="4000" dirty="0">
                <a:solidFill>
                  <a:srgbClr val="FF3399"/>
                </a:solidFill>
              </a:rPr>
              <a:t>率へ</a:t>
            </a:r>
            <a:br>
              <a:rPr lang="ja-JP" altLang="en-US" sz="4000" dirty="0">
                <a:solidFill>
                  <a:srgbClr val="FF3399"/>
                </a:solidFill>
              </a:rPr>
            </a:br>
            <a:br>
              <a:rPr lang="ja-JP" altLang="en-US" sz="4000" dirty="0">
                <a:solidFill>
                  <a:srgbClr val="FF3399"/>
                </a:solidFill>
              </a:rPr>
            </a:br>
            <a:r>
              <a:rPr lang="ja-JP" altLang="en-US" sz="4000" b="1" dirty="0">
                <a:solidFill>
                  <a:srgbClr val="009EDE"/>
                </a:solidFill>
              </a:rPr>
              <a:t>（矢野康治先生が、「これから講演の中で紹介します」と）</a:t>
            </a:r>
            <a:endParaRPr kumimoji="1" lang="ja-JP" altLang="en-US" sz="4000" b="1" dirty="0">
              <a:solidFill>
                <a:srgbClr val="009EDE"/>
              </a:solidFill>
            </a:endParaRPr>
          </a:p>
        </p:txBody>
      </p:sp>
    </p:spTree>
    <p:extLst>
      <p:ext uri="{BB962C8B-B14F-4D97-AF65-F5344CB8AC3E}">
        <p14:creationId xmlns:p14="http://schemas.microsoft.com/office/powerpoint/2010/main" val="9067999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AFF73D2-6407-18AD-F31E-6F43BE6F09CA}"/>
              </a:ext>
            </a:extLst>
          </p:cNvPr>
          <p:cNvSpPr>
            <a:spLocks noGrp="1"/>
          </p:cNvSpPr>
          <p:nvPr>
            <p:ph type="ctrTitle"/>
          </p:nvPr>
        </p:nvSpPr>
        <p:spPr/>
        <p:txBody>
          <a:bodyPr/>
          <a:lstStyle/>
          <a:p>
            <a:endParaRPr kumimoji="1" lang="ja-JP" altLang="en-US"/>
          </a:p>
        </p:txBody>
      </p:sp>
      <p:sp>
        <p:nvSpPr>
          <p:cNvPr id="3" name="字幕 2">
            <a:extLst>
              <a:ext uri="{FF2B5EF4-FFF2-40B4-BE49-F238E27FC236}">
                <a16:creationId xmlns:a16="http://schemas.microsoft.com/office/drawing/2014/main" id="{67F11112-45D1-DB2B-F9B7-B2F0D89EF2C3}"/>
              </a:ext>
            </a:extLst>
          </p:cNvPr>
          <p:cNvSpPr>
            <a:spLocks noGrp="1"/>
          </p:cNvSpPr>
          <p:nvPr>
            <p:ph type="subTitle" idx="1"/>
          </p:nvPr>
        </p:nvSpPr>
        <p:spPr/>
        <p:txBody>
          <a:bodyPr/>
          <a:lstStyle/>
          <a:p>
            <a:endParaRPr kumimoji="1" lang="ja-JP" altLang="en-US"/>
          </a:p>
        </p:txBody>
      </p:sp>
      <p:pic>
        <p:nvPicPr>
          <p:cNvPr id="5" name="図 4">
            <a:extLst>
              <a:ext uri="{FF2B5EF4-FFF2-40B4-BE49-F238E27FC236}">
                <a16:creationId xmlns:a16="http://schemas.microsoft.com/office/drawing/2014/main" id="{CDFE4B78-CF28-3209-7FD2-256E5CF53693}"/>
              </a:ext>
            </a:extLst>
          </p:cNvPr>
          <p:cNvPicPr>
            <a:picLocks noChangeAspect="1"/>
          </p:cNvPicPr>
          <p:nvPr/>
        </p:nvPicPr>
        <p:blipFill>
          <a:blip r:embed="rId2"/>
          <a:stretch>
            <a:fillRect/>
          </a:stretch>
        </p:blipFill>
        <p:spPr>
          <a:xfrm>
            <a:off x="711707" y="0"/>
            <a:ext cx="6607404" cy="6858000"/>
          </a:xfrm>
          <a:prstGeom prst="rect">
            <a:avLst/>
          </a:prstGeom>
        </p:spPr>
      </p:pic>
      <p:sp>
        <p:nvSpPr>
          <p:cNvPr id="4" name="楕円 3">
            <a:extLst>
              <a:ext uri="{FF2B5EF4-FFF2-40B4-BE49-F238E27FC236}">
                <a16:creationId xmlns:a16="http://schemas.microsoft.com/office/drawing/2014/main" id="{72E248A7-4296-5FCB-5CCB-15F3F86582AC}"/>
              </a:ext>
            </a:extLst>
          </p:cNvPr>
          <p:cNvSpPr/>
          <p:nvPr/>
        </p:nvSpPr>
        <p:spPr>
          <a:xfrm>
            <a:off x="711708" y="5294313"/>
            <a:ext cx="4973684" cy="1655762"/>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C07CFC2B-7270-5D69-5D96-8C778ACE572A}"/>
              </a:ext>
            </a:extLst>
          </p:cNvPr>
          <p:cNvSpPr txBox="1"/>
          <p:nvPr/>
        </p:nvSpPr>
        <p:spPr>
          <a:xfrm>
            <a:off x="3198550" y="319277"/>
            <a:ext cx="8865705" cy="523220"/>
          </a:xfrm>
          <a:prstGeom prst="rect">
            <a:avLst/>
          </a:prstGeom>
          <a:noFill/>
        </p:spPr>
        <p:txBody>
          <a:bodyPr wrap="square">
            <a:spAutoFit/>
          </a:bodyPr>
          <a:lstStyle/>
          <a:p>
            <a:r>
              <a:rPr lang="ja-JP" altLang="en-US" sz="2800" b="1" dirty="0">
                <a:solidFill>
                  <a:srgbClr val="FF3399"/>
                </a:solidFill>
              </a:rPr>
              <a:t>北海道新聞が、この秋、取り上げてくださいました！</a:t>
            </a:r>
          </a:p>
        </p:txBody>
      </p:sp>
    </p:spTree>
    <p:extLst>
      <p:ext uri="{BB962C8B-B14F-4D97-AF65-F5344CB8AC3E}">
        <p14:creationId xmlns:p14="http://schemas.microsoft.com/office/powerpoint/2010/main" val="13268039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67E437D-FBBB-943A-031C-55EE69610A78}"/>
              </a:ext>
            </a:extLst>
          </p:cNvPr>
          <p:cNvSpPr>
            <a:spLocks noGrp="1"/>
          </p:cNvSpPr>
          <p:nvPr>
            <p:ph type="ctrTitle"/>
          </p:nvPr>
        </p:nvSpPr>
        <p:spPr/>
        <p:txBody>
          <a:bodyPr/>
          <a:lstStyle/>
          <a:p>
            <a:endParaRPr kumimoji="1" lang="ja-JP" altLang="en-US" dirty="0"/>
          </a:p>
        </p:txBody>
      </p:sp>
      <p:sp>
        <p:nvSpPr>
          <p:cNvPr id="3" name="字幕 2">
            <a:extLst>
              <a:ext uri="{FF2B5EF4-FFF2-40B4-BE49-F238E27FC236}">
                <a16:creationId xmlns:a16="http://schemas.microsoft.com/office/drawing/2014/main" id="{A834167B-2CF6-1790-C3C1-5CBDE809D86B}"/>
              </a:ext>
            </a:extLst>
          </p:cNvPr>
          <p:cNvSpPr>
            <a:spLocks noGrp="1"/>
          </p:cNvSpPr>
          <p:nvPr>
            <p:ph type="subTitle" idx="1"/>
          </p:nvPr>
        </p:nvSpPr>
        <p:spPr>
          <a:xfrm>
            <a:off x="2358189" y="448594"/>
            <a:ext cx="6083166" cy="683394"/>
          </a:xfrm>
          <a:ln w="38100">
            <a:solidFill>
              <a:srgbClr val="FF3399"/>
            </a:solidFill>
          </a:ln>
        </p:spPr>
        <p:txBody>
          <a:bodyPr>
            <a:normAutofit fontScale="85000" lnSpcReduction="20000"/>
          </a:bodyPr>
          <a:lstStyle/>
          <a:p>
            <a:r>
              <a:rPr kumimoji="1" lang="ja-JP" altLang="en-US" dirty="0"/>
              <a:t>職員３５０人のために「伝え方」の講義を</a:t>
            </a:r>
          </a:p>
          <a:p>
            <a:r>
              <a:rPr lang="ja-JP" altLang="en-US" dirty="0"/>
              <a:t>というご依頼がありました。。</a:t>
            </a:r>
            <a:endParaRPr kumimoji="1" lang="ja-JP" altLang="en-US" dirty="0"/>
          </a:p>
        </p:txBody>
      </p:sp>
      <p:sp>
        <p:nvSpPr>
          <p:cNvPr id="5" name="テキスト ボックス 4">
            <a:extLst>
              <a:ext uri="{FF2B5EF4-FFF2-40B4-BE49-F238E27FC236}">
                <a16:creationId xmlns:a16="http://schemas.microsoft.com/office/drawing/2014/main" id="{D12243ED-84D0-B4ED-7E1E-190A9645B461}"/>
              </a:ext>
            </a:extLst>
          </p:cNvPr>
          <p:cNvSpPr txBox="1"/>
          <p:nvPr/>
        </p:nvSpPr>
        <p:spPr>
          <a:xfrm>
            <a:off x="625642" y="2045991"/>
            <a:ext cx="10558914" cy="4247317"/>
          </a:xfrm>
          <a:prstGeom prst="rect">
            <a:avLst/>
          </a:prstGeom>
          <a:noFill/>
          <a:ln w="28575">
            <a:solidFill>
              <a:srgbClr val="00B050"/>
            </a:solidFill>
          </a:ln>
        </p:spPr>
        <p:txBody>
          <a:bodyPr wrap="square">
            <a:spAutoFit/>
          </a:bodyPr>
          <a:lstStyle/>
          <a:p>
            <a:r>
              <a:rPr lang="ja-JP" altLang="en-US" dirty="0"/>
              <a:t>・</a:t>
            </a:r>
            <a:r>
              <a:rPr lang="ja-JP" altLang="en-US" dirty="0">
                <a:solidFill>
                  <a:srgbClr val="00B050"/>
                </a:solidFill>
              </a:rPr>
              <a:t>対象者</a:t>
            </a:r>
            <a:r>
              <a:rPr lang="ja-JP" altLang="en-US" dirty="0"/>
              <a:t>：利用者　特に視覚障害を持った利用者</a:t>
            </a:r>
          </a:p>
          <a:p>
            <a:r>
              <a:rPr lang="ja-JP" altLang="en-US" dirty="0"/>
              <a:t>　視覚からの情報を共有できない分、誤解や行き違いが生じやすい。</a:t>
            </a:r>
          </a:p>
          <a:p>
            <a:r>
              <a:rPr lang="ja-JP" altLang="en-US" dirty="0"/>
              <a:t>　こちらが伝えたいことが思うように伝わらない。</a:t>
            </a:r>
          </a:p>
          <a:p>
            <a:r>
              <a:rPr lang="ja-JP" altLang="en-US" dirty="0"/>
              <a:t>　そのことで、利用者の怒りや混乱を招く場面がある。</a:t>
            </a:r>
          </a:p>
          <a:p>
            <a:r>
              <a:rPr lang="ja-JP" altLang="en-US" dirty="0"/>
              <a:t>・</a:t>
            </a:r>
            <a:r>
              <a:rPr lang="ja-JP" altLang="en-US" dirty="0">
                <a:solidFill>
                  <a:srgbClr val="00B050"/>
                </a:solidFill>
              </a:rPr>
              <a:t>対象者：利用者家族</a:t>
            </a:r>
          </a:p>
          <a:p>
            <a:r>
              <a:rPr lang="ja-JP" altLang="en-US" dirty="0"/>
              <a:t>　家族からみた当事者、支援者からみた当事者は必ずしも同じではない。</a:t>
            </a:r>
          </a:p>
          <a:p>
            <a:r>
              <a:rPr lang="ja-JP" altLang="en-US" dirty="0"/>
              <a:t>　支援者から伝えたいことが家族になかなか伝わらないし受け入れられない。</a:t>
            </a:r>
          </a:p>
          <a:p>
            <a:r>
              <a:rPr lang="ja-JP" altLang="en-US" dirty="0"/>
              <a:t>　職員側も家族の伝えることを素直にきき受け取る姿勢ができない場合もある。</a:t>
            </a:r>
          </a:p>
          <a:p>
            <a:r>
              <a:rPr lang="ja-JP" altLang="en-US" dirty="0"/>
              <a:t>・</a:t>
            </a:r>
            <a:r>
              <a:rPr lang="ja-JP" altLang="en-US" dirty="0">
                <a:solidFill>
                  <a:srgbClr val="00B050"/>
                </a:solidFill>
              </a:rPr>
              <a:t>対象者：職員間</a:t>
            </a:r>
          </a:p>
          <a:p>
            <a:r>
              <a:rPr lang="ja-JP" altLang="en-US" dirty="0"/>
              <a:t>　申し送り、会議の場面で大切なことが大切だと伝わらない。</a:t>
            </a:r>
          </a:p>
          <a:p>
            <a:r>
              <a:rPr lang="ja-JP" altLang="en-US" dirty="0"/>
              <a:t>　どこまで伝わっているのか分からない。</a:t>
            </a:r>
          </a:p>
          <a:p>
            <a:r>
              <a:rPr lang="ja-JP" altLang="en-US" dirty="0"/>
              <a:t>　違うとらえ方をする</a:t>
            </a:r>
          </a:p>
          <a:p>
            <a:r>
              <a:rPr lang="ja-JP" altLang="en-US" dirty="0"/>
              <a:t>・</a:t>
            </a:r>
            <a:r>
              <a:rPr lang="ja-JP" altLang="en-US" dirty="0">
                <a:solidFill>
                  <a:srgbClr val="00B050"/>
                </a:solidFill>
              </a:rPr>
              <a:t>対象者：利用者、職員、利用者家族</a:t>
            </a:r>
          </a:p>
          <a:p>
            <a:r>
              <a:rPr lang="ja-JP" altLang="en-US" dirty="0"/>
              <a:t>　相手が怒りクレームを言ってきたときに自分の中の感情をどうコントロールするか</a:t>
            </a:r>
          </a:p>
          <a:p>
            <a:r>
              <a:rPr lang="ja-JP" altLang="en-US" dirty="0"/>
              <a:t>　どういう受け止め方をし、またその受け止めをどう表現するか</a:t>
            </a:r>
          </a:p>
        </p:txBody>
      </p:sp>
      <p:sp>
        <p:nvSpPr>
          <p:cNvPr id="6" name="テキスト ボックス 5">
            <a:extLst>
              <a:ext uri="{FF2B5EF4-FFF2-40B4-BE49-F238E27FC236}">
                <a16:creationId xmlns:a16="http://schemas.microsoft.com/office/drawing/2014/main" id="{71341A7A-CA15-EEF9-A2FE-BE3B2CFB52F3}"/>
              </a:ext>
            </a:extLst>
          </p:cNvPr>
          <p:cNvSpPr txBox="1"/>
          <p:nvPr/>
        </p:nvSpPr>
        <p:spPr>
          <a:xfrm>
            <a:off x="2856297" y="1278694"/>
            <a:ext cx="6097604" cy="646331"/>
          </a:xfrm>
          <a:prstGeom prst="rect">
            <a:avLst/>
          </a:prstGeom>
          <a:noFill/>
        </p:spPr>
        <p:txBody>
          <a:bodyPr wrap="square">
            <a:spAutoFit/>
          </a:bodyPr>
          <a:lstStyle/>
          <a:p>
            <a:r>
              <a:rPr lang="ja-JP" altLang="en-US" b="1" dirty="0">
                <a:solidFill>
                  <a:srgbClr val="00B050"/>
                </a:solidFill>
              </a:rPr>
              <a:t>ところが、聴く方々が、視覚障害支援のみなさん</a:t>
            </a:r>
          </a:p>
          <a:p>
            <a:r>
              <a:rPr lang="ja-JP" altLang="en-US" b="1" dirty="0">
                <a:solidFill>
                  <a:srgbClr val="00B050"/>
                </a:solidFill>
              </a:rPr>
              <a:t>　　　　というので、びっくり＼</a:t>
            </a:r>
            <a:r>
              <a:rPr lang="en-US" altLang="ja-JP" b="1" dirty="0">
                <a:solidFill>
                  <a:srgbClr val="00B050"/>
                </a:solidFill>
              </a:rPr>
              <a:t>(^▽^*)</a:t>
            </a:r>
            <a:r>
              <a:rPr lang="ja-JP" altLang="en-US" b="1" dirty="0">
                <a:solidFill>
                  <a:srgbClr val="00B050"/>
                </a:solidFill>
              </a:rPr>
              <a:t>／</a:t>
            </a:r>
          </a:p>
        </p:txBody>
      </p:sp>
    </p:spTree>
    <p:extLst>
      <p:ext uri="{BB962C8B-B14F-4D97-AF65-F5344CB8AC3E}">
        <p14:creationId xmlns:p14="http://schemas.microsoft.com/office/powerpoint/2010/main" val="33960617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80837" name="Picture 5" descr="6-1">
            <a:hlinkClick r:id="rId2"/>
            <a:extLst>
              <a:ext uri="{FF2B5EF4-FFF2-40B4-BE49-F238E27FC236}">
                <a16:creationId xmlns:a16="http://schemas.microsoft.com/office/drawing/2014/main" id="{DD5A5A83-FEFB-3D9C-79F1-EDFA8D7193B4}"/>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66558" y="1573909"/>
            <a:ext cx="6991727" cy="477876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8611" name="Text Box 8">
            <a:extLst>
              <a:ext uri="{FF2B5EF4-FFF2-40B4-BE49-F238E27FC236}">
                <a16:creationId xmlns:a16="http://schemas.microsoft.com/office/drawing/2014/main" id="{B3BAECAD-0547-54C8-2697-C9C74A2FA768}"/>
              </a:ext>
            </a:extLst>
          </p:cNvPr>
          <p:cNvSpPr txBox="1">
            <a:spLocks noChangeArrowheads="1"/>
          </p:cNvSpPr>
          <p:nvPr/>
        </p:nvSpPr>
        <p:spPr bwMode="auto">
          <a:xfrm>
            <a:off x="587142" y="237041"/>
            <a:ext cx="9865846"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2800" dirty="0">
                <a:solidFill>
                  <a:srgbClr val="FF00FF"/>
                </a:solidFill>
                <a:ea typeface="HGP創英角ﾎﾟｯﾌﾟ体" panose="040B0A00000000000000" pitchFamily="50" charset="-128"/>
              </a:rPr>
              <a:t>　　　　　　　　　　　　　　　　そこで</a:t>
            </a:r>
          </a:p>
          <a:p>
            <a:pPr algn="ctr" eaLnBrk="1" hangingPunct="1">
              <a:spcBef>
                <a:spcPct val="0"/>
              </a:spcBef>
              <a:buFontTx/>
              <a:buNone/>
            </a:pPr>
            <a:r>
              <a:rPr lang="ja-JP" altLang="en-US" sz="2800" dirty="0">
                <a:solidFill>
                  <a:srgbClr val="FF00FF"/>
                </a:solidFill>
                <a:ea typeface="HGP創英角ﾎﾟｯﾌﾟ体" panose="040B0A00000000000000" pitchFamily="50" charset="-128"/>
              </a:rPr>
              <a:t>デンマークで出あった 「でんぐりがえしプロジェクト」の方法で、</a:t>
            </a:r>
            <a:br>
              <a:rPr lang="ja-JP" altLang="en-US" sz="2800" dirty="0">
                <a:solidFill>
                  <a:srgbClr val="FF00FF"/>
                </a:solidFill>
                <a:ea typeface="HGP創英角ﾎﾟｯﾌﾟ体" panose="040B0A00000000000000" pitchFamily="50" charset="-128"/>
              </a:rPr>
            </a:br>
            <a:r>
              <a:rPr lang="ja-JP" altLang="en-US" sz="2800" dirty="0">
                <a:solidFill>
                  <a:srgbClr val="FF00FF"/>
                </a:solidFill>
                <a:ea typeface="HGP創英角ﾎﾟｯﾌﾟ体" panose="040B0A00000000000000" pitchFamily="50" charset="-128"/>
              </a:rPr>
              <a:t>と思いたちました</a:t>
            </a:r>
            <a:endParaRPr lang="ja-JP" altLang="en-US" sz="2800" dirty="0">
              <a:solidFill>
                <a:srgbClr val="3366FF"/>
              </a:solidFill>
              <a:ea typeface="HGP創英角ﾎﾟｯﾌﾟ体" panose="040B0A00000000000000" pitchFamily="50" charset="-128"/>
            </a:endParaRPr>
          </a:p>
        </p:txBody>
      </p:sp>
      <p:sp>
        <p:nvSpPr>
          <p:cNvPr id="68612" name="テキスト ボックス 3">
            <a:extLst>
              <a:ext uri="{FF2B5EF4-FFF2-40B4-BE49-F238E27FC236}">
                <a16:creationId xmlns:a16="http://schemas.microsoft.com/office/drawing/2014/main" id="{F4F8C3D2-81A3-7D31-1168-0C9A26B5DE52}"/>
              </a:ext>
            </a:extLst>
          </p:cNvPr>
          <p:cNvSpPr txBox="1">
            <a:spLocks noChangeArrowheads="1"/>
          </p:cNvSpPr>
          <p:nvPr/>
        </p:nvSpPr>
        <p:spPr bwMode="auto">
          <a:xfrm>
            <a:off x="7258285" y="4409125"/>
            <a:ext cx="4254691"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2800" dirty="0">
                <a:solidFill>
                  <a:srgbClr val="00B0F0"/>
                </a:solidFill>
              </a:rPr>
              <a:t>左のおふたりが、</a:t>
            </a:r>
          </a:p>
          <a:p>
            <a:pPr eaLnBrk="1" hangingPunct="1">
              <a:spcBef>
                <a:spcPct val="0"/>
              </a:spcBef>
              <a:buFontTx/>
              <a:buNone/>
            </a:pPr>
            <a:r>
              <a:rPr lang="ja-JP" altLang="en-US" sz="2800" dirty="0">
                <a:solidFill>
                  <a:srgbClr val="00B0F0"/>
                </a:solidFill>
              </a:rPr>
              <a:t>統合失調症を体験している</a:t>
            </a:r>
          </a:p>
          <a:p>
            <a:pPr eaLnBrk="1" hangingPunct="1">
              <a:spcBef>
                <a:spcPct val="0"/>
              </a:spcBef>
              <a:buFontTx/>
              <a:buNone/>
            </a:pPr>
            <a:r>
              <a:rPr lang="ja-JP" altLang="en-US" sz="2800" dirty="0">
                <a:solidFill>
                  <a:srgbClr val="00B0F0"/>
                </a:solidFill>
              </a:rPr>
              <a:t>　　　　　ご本人教師</a:t>
            </a:r>
          </a:p>
        </p:txBody>
      </p:sp>
    </p:spTree>
    <p:extLst>
      <p:ext uri="{BB962C8B-B14F-4D97-AF65-F5344CB8AC3E}">
        <p14:creationId xmlns:p14="http://schemas.microsoft.com/office/powerpoint/2010/main" val="1460954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268083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239277B3-ED70-1368-2D09-CD4A6434D902}"/>
              </a:ext>
            </a:extLst>
          </p:cNvPr>
          <p:cNvPicPr>
            <a:picLocks noChangeAspect="1"/>
          </p:cNvPicPr>
          <p:nvPr/>
        </p:nvPicPr>
        <p:blipFill>
          <a:blip r:embed="rId2"/>
          <a:srcRect l="-934" b="10173"/>
          <a:stretch>
            <a:fillRect/>
          </a:stretch>
        </p:blipFill>
        <p:spPr>
          <a:xfrm>
            <a:off x="3936733" y="256790"/>
            <a:ext cx="7345618" cy="5418213"/>
          </a:xfrm>
          <a:prstGeom prst="rect">
            <a:avLst/>
          </a:prstGeom>
        </p:spPr>
      </p:pic>
      <p:sp>
        <p:nvSpPr>
          <p:cNvPr id="6" name="テキスト ボックス 5">
            <a:extLst>
              <a:ext uri="{FF2B5EF4-FFF2-40B4-BE49-F238E27FC236}">
                <a16:creationId xmlns:a16="http://schemas.microsoft.com/office/drawing/2014/main" id="{BBEF44C5-5CF5-79C5-5F34-CECD0708948B}"/>
              </a:ext>
            </a:extLst>
          </p:cNvPr>
          <p:cNvSpPr txBox="1"/>
          <p:nvPr/>
        </p:nvSpPr>
        <p:spPr>
          <a:xfrm>
            <a:off x="425918" y="5903893"/>
            <a:ext cx="11490158" cy="892552"/>
          </a:xfrm>
          <a:prstGeom prst="rect">
            <a:avLst/>
          </a:prstGeom>
          <a:noFill/>
        </p:spPr>
        <p:txBody>
          <a:bodyPr wrap="square">
            <a:spAutoFit/>
          </a:bodyPr>
          <a:lstStyle/>
          <a:p>
            <a:pPr algn="ctr"/>
            <a:r>
              <a:rPr lang="ja-JP" altLang="en-US" sz="2800" b="1" dirty="0">
                <a:solidFill>
                  <a:srgbClr val="FF3399"/>
                </a:solidFill>
              </a:rPr>
              <a:t>全盲の精神科医　福場将太</a:t>
            </a:r>
            <a:r>
              <a:rPr lang="en-US" altLang="ja-JP" sz="2800" b="1" dirty="0">
                <a:solidFill>
                  <a:srgbClr val="FF3399"/>
                </a:solidFill>
              </a:rPr>
              <a:t>doctor</a:t>
            </a:r>
            <a:r>
              <a:rPr lang="ja-JP" altLang="en-US" sz="2800" b="1" dirty="0">
                <a:solidFill>
                  <a:srgbClr val="FF3399"/>
                </a:solidFill>
              </a:rPr>
              <a:t>に訊ねてみました</a:t>
            </a:r>
            <a:br>
              <a:rPr lang="ja-JP" altLang="en-US" sz="2800" b="1" dirty="0">
                <a:solidFill>
                  <a:srgbClr val="FF3399"/>
                </a:solidFill>
              </a:rPr>
            </a:br>
            <a:r>
              <a:rPr lang="ja-JP" altLang="en-US" sz="2400" dirty="0">
                <a:solidFill>
                  <a:srgbClr val="FF3399"/>
                </a:solidFill>
              </a:rPr>
              <a:t>富山の聴講生、松原葉子さんが、分身・オリヒメロボットでインタビュー</a:t>
            </a:r>
          </a:p>
        </p:txBody>
      </p:sp>
    </p:spTree>
    <p:extLst>
      <p:ext uri="{BB962C8B-B14F-4D97-AF65-F5344CB8AC3E}">
        <p14:creationId xmlns:p14="http://schemas.microsoft.com/office/powerpoint/2010/main" val="16886886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7B0CCB32-8AA4-FD8E-5BAD-8C8837B3A97E}"/>
              </a:ext>
            </a:extLst>
          </p:cNvPr>
          <p:cNvSpPr txBox="1"/>
          <p:nvPr/>
        </p:nvSpPr>
        <p:spPr>
          <a:xfrm>
            <a:off x="596766" y="428178"/>
            <a:ext cx="9375006" cy="6001643"/>
          </a:xfrm>
          <a:prstGeom prst="rect">
            <a:avLst/>
          </a:prstGeom>
          <a:noFill/>
          <a:ln w="28575">
            <a:solidFill>
              <a:srgbClr val="00B0F0"/>
            </a:solidFill>
          </a:ln>
        </p:spPr>
        <p:txBody>
          <a:bodyPr wrap="square">
            <a:spAutoFit/>
          </a:bodyPr>
          <a:lstStyle/>
          <a:p>
            <a:r>
              <a:rPr lang="ja-JP" altLang="en-US" sz="2400" dirty="0"/>
              <a:t>また視覚障害は</a:t>
            </a:r>
            <a:r>
              <a:rPr lang="ja-JP" altLang="en-US" sz="2400" b="1" dirty="0">
                <a:solidFill>
                  <a:srgbClr val="FF0000"/>
                </a:solidFill>
              </a:rPr>
              <a:t>一人ひとり別々の障害といわれるほど多様性</a:t>
            </a:r>
            <a:r>
              <a:rPr lang="ja-JP" altLang="en-US" sz="2400" dirty="0"/>
              <a:t>があり、</a:t>
            </a:r>
          </a:p>
          <a:p>
            <a:r>
              <a:rPr lang="ja-JP" altLang="en-US" sz="2400" dirty="0"/>
              <a:t>視力の問題なのか</a:t>
            </a:r>
          </a:p>
          <a:p>
            <a:r>
              <a:rPr lang="ja-JP" altLang="en-US" sz="2400" dirty="0"/>
              <a:t>視野の問題なのか、</a:t>
            </a:r>
          </a:p>
          <a:p>
            <a:r>
              <a:rPr lang="ja-JP" altLang="en-US" sz="2400" dirty="0"/>
              <a:t>ロービジョンなのか、全盲なのか、</a:t>
            </a:r>
          </a:p>
          <a:p>
            <a:r>
              <a:rPr lang="ja-JP" altLang="en-US" sz="2400" dirty="0"/>
              <a:t>中途失明なのか、先天性の障害なのかによって、困りごとは異なります。</a:t>
            </a:r>
          </a:p>
          <a:p>
            <a:endParaRPr lang="ja-JP" altLang="en-US" sz="2400" dirty="0"/>
          </a:p>
          <a:p>
            <a:r>
              <a:rPr lang="ja-JP" altLang="en-US" sz="2400" dirty="0"/>
              <a:t>そしてもちろん一人ひとり性格の特徴も</a:t>
            </a:r>
          </a:p>
          <a:p>
            <a:r>
              <a:rPr lang="ja-JP" altLang="en-US" sz="2400" dirty="0">
                <a:solidFill>
                  <a:srgbClr val="00B0F0"/>
                </a:solidFill>
              </a:rPr>
              <a:t>自己決定で動きたい人もいれば</a:t>
            </a:r>
          </a:p>
          <a:p>
            <a:r>
              <a:rPr lang="ja-JP" altLang="en-US" sz="2400" dirty="0">
                <a:solidFill>
                  <a:srgbClr val="00B0F0"/>
                </a:solidFill>
              </a:rPr>
              <a:t>支援者に導いてほしい人、</a:t>
            </a:r>
          </a:p>
          <a:p>
            <a:r>
              <a:rPr lang="ja-JP" altLang="en-US" sz="2400" dirty="0">
                <a:solidFill>
                  <a:srgbClr val="00B0F0"/>
                </a:solidFill>
              </a:rPr>
              <a:t>先々やってもらえると嬉しい人と不愉快な人、</a:t>
            </a:r>
          </a:p>
          <a:p>
            <a:r>
              <a:rPr lang="ja-JP" altLang="en-US" sz="2400" dirty="0">
                <a:solidFill>
                  <a:srgbClr val="00B0F0"/>
                </a:solidFill>
              </a:rPr>
              <a:t>プライベートに踏み込んで欲しい人と欲しくない人など、</a:t>
            </a:r>
          </a:p>
          <a:p>
            <a:r>
              <a:rPr lang="ja-JP" altLang="en-US" sz="2400" dirty="0">
                <a:solidFill>
                  <a:srgbClr val="00B0F0"/>
                </a:solidFill>
              </a:rPr>
              <a:t>それを見極めて関わることが大切だと思います。</a:t>
            </a:r>
          </a:p>
          <a:p>
            <a:endParaRPr lang="ja-JP" altLang="en-US" sz="2400" dirty="0"/>
          </a:p>
          <a:p>
            <a:r>
              <a:rPr lang="ja-JP" altLang="en-US" sz="2400" dirty="0"/>
              <a:t>当事者の不安と支援者の不安を混同しないこと、</a:t>
            </a:r>
          </a:p>
          <a:p>
            <a:r>
              <a:rPr lang="ja-JP" altLang="en-US" sz="2400" dirty="0"/>
              <a:t>当事者の満足と支援者の満足を混同しないことも大切です。</a:t>
            </a:r>
          </a:p>
        </p:txBody>
      </p:sp>
    </p:spTree>
    <p:extLst>
      <p:ext uri="{BB962C8B-B14F-4D97-AF65-F5344CB8AC3E}">
        <p14:creationId xmlns:p14="http://schemas.microsoft.com/office/powerpoint/2010/main" val="329790460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5BDC47-9541-F837-9EFA-463E07C6D955}"/>
            </a:ext>
          </a:extLst>
        </p:cNvPr>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1095454D-5362-2712-3A59-D0928A149465}"/>
              </a:ext>
            </a:extLst>
          </p:cNvPr>
          <p:cNvSpPr txBox="1"/>
          <p:nvPr/>
        </p:nvSpPr>
        <p:spPr>
          <a:xfrm>
            <a:off x="421907" y="348695"/>
            <a:ext cx="11348185" cy="6370975"/>
          </a:xfrm>
          <a:prstGeom prst="rect">
            <a:avLst/>
          </a:prstGeom>
          <a:noFill/>
          <a:ln w="28575">
            <a:solidFill>
              <a:srgbClr val="00B0F0"/>
            </a:solidFill>
          </a:ln>
        </p:spPr>
        <p:txBody>
          <a:bodyPr wrap="square">
            <a:spAutoFit/>
          </a:bodyPr>
          <a:lstStyle/>
          <a:p>
            <a:r>
              <a:rPr lang="ja-JP" altLang="en-US" sz="2400" dirty="0"/>
              <a:t>　</a:t>
            </a:r>
            <a:r>
              <a:rPr lang="ja-JP" altLang="en-US" sz="2400" b="1" dirty="0">
                <a:solidFill>
                  <a:srgbClr val="FF0000"/>
                </a:solidFill>
              </a:rPr>
              <a:t>怒ってしまう当事者</a:t>
            </a:r>
            <a:r>
              <a:rPr lang="ja-JP" altLang="en-US" sz="2400" dirty="0"/>
              <a:t>というのは、もしかしたら「わかってほしい」「自分に合わせてほしい」という思いが強い人なのかもしれません。</a:t>
            </a:r>
          </a:p>
          <a:p>
            <a:endParaRPr lang="ja-JP" altLang="en-US" sz="2400" dirty="0"/>
          </a:p>
          <a:p>
            <a:r>
              <a:rPr lang="ja-JP" altLang="en-US" sz="2400" dirty="0"/>
              <a:t>ただ障害の事情や伴う心情はわかってもらえないのが当たり前なので、</a:t>
            </a:r>
          </a:p>
          <a:p>
            <a:r>
              <a:rPr lang="ja-JP" altLang="en-US" sz="2400" dirty="0">
                <a:solidFill>
                  <a:srgbClr val="FF3399"/>
                </a:solidFill>
              </a:rPr>
              <a:t>支援者に対して伝える努力は当事者自身がせねばなりません。</a:t>
            </a:r>
          </a:p>
          <a:p>
            <a:endParaRPr lang="ja-JP" altLang="en-US" sz="2400" dirty="0"/>
          </a:p>
          <a:p>
            <a:r>
              <a:rPr lang="ja-JP" altLang="en-US" sz="2400" dirty="0"/>
              <a:t>この「自分のことを伝える技術の向上」は</a:t>
            </a:r>
            <a:br>
              <a:rPr lang="ja-JP" altLang="en-US" sz="2400" dirty="0"/>
            </a:br>
            <a:r>
              <a:rPr lang="ja-JP" altLang="en-US" sz="2400" dirty="0">
                <a:solidFill>
                  <a:srgbClr val="FF3399"/>
                </a:solidFill>
              </a:rPr>
              <a:t>障害当事者が社会生活をしていく上でも非常に重要です。</a:t>
            </a:r>
          </a:p>
          <a:p>
            <a:endParaRPr lang="ja-JP" altLang="en-US" sz="2400" dirty="0"/>
          </a:p>
          <a:p>
            <a:r>
              <a:rPr lang="ja-JP" altLang="en-US" sz="2400" dirty="0"/>
              <a:t>　支援は支援者から当事者へ一方的に行うものではなく、</a:t>
            </a:r>
          </a:p>
          <a:p>
            <a:r>
              <a:rPr lang="ja-JP" altLang="en-US" sz="2400" dirty="0"/>
              <a:t>お互い様のおかげ様、持ちつ持たれつで行なうべきなので、</a:t>
            </a:r>
          </a:p>
          <a:p>
            <a:r>
              <a:rPr lang="ja-JP" altLang="en-US" sz="2400" dirty="0"/>
              <a:t>当事者が「ただ支援を施される人」になってしまわないよう、</a:t>
            </a:r>
          </a:p>
          <a:p>
            <a:r>
              <a:rPr lang="ja-JP" altLang="en-US" sz="2400" dirty="0"/>
              <a:t>支援がうまくいくように自分も協力するんだ、</a:t>
            </a:r>
          </a:p>
          <a:p>
            <a:r>
              <a:rPr lang="ja-JP" altLang="en-US" sz="2400" dirty="0">
                <a:solidFill>
                  <a:srgbClr val="00B0F0"/>
                </a:solidFill>
              </a:rPr>
              <a:t>支援は当事者と支援者の共同作業なんだという意識を本人に持ってもらえるといいですね。</a:t>
            </a:r>
            <a:endParaRPr lang="ja-JP" altLang="en-US" sz="2400" dirty="0"/>
          </a:p>
          <a:p>
            <a:r>
              <a:rPr lang="ja-JP" altLang="en-US" sz="2400" dirty="0"/>
              <a:t>そのためには、支援者が当事者に対して感謝の言葉を伝えることもとても大切だと思います</a:t>
            </a:r>
            <a:r>
              <a:rPr lang="ja-JP" altLang="en-US" dirty="0"/>
              <a:t>。</a:t>
            </a:r>
          </a:p>
        </p:txBody>
      </p:sp>
    </p:spTree>
    <p:extLst>
      <p:ext uri="{BB962C8B-B14F-4D97-AF65-F5344CB8AC3E}">
        <p14:creationId xmlns:p14="http://schemas.microsoft.com/office/powerpoint/2010/main" val="363344884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B7E15D-56AD-F44C-106E-E205BC6658E3}"/>
            </a:ext>
          </a:extLst>
        </p:cNvPr>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7809850D-8AF5-CF56-E503-3454B6691187}"/>
              </a:ext>
            </a:extLst>
          </p:cNvPr>
          <p:cNvSpPr txBox="1"/>
          <p:nvPr/>
        </p:nvSpPr>
        <p:spPr>
          <a:xfrm>
            <a:off x="356135" y="148471"/>
            <a:ext cx="11944952" cy="6401753"/>
          </a:xfrm>
          <a:prstGeom prst="rect">
            <a:avLst/>
          </a:prstGeom>
          <a:noFill/>
          <a:ln w="28575">
            <a:solidFill>
              <a:srgbClr val="00B0F0"/>
            </a:solidFill>
          </a:ln>
        </p:spPr>
        <p:txBody>
          <a:bodyPr wrap="square">
            <a:spAutoFit/>
          </a:bodyPr>
          <a:lstStyle/>
          <a:p>
            <a:r>
              <a:rPr lang="ja-JP" altLang="en-US" sz="2800" b="1" dirty="0">
                <a:solidFill>
                  <a:srgbClr val="FF0000"/>
                </a:solidFill>
              </a:rPr>
              <a:t>                   　　ご</a:t>
            </a:r>
            <a:r>
              <a:rPr lang="ja-JP" altLang="en-US" sz="3200" b="1" dirty="0">
                <a:solidFill>
                  <a:srgbClr val="FF0000"/>
                </a:solidFill>
              </a:rPr>
              <a:t>家族</a:t>
            </a:r>
            <a:br>
              <a:rPr lang="ja-JP" altLang="en-US" sz="3200" b="1" dirty="0">
                <a:solidFill>
                  <a:srgbClr val="FF0000"/>
                </a:solidFill>
              </a:rPr>
            </a:br>
            <a:endParaRPr lang="ja-JP" altLang="en-US" sz="2400" b="1" dirty="0">
              <a:solidFill>
                <a:srgbClr val="FF0000"/>
              </a:solidFill>
            </a:endParaRPr>
          </a:p>
          <a:p>
            <a:r>
              <a:rPr lang="ja-JP" altLang="en-US" sz="2400" dirty="0"/>
              <a:t>　家族からみた当事者、支援者からみた当事者は必ずしも同じではありません。</a:t>
            </a:r>
          </a:p>
          <a:p>
            <a:r>
              <a:rPr lang="ja-JP" altLang="en-US" sz="2400" dirty="0"/>
              <a:t>　支援者から伝えたいことが、家族になかなか伝わらないし受け入れられない。</a:t>
            </a:r>
          </a:p>
          <a:p>
            <a:r>
              <a:rPr lang="ja-JP" altLang="en-US" sz="2400" dirty="0"/>
              <a:t>　職員側も家族の伝えることを素直にきき受け取る姿勢ができない場合も。</a:t>
            </a:r>
          </a:p>
          <a:p>
            <a:endParaRPr lang="ja-JP" altLang="en-US" sz="2400" dirty="0"/>
          </a:p>
          <a:p>
            <a:r>
              <a:rPr lang="ja-JP" altLang="en-US" sz="2400" dirty="0"/>
              <a:t>　</a:t>
            </a:r>
            <a:r>
              <a:rPr lang="ja-JP" altLang="en-US" sz="2400" b="1" dirty="0">
                <a:solidFill>
                  <a:srgbClr val="FF3399"/>
                </a:solidFill>
              </a:rPr>
              <a:t>家族は</a:t>
            </a:r>
            <a:r>
              <a:rPr lang="ja-JP" altLang="en-US" sz="2400" dirty="0"/>
              <a:t>当事者本人に対して感情が入ってしまうことに加え、</a:t>
            </a:r>
          </a:p>
          <a:p>
            <a:r>
              <a:rPr lang="ja-JP" altLang="en-US" sz="2400" dirty="0">
                <a:solidFill>
                  <a:srgbClr val="00B0F0"/>
                </a:solidFill>
              </a:rPr>
              <a:t>当事者になる前の本人の姿を知っているので、</a:t>
            </a:r>
            <a:br>
              <a:rPr lang="ja-JP" altLang="en-US" sz="2400" dirty="0">
                <a:solidFill>
                  <a:srgbClr val="00B0F0"/>
                </a:solidFill>
              </a:rPr>
            </a:br>
            <a:r>
              <a:rPr lang="ja-JP" altLang="en-US" sz="2400" dirty="0">
                <a:solidFill>
                  <a:srgbClr val="00B0F0"/>
                </a:solidFill>
              </a:rPr>
              <a:t>当事者になってからの本人にしか出会えない</a:t>
            </a:r>
            <a:r>
              <a:rPr lang="ja-JP" altLang="en-US" sz="2400" b="1" dirty="0">
                <a:solidFill>
                  <a:srgbClr val="FF3399"/>
                </a:solidFill>
              </a:rPr>
              <a:t>支援者</a:t>
            </a:r>
            <a:r>
              <a:rPr lang="ja-JP" altLang="en-US" sz="2400" dirty="0">
                <a:solidFill>
                  <a:srgbClr val="00B0F0"/>
                </a:solidFill>
              </a:rPr>
              <a:t>とは見解に齟齬があって当然です。</a:t>
            </a:r>
          </a:p>
          <a:p>
            <a:endParaRPr lang="ja-JP" altLang="en-US" sz="2400" dirty="0"/>
          </a:p>
          <a:p>
            <a:r>
              <a:rPr lang="ja-JP" altLang="en-US" sz="2400" dirty="0"/>
              <a:t>　また、</a:t>
            </a:r>
            <a:r>
              <a:rPr lang="ja-JP" altLang="en-US" sz="2400" dirty="0">
                <a:solidFill>
                  <a:srgbClr val="00B0F0"/>
                </a:solidFill>
              </a:rPr>
              <a:t>罪の意識だったり恥の意識だったり、時には過剰な愛情や憎悪を本人に向けてしまったり、家族には家族の心理があります。</a:t>
            </a:r>
          </a:p>
          <a:p>
            <a:br>
              <a:rPr lang="ja-JP" altLang="en-US" sz="2400" dirty="0">
                <a:solidFill>
                  <a:srgbClr val="00B0F0"/>
                </a:solidFill>
              </a:rPr>
            </a:br>
            <a:r>
              <a:rPr lang="ja-JP" altLang="en-US" sz="2400" dirty="0"/>
              <a:t>それは支援者にとっては支援の妨げになったりもするのですが、</a:t>
            </a:r>
            <a:br>
              <a:rPr lang="ja-JP" altLang="en-US" sz="2400" dirty="0"/>
            </a:br>
            <a:r>
              <a:rPr lang="ja-JP" altLang="en-US" sz="2400" b="1" dirty="0">
                <a:solidFill>
                  <a:srgbClr val="FF3399"/>
                </a:solidFill>
              </a:rPr>
              <a:t>まずは、家族がそのような思いを抱くことを認めて</a:t>
            </a:r>
            <a:r>
              <a:rPr lang="ja-JP" altLang="en-US" sz="2400" dirty="0"/>
              <a:t>あげて、許してあげるのが大切かなと思います。</a:t>
            </a:r>
          </a:p>
          <a:p>
            <a:r>
              <a:rPr lang="ja-JP" altLang="en-US" dirty="0"/>
              <a:t>　</a:t>
            </a:r>
          </a:p>
        </p:txBody>
      </p:sp>
    </p:spTree>
    <p:extLst>
      <p:ext uri="{BB962C8B-B14F-4D97-AF65-F5344CB8AC3E}">
        <p14:creationId xmlns:p14="http://schemas.microsoft.com/office/powerpoint/2010/main" val="3044139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3">
            <a:extLst>
              <a:ext uri="{FF2B5EF4-FFF2-40B4-BE49-F238E27FC236}">
                <a16:creationId xmlns:a16="http://schemas.microsoft.com/office/drawing/2014/main" id="{2BA80623-553C-E55D-CA8B-0111CBA5BAC5}"/>
              </a:ext>
            </a:extLst>
          </p:cNvPr>
          <p:cNvSpPr>
            <a:spLocks noGrp="1" noChangeArrowheads="1"/>
          </p:cNvSpPr>
          <p:nvPr>
            <p:ph type="title" idx="4294967295"/>
          </p:nvPr>
        </p:nvSpPr>
        <p:spPr>
          <a:xfrm>
            <a:off x="1524000" y="260350"/>
            <a:ext cx="8229600" cy="1143000"/>
          </a:xfrm>
        </p:spPr>
        <p:txBody>
          <a:bodyPr/>
          <a:lstStyle/>
          <a:p>
            <a:r>
              <a:rPr lang="en-US" altLang="ja-JP"/>
              <a:t>						</a:t>
            </a:r>
            <a:endParaRPr lang="ja-JP" altLang="en-US"/>
          </a:p>
        </p:txBody>
      </p:sp>
      <p:pic>
        <p:nvPicPr>
          <p:cNvPr id="6147" name="Picture 2">
            <a:extLst>
              <a:ext uri="{FF2B5EF4-FFF2-40B4-BE49-F238E27FC236}">
                <a16:creationId xmlns:a16="http://schemas.microsoft.com/office/drawing/2014/main" id="{8FA09E6E-3473-C13D-245E-45FAFCC6B024}"/>
              </a:ext>
            </a:extLst>
          </p:cNvPr>
          <p:cNvPicPr>
            <a:picLocks noGrp="1" noChangeAspect="1" noChangeArrowheads="1"/>
          </p:cNvPicPr>
          <p:nvPr>
            <p:ph sz="half" idx="4294967295"/>
          </p:nvPr>
        </p:nvPicPr>
        <p:blipFill>
          <a:blip r:embed="rId2">
            <a:extLst>
              <a:ext uri="{28A0092B-C50C-407E-A947-70E740481C1C}">
                <a14:useLocalDpi xmlns:a14="http://schemas.microsoft.com/office/drawing/2010/main" val="0"/>
              </a:ext>
            </a:extLst>
          </a:blip>
          <a:srcRect/>
          <a:stretch>
            <a:fillRect/>
          </a:stretch>
        </p:blipFill>
        <p:spPr>
          <a:xfrm>
            <a:off x="1847850" y="260350"/>
            <a:ext cx="8351838" cy="63373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38505585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9D5BBAA9-0410-4C19-7F4F-EAE11B6E94FC}"/>
              </a:ext>
            </a:extLst>
          </p:cNvPr>
          <p:cNvPicPr>
            <a:picLocks noChangeAspect="1"/>
          </p:cNvPicPr>
          <p:nvPr/>
        </p:nvPicPr>
        <p:blipFill>
          <a:blip r:embed="rId2"/>
          <a:stretch>
            <a:fillRect/>
          </a:stretch>
        </p:blipFill>
        <p:spPr>
          <a:xfrm>
            <a:off x="657553" y="1183170"/>
            <a:ext cx="7370587" cy="5754576"/>
          </a:xfrm>
          <a:prstGeom prst="rect">
            <a:avLst/>
          </a:prstGeom>
        </p:spPr>
      </p:pic>
      <p:sp>
        <p:nvSpPr>
          <p:cNvPr id="7" name="テキスト ボックス 6">
            <a:extLst>
              <a:ext uri="{FF2B5EF4-FFF2-40B4-BE49-F238E27FC236}">
                <a16:creationId xmlns:a16="http://schemas.microsoft.com/office/drawing/2014/main" id="{8CE4029B-3871-10D6-5C12-C04BBECE9727}"/>
              </a:ext>
            </a:extLst>
          </p:cNvPr>
          <p:cNvSpPr txBox="1"/>
          <p:nvPr/>
        </p:nvSpPr>
        <p:spPr>
          <a:xfrm>
            <a:off x="657553" y="229063"/>
            <a:ext cx="9923373" cy="954107"/>
          </a:xfrm>
          <a:prstGeom prst="rect">
            <a:avLst/>
          </a:prstGeom>
          <a:noFill/>
        </p:spPr>
        <p:txBody>
          <a:bodyPr wrap="square">
            <a:spAutoFit/>
          </a:bodyPr>
          <a:lstStyle/>
          <a:p>
            <a:r>
              <a:rPr lang="ja-JP" altLang="en-US" sz="2800" b="1" dirty="0">
                <a:solidFill>
                  <a:srgbClr val="FF3399"/>
                </a:solidFill>
              </a:rPr>
              <a:t>社会学者で、国連障害者権利委員会副委員長をつとめた</a:t>
            </a:r>
          </a:p>
          <a:p>
            <a:r>
              <a:rPr lang="ja-JP" altLang="en-US" sz="2800" b="1" dirty="0">
                <a:solidFill>
                  <a:srgbClr val="FF3399"/>
                </a:solidFill>
              </a:rPr>
              <a:t>               ゲスト講師・石川准先生にも訊ねてみました</a:t>
            </a:r>
          </a:p>
        </p:txBody>
      </p:sp>
      <p:sp>
        <p:nvSpPr>
          <p:cNvPr id="9" name="テキスト ボックス 8">
            <a:extLst>
              <a:ext uri="{FF2B5EF4-FFF2-40B4-BE49-F238E27FC236}">
                <a16:creationId xmlns:a16="http://schemas.microsoft.com/office/drawing/2014/main" id="{7068CC4E-87CC-730B-B61C-13BBE95747F8}"/>
              </a:ext>
            </a:extLst>
          </p:cNvPr>
          <p:cNvSpPr txBox="1"/>
          <p:nvPr/>
        </p:nvSpPr>
        <p:spPr>
          <a:xfrm>
            <a:off x="7772400" y="4268064"/>
            <a:ext cx="4263887" cy="830997"/>
          </a:xfrm>
          <a:prstGeom prst="rect">
            <a:avLst/>
          </a:prstGeom>
          <a:noFill/>
        </p:spPr>
        <p:txBody>
          <a:bodyPr wrap="square">
            <a:spAutoFit/>
          </a:bodyPr>
          <a:lstStyle/>
          <a:p>
            <a:r>
              <a:rPr lang="ja-JP" altLang="en-US" sz="2400" b="1" dirty="0">
                <a:solidFill>
                  <a:srgbClr val="0070C0"/>
                </a:solidFill>
              </a:rPr>
              <a:t>福祉と医療・現場と政策の</a:t>
            </a:r>
          </a:p>
          <a:p>
            <a:r>
              <a:rPr lang="ja-JP" altLang="en-US" sz="2400" b="1" dirty="0">
                <a:solidFill>
                  <a:srgbClr val="0070C0"/>
                </a:solidFill>
              </a:rPr>
              <a:t>「新たなえにし」を結ぶ会で</a:t>
            </a:r>
          </a:p>
        </p:txBody>
      </p:sp>
    </p:spTree>
    <p:extLst>
      <p:ext uri="{BB962C8B-B14F-4D97-AF65-F5344CB8AC3E}">
        <p14:creationId xmlns:p14="http://schemas.microsoft.com/office/powerpoint/2010/main" val="178270371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C9610B6B-9C67-9D9F-8FCF-14C5A85EABA2}"/>
              </a:ext>
            </a:extLst>
          </p:cNvPr>
          <p:cNvSpPr txBox="1"/>
          <p:nvPr/>
        </p:nvSpPr>
        <p:spPr>
          <a:xfrm>
            <a:off x="1049579" y="834175"/>
            <a:ext cx="7685452" cy="4401205"/>
          </a:xfrm>
          <a:prstGeom prst="rect">
            <a:avLst/>
          </a:prstGeom>
          <a:noFill/>
          <a:ln w="28575">
            <a:solidFill>
              <a:srgbClr val="00B0F0"/>
            </a:solidFill>
          </a:ln>
        </p:spPr>
        <p:txBody>
          <a:bodyPr wrap="square">
            <a:spAutoFit/>
          </a:bodyPr>
          <a:lstStyle/>
          <a:p>
            <a:r>
              <a:rPr lang="ja-JP" altLang="en-US" sz="2800" b="1" dirty="0"/>
              <a:t> </a:t>
            </a:r>
            <a:r>
              <a:rPr lang="ja-JP" altLang="en-US" sz="2800" b="1" dirty="0">
                <a:solidFill>
                  <a:srgbClr val="FF0000"/>
                </a:solidFill>
              </a:rPr>
              <a:t>◆</a:t>
            </a:r>
            <a:r>
              <a:rPr lang="en-US" altLang="ja-JP" sz="2800" b="1" dirty="0">
                <a:solidFill>
                  <a:srgbClr val="FF0000"/>
                </a:solidFill>
              </a:rPr>
              <a:t>1</a:t>
            </a:r>
            <a:r>
              <a:rPr lang="ja-JP" altLang="en-US" sz="2800" b="1" dirty="0">
                <a:solidFill>
                  <a:srgbClr val="FF0000"/>
                </a:solidFill>
              </a:rPr>
              <a:t>．利用者と職員の行き違いを生む</a:t>
            </a:r>
          </a:p>
          <a:p>
            <a:r>
              <a:rPr lang="ja-JP" altLang="en-US" sz="2800" b="1" dirty="0">
                <a:solidFill>
                  <a:srgbClr val="FF0000"/>
                </a:solidFill>
              </a:rPr>
              <a:t>                                 「４つの構造要因」</a:t>
            </a:r>
          </a:p>
          <a:p>
            <a:endParaRPr lang="ja-JP" altLang="en-US" sz="2800" dirty="0">
              <a:solidFill>
                <a:srgbClr val="00B0F0"/>
              </a:solidFill>
            </a:endParaRPr>
          </a:p>
          <a:p>
            <a:r>
              <a:rPr lang="ja-JP" altLang="en-US" sz="2800" dirty="0">
                <a:solidFill>
                  <a:srgbClr val="00B0F0"/>
                </a:solidFill>
              </a:rPr>
              <a:t>これらは、性格ではなく、</a:t>
            </a:r>
          </a:p>
          <a:p>
            <a:r>
              <a:rPr lang="ja-JP" altLang="en-US" sz="2800" dirty="0">
                <a:solidFill>
                  <a:srgbClr val="00B0F0"/>
                </a:solidFill>
              </a:rPr>
              <a:t>見えない・加齢・情報の非対称性という</a:t>
            </a:r>
          </a:p>
          <a:p>
            <a:r>
              <a:rPr lang="ja-JP" altLang="en-US" sz="2800" dirty="0">
                <a:solidFill>
                  <a:srgbClr val="00B0F0"/>
                </a:solidFill>
              </a:rPr>
              <a:t>「条件」から必然的に起きます</a:t>
            </a:r>
            <a:r>
              <a:rPr lang="ja-JP" altLang="en-US" sz="2800" dirty="0"/>
              <a:t>。</a:t>
            </a:r>
          </a:p>
          <a:p>
            <a:endParaRPr lang="ja-JP" altLang="en-US" sz="2800" dirty="0"/>
          </a:p>
          <a:p>
            <a:r>
              <a:rPr lang="ja-JP" altLang="en-US" sz="2800" dirty="0"/>
              <a:t>職員が「この構造の中にいるんだ」と</a:t>
            </a:r>
          </a:p>
          <a:p>
            <a:r>
              <a:rPr lang="ja-JP" altLang="en-US" sz="2800" dirty="0"/>
              <a:t>理解すると、</a:t>
            </a:r>
          </a:p>
          <a:p>
            <a:r>
              <a:rPr lang="ja-JP" altLang="en-US" sz="2800" dirty="0"/>
              <a:t>利用者の言動の意味が読めるようになります。</a:t>
            </a:r>
          </a:p>
        </p:txBody>
      </p:sp>
    </p:spTree>
    <p:extLst>
      <p:ext uri="{BB962C8B-B14F-4D97-AF65-F5344CB8AC3E}">
        <p14:creationId xmlns:p14="http://schemas.microsoft.com/office/powerpoint/2010/main" val="82121465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2A8F47B3-D38E-86F2-186A-111E4F4E8022}"/>
              </a:ext>
            </a:extLst>
          </p:cNvPr>
          <p:cNvSpPr txBox="1"/>
          <p:nvPr/>
        </p:nvSpPr>
        <p:spPr>
          <a:xfrm>
            <a:off x="1239079" y="289679"/>
            <a:ext cx="8705088" cy="6278642"/>
          </a:xfrm>
          <a:prstGeom prst="rect">
            <a:avLst/>
          </a:prstGeom>
          <a:noFill/>
          <a:ln w="19050">
            <a:solidFill>
              <a:srgbClr val="00B0F0"/>
            </a:solidFill>
          </a:ln>
        </p:spPr>
        <p:txBody>
          <a:bodyPr wrap="square">
            <a:spAutoFit/>
          </a:bodyPr>
          <a:lstStyle/>
          <a:p>
            <a:r>
              <a:rPr lang="ja-JP" altLang="en-US" sz="2400" b="1" dirty="0">
                <a:solidFill>
                  <a:srgbClr val="FF0000"/>
                </a:solidFill>
              </a:rPr>
              <a:t>■要因①　情報の量・種類・スピードが違う</a:t>
            </a:r>
          </a:p>
          <a:p>
            <a:r>
              <a:rPr lang="ja-JP" altLang="en-US" dirty="0"/>
              <a:t> </a:t>
            </a:r>
            <a:r>
              <a:rPr lang="en-US" altLang="ja-JP" dirty="0"/>
              <a:t>― </a:t>
            </a:r>
            <a:r>
              <a:rPr lang="ja-JP" altLang="en-US" dirty="0"/>
              <a:t>視覚情報と聴覚情報では“処理できる世界の広さ”が違う </a:t>
            </a:r>
            <a:r>
              <a:rPr lang="en-US" altLang="ja-JP" dirty="0"/>
              <a:t>―</a:t>
            </a:r>
          </a:p>
          <a:p>
            <a:endParaRPr lang="en-US" altLang="ja-JP" dirty="0"/>
          </a:p>
          <a:p>
            <a:r>
              <a:rPr lang="en-US" altLang="ja-JP" dirty="0"/>
              <a:t> ●</a:t>
            </a:r>
            <a:r>
              <a:rPr lang="ja-JP" altLang="en-US" dirty="0"/>
              <a:t>職員</a:t>
            </a:r>
          </a:p>
          <a:p>
            <a:r>
              <a:rPr lang="ja-JP" altLang="en-US" dirty="0"/>
              <a:t> 見れば分かる</a:t>
            </a:r>
          </a:p>
          <a:p>
            <a:r>
              <a:rPr lang="ja-JP" altLang="en-US" dirty="0"/>
              <a:t> 状況全体を把握</a:t>
            </a:r>
          </a:p>
          <a:p>
            <a:r>
              <a:rPr lang="ja-JP" altLang="en-US" dirty="0"/>
              <a:t> 予定や段取りを視覚的に組み立てられる</a:t>
            </a:r>
          </a:p>
          <a:p>
            <a:endParaRPr lang="ja-JP" altLang="en-US" dirty="0"/>
          </a:p>
          <a:p>
            <a:r>
              <a:rPr lang="ja-JP" altLang="en-US" dirty="0"/>
              <a:t> ●利用者</a:t>
            </a:r>
          </a:p>
          <a:p>
            <a:r>
              <a:rPr lang="ja-JP" altLang="en-US" dirty="0"/>
              <a:t> 耳からの断片情報だけ</a:t>
            </a:r>
          </a:p>
          <a:p>
            <a:r>
              <a:rPr lang="ja-JP" altLang="en-US" dirty="0"/>
              <a:t> 説明されていない部分は“想像で埋める”</a:t>
            </a:r>
          </a:p>
          <a:p>
            <a:r>
              <a:rPr lang="ja-JP" altLang="en-US" dirty="0"/>
              <a:t> 時間の流れや状況の変化を追いにくい</a:t>
            </a:r>
          </a:p>
          <a:p>
            <a:r>
              <a:rPr lang="ja-JP" altLang="en-US" dirty="0"/>
              <a:t> 高齢になるほど処理スピードが落ちる → 不安が増える</a:t>
            </a:r>
          </a:p>
          <a:p>
            <a:endParaRPr lang="ja-JP" altLang="en-US" dirty="0"/>
          </a:p>
          <a:p>
            <a:r>
              <a:rPr lang="ja-JP" altLang="en-US" dirty="0"/>
              <a:t> ●行き違いの典型</a:t>
            </a:r>
          </a:p>
          <a:p>
            <a:r>
              <a:rPr lang="ja-JP" altLang="en-US" dirty="0"/>
              <a:t> 「さっき説明したでしょう」</a:t>
            </a:r>
          </a:p>
          <a:p>
            <a:r>
              <a:rPr lang="ja-JP" altLang="en-US" dirty="0"/>
              <a:t> 「聞いていない／そんな話ではなかった」</a:t>
            </a:r>
          </a:p>
          <a:p>
            <a:r>
              <a:rPr lang="ja-JP" altLang="en-US" dirty="0"/>
              <a:t> 「なぜ突然変わったのか分からない」</a:t>
            </a:r>
          </a:p>
          <a:p>
            <a:endParaRPr lang="ja-JP" altLang="en-US" dirty="0"/>
          </a:p>
          <a:p>
            <a:r>
              <a:rPr lang="ja-JP" altLang="en-US" dirty="0"/>
              <a:t> ●職員に伝わってほしい本質</a:t>
            </a:r>
          </a:p>
          <a:p>
            <a:r>
              <a:rPr lang="ja-JP" altLang="en-US" dirty="0"/>
              <a:t>利用者は“情報が不足している”のではなく、“情報を保持する条件が整っていない”。</a:t>
            </a:r>
          </a:p>
          <a:p>
            <a:r>
              <a:rPr lang="ja-JP" altLang="en-US" dirty="0"/>
              <a:t>これは能力ではなく「構造的な限界」</a:t>
            </a:r>
          </a:p>
        </p:txBody>
      </p:sp>
    </p:spTree>
    <p:extLst>
      <p:ext uri="{BB962C8B-B14F-4D97-AF65-F5344CB8AC3E}">
        <p14:creationId xmlns:p14="http://schemas.microsoft.com/office/powerpoint/2010/main" val="171633126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EF991E-EDBC-8D8F-713C-12F2123E7051}"/>
            </a:ext>
          </a:extLst>
        </p:cNvPr>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FB72075E-9615-B011-C621-07E06E03BE64}"/>
              </a:ext>
            </a:extLst>
          </p:cNvPr>
          <p:cNvSpPr txBox="1"/>
          <p:nvPr/>
        </p:nvSpPr>
        <p:spPr>
          <a:xfrm>
            <a:off x="2345833" y="329603"/>
            <a:ext cx="7500333" cy="6001643"/>
          </a:xfrm>
          <a:prstGeom prst="rect">
            <a:avLst/>
          </a:prstGeom>
          <a:noFill/>
          <a:ln w="19050">
            <a:solidFill>
              <a:srgbClr val="00B0F0"/>
            </a:solidFill>
          </a:ln>
        </p:spPr>
        <p:txBody>
          <a:bodyPr wrap="square">
            <a:spAutoFit/>
          </a:bodyPr>
          <a:lstStyle/>
          <a:p>
            <a:r>
              <a:rPr lang="ja-JP" altLang="en-US" sz="2400" b="1" dirty="0">
                <a:solidFill>
                  <a:srgbClr val="FF3399"/>
                </a:solidFill>
              </a:rPr>
              <a:t>■要因②　“予測不能性”への恐怖</a:t>
            </a:r>
          </a:p>
          <a:p>
            <a:endParaRPr lang="ja-JP" altLang="en-US" dirty="0"/>
          </a:p>
          <a:p>
            <a:r>
              <a:rPr lang="ja-JP" altLang="en-US" dirty="0"/>
              <a:t> </a:t>
            </a:r>
            <a:r>
              <a:rPr lang="en-US" altLang="ja-JP" dirty="0"/>
              <a:t>― </a:t>
            </a:r>
            <a:r>
              <a:rPr lang="ja-JP" altLang="en-US" dirty="0"/>
              <a:t>見えない世界では「先が読めること」が安心のすべて </a:t>
            </a:r>
            <a:r>
              <a:rPr lang="en-US" altLang="ja-JP" dirty="0"/>
              <a:t>―</a:t>
            </a:r>
          </a:p>
          <a:p>
            <a:endParaRPr lang="en-US" altLang="ja-JP" dirty="0"/>
          </a:p>
          <a:p>
            <a:r>
              <a:rPr lang="ja-JP" altLang="en-US" dirty="0"/>
              <a:t>視覚障害者にとって最もストレスが高いのは、</a:t>
            </a:r>
          </a:p>
          <a:p>
            <a:r>
              <a:rPr lang="ja-JP" altLang="en-US" dirty="0"/>
              <a:t>「次に何が起きるか分からない」状態です。</a:t>
            </a:r>
          </a:p>
          <a:p>
            <a:endParaRPr lang="ja-JP" altLang="en-US" dirty="0"/>
          </a:p>
          <a:p>
            <a:r>
              <a:rPr lang="ja-JP" altLang="en-US" dirty="0"/>
              <a:t> 手続きが何段階なのか</a:t>
            </a:r>
          </a:p>
          <a:p>
            <a:r>
              <a:rPr lang="ja-JP" altLang="en-US" dirty="0"/>
              <a:t> いつ終わるのか</a:t>
            </a:r>
          </a:p>
          <a:p>
            <a:r>
              <a:rPr lang="ja-JP" altLang="en-US" dirty="0"/>
              <a:t> 今どこまで進んでいるのか</a:t>
            </a:r>
          </a:p>
          <a:p>
            <a:r>
              <a:rPr lang="ja-JP" altLang="en-US" dirty="0"/>
              <a:t> 新しい音や環境の変化が“危険信号”になる</a:t>
            </a:r>
          </a:p>
          <a:p>
            <a:endParaRPr lang="ja-JP" altLang="en-US" dirty="0"/>
          </a:p>
          <a:p>
            <a:r>
              <a:rPr lang="ja-JP" altLang="en-US" dirty="0"/>
              <a:t> </a:t>
            </a:r>
            <a:r>
              <a:rPr lang="ja-JP" altLang="en-US" dirty="0">
                <a:solidFill>
                  <a:srgbClr val="00B0F0"/>
                </a:solidFill>
              </a:rPr>
              <a:t>●怒りは「恐怖の裏返し」である</a:t>
            </a:r>
          </a:p>
          <a:p>
            <a:endParaRPr lang="ja-JP" altLang="en-US" dirty="0"/>
          </a:p>
          <a:p>
            <a:r>
              <a:rPr lang="ja-JP" altLang="en-US" dirty="0"/>
              <a:t>利用者の怒りの一次感情は、ほぼ必ず</a:t>
            </a:r>
          </a:p>
          <a:p>
            <a:r>
              <a:rPr lang="ja-JP" altLang="en-US" dirty="0"/>
              <a:t>「怖い」「置いていかれる」「自分のコントロールを失う」です。</a:t>
            </a:r>
          </a:p>
          <a:p>
            <a:endParaRPr lang="ja-JP" altLang="en-US" dirty="0"/>
          </a:p>
          <a:p>
            <a:r>
              <a:rPr lang="ja-JP" altLang="en-US" dirty="0"/>
              <a:t> </a:t>
            </a:r>
            <a:r>
              <a:rPr lang="ja-JP" altLang="en-US" dirty="0">
                <a:solidFill>
                  <a:srgbClr val="00B0F0"/>
                </a:solidFill>
              </a:rPr>
              <a:t>●職員に伝えたい本質</a:t>
            </a:r>
          </a:p>
          <a:p>
            <a:endParaRPr lang="ja-JP" altLang="en-US" dirty="0"/>
          </a:p>
          <a:p>
            <a:r>
              <a:rPr lang="ja-JP" altLang="en-US" dirty="0">
                <a:solidFill>
                  <a:srgbClr val="FF3399"/>
                </a:solidFill>
              </a:rPr>
              <a:t>怒りは攻撃ではなく、</a:t>
            </a:r>
          </a:p>
          <a:p>
            <a:r>
              <a:rPr lang="ja-JP" altLang="en-US" dirty="0">
                <a:solidFill>
                  <a:srgbClr val="FF3399"/>
                </a:solidFill>
              </a:rPr>
              <a:t>“自分の身を守ろうとする防衛反応”。</a:t>
            </a:r>
          </a:p>
        </p:txBody>
      </p:sp>
    </p:spTree>
    <p:extLst>
      <p:ext uri="{BB962C8B-B14F-4D97-AF65-F5344CB8AC3E}">
        <p14:creationId xmlns:p14="http://schemas.microsoft.com/office/powerpoint/2010/main" val="83585894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DE55DC-6F4A-F33B-CC28-EEBE79890FFC}"/>
            </a:ext>
          </a:extLst>
        </p:cNvPr>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EAA9FF9D-53D1-2427-2D7A-08FE12824689}"/>
              </a:ext>
            </a:extLst>
          </p:cNvPr>
          <p:cNvSpPr txBox="1"/>
          <p:nvPr/>
        </p:nvSpPr>
        <p:spPr>
          <a:xfrm>
            <a:off x="1914011" y="335845"/>
            <a:ext cx="8668512" cy="6463308"/>
          </a:xfrm>
          <a:prstGeom prst="rect">
            <a:avLst/>
          </a:prstGeom>
          <a:noFill/>
          <a:ln w="19050">
            <a:solidFill>
              <a:srgbClr val="00B0F0"/>
            </a:solidFill>
          </a:ln>
        </p:spPr>
        <p:txBody>
          <a:bodyPr wrap="square">
            <a:spAutoFit/>
          </a:bodyPr>
          <a:lstStyle/>
          <a:p>
            <a:r>
              <a:rPr lang="ja-JP" altLang="en-US" dirty="0">
                <a:solidFill>
                  <a:srgbClr val="FF0000"/>
                </a:solidFill>
              </a:rPr>
              <a:t>■要因③　職員と利用者は「違う認知的枠組み」を持っている</a:t>
            </a:r>
          </a:p>
          <a:p>
            <a:r>
              <a:rPr lang="ja-JP" altLang="en-US" dirty="0">
                <a:solidFill>
                  <a:srgbClr val="FF0000"/>
                </a:solidFill>
              </a:rPr>
              <a:t>            </a:t>
            </a:r>
            <a:r>
              <a:rPr lang="en-US" altLang="ja-JP" dirty="0">
                <a:solidFill>
                  <a:srgbClr val="FF0000"/>
                </a:solidFill>
              </a:rPr>
              <a:t>― </a:t>
            </a:r>
            <a:r>
              <a:rPr lang="ja-JP" altLang="en-US" dirty="0">
                <a:solidFill>
                  <a:srgbClr val="FF0000"/>
                </a:solidFill>
              </a:rPr>
              <a:t>職員は制度と業務の認知的枠組みで動き、</a:t>
            </a:r>
          </a:p>
          <a:p>
            <a:r>
              <a:rPr lang="ja-JP" altLang="en-US" dirty="0">
                <a:solidFill>
                  <a:srgbClr val="FF0000"/>
                </a:solidFill>
              </a:rPr>
              <a:t>                     利用者は生活の認知的枠組みで動く </a:t>
            </a:r>
            <a:r>
              <a:rPr lang="en-US" altLang="ja-JP" dirty="0"/>
              <a:t>―</a:t>
            </a:r>
          </a:p>
          <a:p>
            <a:endParaRPr lang="en-US" altLang="ja-JP" dirty="0"/>
          </a:p>
          <a:p>
            <a:r>
              <a:rPr lang="en-US" altLang="ja-JP" dirty="0"/>
              <a:t> ●</a:t>
            </a:r>
            <a:r>
              <a:rPr lang="ja-JP" altLang="en-US" dirty="0"/>
              <a:t>職員の認知的枠組み</a:t>
            </a:r>
          </a:p>
          <a:p>
            <a:r>
              <a:rPr lang="ja-JP" altLang="en-US" dirty="0"/>
              <a:t> 手続き</a:t>
            </a:r>
          </a:p>
          <a:p>
            <a:r>
              <a:rPr lang="ja-JP" altLang="en-US" dirty="0"/>
              <a:t> 安全</a:t>
            </a:r>
          </a:p>
          <a:p>
            <a:r>
              <a:rPr lang="ja-JP" altLang="en-US" dirty="0"/>
              <a:t> 施設運営</a:t>
            </a:r>
          </a:p>
          <a:p>
            <a:r>
              <a:rPr lang="ja-JP" altLang="en-US" dirty="0"/>
              <a:t> マニュアル</a:t>
            </a:r>
          </a:p>
          <a:p>
            <a:r>
              <a:rPr lang="ja-JP" altLang="en-US" dirty="0"/>
              <a:t> 時間配分</a:t>
            </a:r>
          </a:p>
          <a:p>
            <a:endParaRPr lang="ja-JP" altLang="en-US" dirty="0"/>
          </a:p>
          <a:p>
            <a:r>
              <a:rPr lang="ja-JP" altLang="en-US" dirty="0"/>
              <a:t> ●利用者の認知的枠組み</a:t>
            </a:r>
          </a:p>
          <a:p>
            <a:r>
              <a:rPr lang="ja-JP" altLang="en-US" dirty="0"/>
              <a:t> 今日の生活が成り立つか</a:t>
            </a:r>
          </a:p>
          <a:p>
            <a:r>
              <a:rPr lang="ja-JP" altLang="en-US" dirty="0"/>
              <a:t> </a:t>
            </a:r>
            <a:r>
              <a:rPr lang="ja-JP" altLang="en-US" dirty="0">
                <a:solidFill>
                  <a:srgbClr val="00B0F0"/>
                </a:solidFill>
              </a:rPr>
              <a:t>見えない不安をどう避けるか</a:t>
            </a:r>
          </a:p>
          <a:p>
            <a:r>
              <a:rPr lang="ja-JP" altLang="en-US" dirty="0">
                <a:solidFill>
                  <a:srgbClr val="00B0F0"/>
                </a:solidFill>
              </a:rPr>
              <a:t> 過去の嫌な経験</a:t>
            </a:r>
          </a:p>
          <a:p>
            <a:r>
              <a:rPr lang="ja-JP" altLang="en-US" dirty="0">
                <a:solidFill>
                  <a:srgbClr val="00B0F0"/>
                </a:solidFill>
              </a:rPr>
              <a:t> 身体の状態（痛み・疲労・不安）</a:t>
            </a:r>
          </a:p>
          <a:p>
            <a:endParaRPr lang="ja-JP" altLang="en-US" dirty="0"/>
          </a:p>
          <a:p>
            <a:r>
              <a:rPr lang="ja-JP" altLang="en-US" dirty="0"/>
              <a:t>双方が別々の認知的枠組みの上で正しいことを言っているため、</a:t>
            </a:r>
          </a:p>
          <a:p>
            <a:r>
              <a:rPr lang="ja-JP" altLang="en-US" dirty="0"/>
              <a:t>会話がすれ違う。</a:t>
            </a:r>
          </a:p>
          <a:p>
            <a:endParaRPr lang="ja-JP" altLang="en-US" dirty="0"/>
          </a:p>
          <a:p>
            <a:r>
              <a:rPr lang="ja-JP" altLang="en-US" dirty="0"/>
              <a:t> ●職員に伝えたい本質</a:t>
            </a:r>
          </a:p>
          <a:p>
            <a:r>
              <a:rPr lang="ja-JP" altLang="en-US" dirty="0"/>
              <a:t>利用者が“合理的でない”のではなく、</a:t>
            </a:r>
          </a:p>
          <a:p>
            <a:r>
              <a:rPr lang="ja-JP" altLang="en-US" dirty="0"/>
              <a:t>職員とはまったく違う前提で世界を理解している。</a:t>
            </a:r>
          </a:p>
        </p:txBody>
      </p:sp>
    </p:spTree>
    <p:extLst>
      <p:ext uri="{BB962C8B-B14F-4D97-AF65-F5344CB8AC3E}">
        <p14:creationId xmlns:p14="http://schemas.microsoft.com/office/powerpoint/2010/main" val="195717972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B3EAEB-B9D5-948C-2671-660F82ADFFC7}"/>
            </a:ext>
          </a:extLst>
        </p:cNvPr>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11AF9E37-C1FD-7484-4C5F-0835828DC587}"/>
              </a:ext>
            </a:extLst>
          </p:cNvPr>
          <p:cNvSpPr txBox="1"/>
          <p:nvPr/>
        </p:nvSpPr>
        <p:spPr>
          <a:xfrm>
            <a:off x="2515991" y="776864"/>
            <a:ext cx="7160017" cy="5078313"/>
          </a:xfrm>
          <a:prstGeom prst="rect">
            <a:avLst/>
          </a:prstGeom>
          <a:noFill/>
          <a:ln w="19050">
            <a:solidFill>
              <a:srgbClr val="00B0F0"/>
            </a:solidFill>
          </a:ln>
        </p:spPr>
        <p:txBody>
          <a:bodyPr wrap="square">
            <a:spAutoFit/>
          </a:bodyPr>
          <a:lstStyle/>
          <a:p>
            <a:r>
              <a:rPr lang="ja-JP" altLang="en-US" dirty="0"/>
              <a:t> </a:t>
            </a:r>
            <a:r>
              <a:rPr lang="ja-JP" altLang="en-US" dirty="0">
                <a:solidFill>
                  <a:srgbClr val="FF0000"/>
                </a:solidFill>
              </a:rPr>
              <a:t>■要因④　高齢＋視覚障害では「失っているものが多い」</a:t>
            </a:r>
          </a:p>
          <a:p>
            <a:r>
              <a:rPr lang="ja-JP" altLang="en-US" dirty="0"/>
              <a:t> </a:t>
            </a:r>
            <a:r>
              <a:rPr lang="en-US" altLang="ja-JP" dirty="0"/>
              <a:t>― </a:t>
            </a:r>
            <a:r>
              <a:rPr lang="ja-JP" altLang="en-US" dirty="0"/>
              <a:t>失ったものが大きいほど、感情の反応は強くなる </a:t>
            </a:r>
            <a:r>
              <a:rPr lang="en-US" altLang="ja-JP" dirty="0"/>
              <a:t>―</a:t>
            </a:r>
          </a:p>
          <a:p>
            <a:endParaRPr lang="en-US" altLang="ja-JP" dirty="0"/>
          </a:p>
          <a:p>
            <a:r>
              <a:rPr lang="en-US" altLang="ja-JP" dirty="0"/>
              <a:t> </a:t>
            </a:r>
            <a:r>
              <a:rPr lang="ja-JP" altLang="en-US" dirty="0"/>
              <a:t>     </a:t>
            </a:r>
            <a:r>
              <a:rPr lang="ja-JP" altLang="en-US" dirty="0">
                <a:solidFill>
                  <a:srgbClr val="00B0F0"/>
                </a:solidFill>
              </a:rPr>
              <a:t>失われた視覚</a:t>
            </a:r>
          </a:p>
          <a:p>
            <a:r>
              <a:rPr lang="ja-JP" altLang="en-US" dirty="0">
                <a:solidFill>
                  <a:srgbClr val="00B0F0"/>
                </a:solidFill>
              </a:rPr>
              <a:t>     落ちてくる聴力</a:t>
            </a:r>
          </a:p>
          <a:p>
            <a:r>
              <a:rPr lang="ja-JP" altLang="en-US" dirty="0">
                <a:solidFill>
                  <a:srgbClr val="00B0F0"/>
                </a:solidFill>
              </a:rPr>
              <a:t>     記憶の衰え</a:t>
            </a:r>
          </a:p>
          <a:p>
            <a:r>
              <a:rPr lang="ja-JP" altLang="en-US" dirty="0">
                <a:solidFill>
                  <a:srgbClr val="00B0F0"/>
                </a:solidFill>
              </a:rPr>
              <a:t>    判断力の低下</a:t>
            </a:r>
          </a:p>
          <a:p>
            <a:r>
              <a:rPr lang="ja-JP" altLang="en-US" dirty="0">
                <a:solidFill>
                  <a:srgbClr val="00B0F0"/>
                </a:solidFill>
              </a:rPr>
              <a:t>    身体機能の低下</a:t>
            </a:r>
          </a:p>
          <a:p>
            <a:r>
              <a:rPr lang="ja-JP" altLang="en-US" dirty="0">
                <a:solidFill>
                  <a:srgbClr val="00B0F0"/>
                </a:solidFill>
              </a:rPr>
              <a:t>    社会参加の低下</a:t>
            </a:r>
          </a:p>
          <a:p>
            <a:r>
              <a:rPr lang="ja-JP" altLang="en-US" b="1" dirty="0">
                <a:solidFill>
                  <a:srgbClr val="00B0F0"/>
                </a:solidFill>
              </a:rPr>
              <a:t>                                   誇りや役割</a:t>
            </a:r>
            <a:r>
              <a:rPr lang="ja-JP" altLang="en-US" dirty="0">
                <a:solidFill>
                  <a:srgbClr val="00B0F0"/>
                </a:solidFill>
              </a:rPr>
              <a:t>の喪失感</a:t>
            </a:r>
          </a:p>
          <a:p>
            <a:endParaRPr lang="ja-JP" altLang="en-US" dirty="0">
              <a:solidFill>
                <a:srgbClr val="00B0F0"/>
              </a:solidFill>
            </a:endParaRPr>
          </a:p>
          <a:p>
            <a:r>
              <a:rPr lang="ja-JP" altLang="en-US" dirty="0"/>
              <a:t>職員の一言、機器トラブル、説明の不足など “小さな出来事” が、</a:t>
            </a:r>
          </a:p>
          <a:p>
            <a:r>
              <a:rPr lang="ja-JP" altLang="en-US" dirty="0"/>
              <a:t>その人にとっては 「人生のバランスが崩れる大事件」 になる。</a:t>
            </a:r>
          </a:p>
          <a:p>
            <a:endParaRPr lang="ja-JP" altLang="en-US" dirty="0"/>
          </a:p>
          <a:p>
            <a:r>
              <a:rPr lang="ja-JP" altLang="en-US" dirty="0"/>
              <a:t> ●職員に伝わってほしい本質</a:t>
            </a:r>
          </a:p>
          <a:p>
            <a:r>
              <a:rPr lang="ja-JP" altLang="en-US" dirty="0">
                <a:solidFill>
                  <a:srgbClr val="00B0F0"/>
                </a:solidFill>
              </a:rPr>
              <a:t>      怒りやクレームの背後には、</a:t>
            </a:r>
          </a:p>
          <a:p>
            <a:r>
              <a:rPr lang="ja-JP" altLang="en-US" dirty="0">
                <a:solidFill>
                  <a:srgbClr val="00B0F0"/>
                </a:solidFill>
              </a:rPr>
              <a:t>    「失いたくないものが多すぎる生活」 がある。</a:t>
            </a:r>
          </a:p>
          <a:p>
            <a:r>
              <a:rPr lang="ja-JP" altLang="en-US" dirty="0">
                <a:solidFill>
                  <a:srgbClr val="00B0F0"/>
                </a:solidFill>
              </a:rPr>
              <a:t>    怒っているのは、あなたではなく、その状況そのもの。</a:t>
            </a:r>
          </a:p>
        </p:txBody>
      </p:sp>
    </p:spTree>
    <p:extLst>
      <p:ext uri="{BB962C8B-B14F-4D97-AF65-F5344CB8AC3E}">
        <p14:creationId xmlns:p14="http://schemas.microsoft.com/office/powerpoint/2010/main" val="244274136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7D4506-DDC1-B2C4-C726-84937E570C70}"/>
            </a:ext>
          </a:extLst>
        </p:cNvPr>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5A4F8FB1-8C61-A66E-74A5-69DE2A4563B2}"/>
              </a:ext>
            </a:extLst>
          </p:cNvPr>
          <p:cNvSpPr txBox="1"/>
          <p:nvPr/>
        </p:nvSpPr>
        <p:spPr>
          <a:xfrm>
            <a:off x="2507702" y="2719560"/>
            <a:ext cx="6096000" cy="1200329"/>
          </a:xfrm>
          <a:prstGeom prst="rect">
            <a:avLst/>
          </a:prstGeom>
          <a:noFill/>
          <a:ln w="19050">
            <a:solidFill>
              <a:srgbClr val="00B0F0"/>
            </a:solidFill>
          </a:ln>
        </p:spPr>
        <p:txBody>
          <a:bodyPr wrap="square">
            <a:spAutoFit/>
          </a:bodyPr>
          <a:lstStyle/>
          <a:p>
            <a:r>
              <a:rPr lang="ja-JP" altLang="en-US" dirty="0"/>
              <a:t> </a:t>
            </a:r>
            <a:r>
              <a:rPr lang="ja-JP" altLang="en-US" b="1" dirty="0">
                <a:solidFill>
                  <a:srgbClr val="00B050"/>
                </a:solidFill>
              </a:rPr>
              <a:t>◆</a:t>
            </a:r>
            <a:r>
              <a:rPr lang="en-US" altLang="ja-JP" b="1" dirty="0">
                <a:solidFill>
                  <a:srgbClr val="00B050"/>
                </a:solidFill>
              </a:rPr>
              <a:t>2</a:t>
            </a:r>
            <a:r>
              <a:rPr lang="ja-JP" altLang="en-US" b="1" dirty="0">
                <a:solidFill>
                  <a:srgbClr val="00B050"/>
                </a:solidFill>
              </a:rPr>
              <a:t>．家族と職員の行き違いを生む「３つの構造」</a:t>
            </a:r>
          </a:p>
          <a:p>
            <a:endParaRPr lang="ja-JP" altLang="en-US" dirty="0">
              <a:solidFill>
                <a:srgbClr val="00B050"/>
              </a:solidFill>
            </a:endParaRPr>
          </a:p>
          <a:p>
            <a:r>
              <a:rPr lang="ja-JP" altLang="en-US" dirty="0"/>
              <a:t>家族の怒りや不安も、「家族の認知的枠組みの構造」を理解すると納得できます。</a:t>
            </a:r>
          </a:p>
        </p:txBody>
      </p:sp>
    </p:spTree>
    <p:extLst>
      <p:ext uri="{BB962C8B-B14F-4D97-AF65-F5344CB8AC3E}">
        <p14:creationId xmlns:p14="http://schemas.microsoft.com/office/powerpoint/2010/main" val="265839265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396627-676A-1144-BCCB-7F26B232A73D}"/>
            </a:ext>
          </a:extLst>
        </p:cNvPr>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869B1031-5146-A514-5881-06C7280B0C70}"/>
              </a:ext>
            </a:extLst>
          </p:cNvPr>
          <p:cNvSpPr txBox="1"/>
          <p:nvPr/>
        </p:nvSpPr>
        <p:spPr>
          <a:xfrm>
            <a:off x="2336372" y="1989008"/>
            <a:ext cx="7038634" cy="3139321"/>
          </a:xfrm>
          <a:prstGeom prst="rect">
            <a:avLst/>
          </a:prstGeom>
          <a:noFill/>
          <a:ln w="19050">
            <a:solidFill>
              <a:srgbClr val="00B0F0"/>
            </a:solidFill>
          </a:ln>
        </p:spPr>
        <p:txBody>
          <a:bodyPr wrap="square">
            <a:spAutoFit/>
          </a:bodyPr>
          <a:lstStyle/>
          <a:p>
            <a:r>
              <a:rPr lang="ja-JP" altLang="en-US" b="1" dirty="0"/>
              <a:t>■</a:t>
            </a:r>
            <a:r>
              <a:rPr lang="ja-JP" altLang="en-US" b="1" dirty="0">
                <a:solidFill>
                  <a:srgbClr val="FF0000"/>
                </a:solidFill>
              </a:rPr>
              <a:t>構造①　家族は「守る物語」で世界を見ている</a:t>
            </a:r>
          </a:p>
          <a:p>
            <a:endParaRPr lang="ja-JP" altLang="en-US" b="1" dirty="0">
              <a:solidFill>
                <a:srgbClr val="FF0000"/>
              </a:solidFill>
            </a:endParaRPr>
          </a:p>
          <a:p>
            <a:r>
              <a:rPr lang="ja-JP" altLang="en-US" dirty="0"/>
              <a:t> 家族の頭には、「本人を守るための一貫した物語」がある</a:t>
            </a:r>
          </a:p>
          <a:p>
            <a:r>
              <a:rPr lang="ja-JP" altLang="en-US" dirty="0"/>
              <a:t> 職員が別の説明をすると</a:t>
            </a:r>
          </a:p>
          <a:p>
            <a:r>
              <a:rPr lang="ja-JP" altLang="en-US" dirty="0"/>
              <a:t>  　→「本人が危険にさらされるのでは？」</a:t>
            </a:r>
          </a:p>
          <a:p>
            <a:r>
              <a:rPr lang="ja-JP" altLang="en-US" dirty="0"/>
              <a:t>  　→「以前の経験をわかってない！」</a:t>
            </a:r>
          </a:p>
          <a:p>
            <a:r>
              <a:rPr lang="ja-JP" altLang="en-US" dirty="0"/>
              <a:t>  と受け止められる。</a:t>
            </a:r>
          </a:p>
          <a:p>
            <a:endParaRPr lang="ja-JP" altLang="en-US" dirty="0"/>
          </a:p>
          <a:p>
            <a:r>
              <a:rPr lang="ja-JP" altLang="en-US" dirty="0"/>
              <a:t> ●家族の怒りの背後には</a:t>
            </a:r>
          </a:p>
          <a:p>
            <a:r>
              <a:rPr lang="ja-JP" altLang="en-US" dirty="0"/>
              <a:t>「この人は本人をちゃんと守れるのか？」</a:t>
            </a:r>
          </a:p>
          <a:p>
            <a:r>
              <a:rPr lang="ja-JP" altLang="en-US" dirty="0"/>
              <a:t>      という試し・不安がある。</a:t>
            </a:r>
          </a:p>
        </p:txBody>
      </p:sp>
    </p:spTree>
    <p:extLst>
      <p:ext uri="{BB962C8B-B14F-4D97-AF65-F5344CB8AC3E}">
        <p14:creationId xmlns:p14="http://schemas.microsoft.com/office/powerpoint/2010/main" val="413948019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51AE2A-F77A-AB1D-9258-809996A8FCA4}"/>
            </a:ext>
          </a:extLst>
        </p:cNvPr>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B9BD6DA9-7019-2368-5DA6-B6894ED9D519}"/>
              </a:ext>
            </a:extLst>
          </p:cNvPr>
          <p:cNvSpPr txBox="1"/>
          <p:nvPr/>
        </p:nvSpPr>
        <p:spPr>
          <a:xfrm>
            <a:off x="2345355" y="710187"/>
            <a:ext cx="6875647" cy="5262979"/>
          </a:xfrm>
          <a:prstGeom prst="rect">
            <a:avLst/>
          </a:prstGeom>
          <a:noFill/>
          <a:ln w="19050">
            <a:solidFill>
              <a:srgbClr val="00B0F0"/>
            </a:solidFill>
          </a:ln>
        </p:spPr>
        <p:txBody>
          <a:bodyPr wrap="square">
            <a:spAutoFit/>
          </a:bodyPr>
          <a:lstStyle/>
          <a:p>
            <a:r>
              <a:rPr lang="ja-JP" altLang="en-US" sz="2800" b="1" dirty="0">
                <a:solidFill>
                  <a:srgbClr val="FF0000"/>
                </a:solidFill>
              </a:rPr>
              <a:t>■構造②　家族もまた高齢化し、</a:t>
            </a:r>
            <a:br>
              <a:rPr lang="ja-JP" altLang="en-US" sz="2800" b="1" dirty="0">
                <a:solidFill>
                  <a:srgbClr val="FF0000"/>
                </a:solidFill>
              </a:rPr>
            </a:br>
            <a:r>
              <a:rPr lang="ja-JP" altLang="en-US" sz="2800" b="1" dirty="0">
                <a:solidFill>
                  <a:srgbClr val="FF0000"/>
                </a:solidFill>
              </a:rPr>
              <a:t>              介護負担と不安が蓄積している</a:t>
            </a:r>
          </a:p>
          <a:p>
            <a:endParaRPr lang="ja-JP" altLang="en-US" sz="2800" dirty="0"/>
          </a:p>
          <a:p>
            <a:r>
              <a:rPr lang="ja-JP" altLang="en-US" sz="2800" dirty="0">
                <a:solidFill>
                  <a:srgbClr val="00B0F0"/>
                </a:solidFill>
              </a:rPr>
              <a:t>視覚障害者の高齢化とともに、</a:t>
            </a:r>
          </a:p>
          <a:p>
            <a:r>
              <a:rPr lang="ja-JP" altLang="en-US" sz="2800" dirty="0">
                <a:solidFill>
                  <a:srgbClr val="00B0F0"/>
                </a:solidFill>
              </a:rPr>
              <a:t>家族も</a:t>
            </a:r>
            <a:r>
              <a:rPr lang="en-US" altLang="ja-JP" sz="2800" dirty="0">
                <a:solidFill>
                  <a:srgbClr val="00B0F0"/>
                </a:solidFill>
              </a:rPr>
              <a:t>70</a:t>
            </a:r>
            <a:r>
              <a:rPr lang="ja-JP" altLang="en-US" sz="2800" dirty="0">
                <a:solidFill>
                  <a:srgbClr val="00B0F0"/>
                </a:solidFill>
              </a:rPr>
              <a:t>代・</a:t>
            </a:r>
            <a:r>
              <a:rPr lang="en-US" altLang="ja-JP" sz="2800" dirty="0">
                <a:solidFill>
                  <a:srgbClr val="00B0F0"/>
                </a:solidFill>
              </a:rPr>
              <a:t>80</a:t>
            </a:r>
            <a:r>
              <a:rPr lang="ja-JP" altLang="en-US" sz="2800" dirty="0">
                <a:solidFill>
                  <a:srgbClr val="00B0F0"/>
                </a:solidFill>
              </a:rPr>
              <a:t>代になっている。</a:t>
            </a:r>
          </a:p>
          <a:p>
            <a:endParaRPr lang="ja-JP" altLang="en-US" sz="2800" dirty="0">
              <a:solidFill>
                <a:srgbClr val="00B0F0"/>
              </a:solidFill>
            </a:endParaRPr>
          </a:p>
          <a:p>
            <a:r>
              <a:rPr lang="ja-JP" altLang="en-US" sz="2800" dirty="0">
                <a:solidFill>
                  <a:srgbClr val="00B0F0"/>
                </a:solidFill>
              </a:rPr>
              <a:t> 体力がない</a:t>
            </a:r>
          </a:p>
          <a:p>
            <a:r>
              <a:rPr lang="ja-JP" altLang="en-US" sz="2800" dirty="0">
                <a:solidFill>
                  <a:srgbClr val="00B0F0"/>
                </a:solidFill>
              </a:rPr>
              <a:t> 生活がギリギリ</a:t>
            </a:r>
          </a:p>
          <a:p>
            <a:r>
              <a:rPr lang="ja-JP" altLang="en-US" sz="2800" dirty="0">
                <a:solidFill>
                  <a:srgbClr val="00B0F0"/>
                </a:solidFill>
              </a:rPr>
              <a:t> 認知的負荷が大きい</a:t>
            </a:r>
          </a:p>
          <a:p>
            <a:r>
              <a:rPr lang="ja-JP" altLang="en-US" sz="2800" dirty="0">
                <a:solidFill>
                  <a:srgbClr val="00B0F0"/>
                </a:solidFill>
              </a:rPr>
              <a:t> 行政・制度に疲れ切っている</a:t>
            </a:r>
          </a:p>
          <a:p>
            <a:endParaRPr lang="ja-JP" altLang="en-US" sz="2800" dirty="0">
              <a:solidFill>
                <a:srgbClr val="00B0F0"/>
              </a:solidFill>
            </a:endParaRPr>
          </a:p>
          <a:p>
            <a:r>
              <a:rPr lang="ja-JP" altLang="en-US" sz="2800" dirty="0">
                <a:solidFill>
                  <a:srgbClr val="00B0F0"/>
                </a:solidFill>
              </a:rPr>
              <a:t>       説明が複数回必要なのは“当然”。</a:t>
            </a:r>
          </a:p>
        </p:txBody>
      </p:sp>
    </p:spTree>
    <p:extLst>
      <p:ext uri="{BB962C8B-B14F-4D97-AF65-F5344CB8AC3E}">
        <p14:creationId xmlns:p14="http://schemas.microsoft.com/office/powerpoint/2010/main" val="308440644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68BB5F-F1E3-F5F8-89F3-0D110FED97AF}"/>
            </a:ext>
          </a:extLst>
        </p:cNvPr>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0813A892-2474-F6FD-AD94-D6024F76CB62}"/>
              </a:ext>
            </a:extLst>
          </p:cNvPr>
          <p:cNvSpPr txBox="1"/>
          <p:nvPr/>
        </p:nvSpPr>
        <p:spPr>
          <a:xfrm>
            <a:off x="707135" y="892892"/>
            <a:ext cx="10352291" cy="4893647"/>
          </a:xfrm>
          <a:prstGeom prst="rect">
            <a:avLst/>
          </a:prstGeom>
          <a:noFill/>
          <a:ln w="19050">
            <a:solidFill>
              <a:srgbClr val="00B0F0"/>
            </a:solidFill>
          </a:ln>
        </p:spPr>
        <p:txBody>
          <a:bodyPr wrap="square">
            <a:spAutoFit/>
          </a:bodyPr>
          <a:lstStyle/>
          <a:p>
            <a:r>
              <a:rPr lang="ja-JP" altLang="en-US" dirty="0">
                <a:solidFill>
                  <a:srgbClr val="FF0000"/>
                </a:solidFill>
              </a:rPr>
              <a:t> </a:t>
            </a:r>
            <a:r>
              <a:rPr lang="ja-JP" altLang="en-US" sz="2400" b="1" dirty="0">
                <a:solidFill>
                  <a:srgbClr val="FF0000"/>
                </a:solidFill>
              </a:rPr>
              <a:t>■構造③　職員側も「家族の語り」に疲弊している</a:t>
            </a:r>
          </a:p>
          <a:p>
            <a:endParaRPr lang="ja-JP" altLang="en-US" dirty="0"/>
          </a:p>
          <a:p>
            <a:r>
              <a:rPr lang="ja-JP" altLang="en-US" b="1" dirty="0">
                <a:solidFill>
                  <a:srgbClr val="00B0F0"/>
                </a:solidFill>
              </a:rPr>
              <a:t>職員は：</a:t>
            </a:r>
          </a:p>
          <a:p>
            <a:r>
              <a:rPr lang="ja-JP" altLang="en-US" dirty="0"/>
              <a:t> 業務と時間の制約</a:t>
            </a:r>
          </a:p>
          <a:p>
            <a:r>
              <a:rPr lang="ja-JP" altLang="en-US" dirty="0"/>
              <a:t> 施設の方針</a:t>
            </a:r>
          </a:p>
          <a:p>
            <a:r>
              <a:rPr lang="ja-JP" altLang="en-US" dirty="0"/>
              <a:t> 安全配慮</a:t>
            </a:r>
          </a:p>
          <a:p>
            <a:r>
              <a:rPr lang="ja-JP" altLang="en-US" dirty="0"/>
              <a:t> 情報共有の負荷</a:t>
            </a:r>
          </a:p>
          <a:p>
            <a:r>
              <a:rPr lang="ja-JP" altLang="en-US" dirty="0"/>
              <a:t> クレーム対応の疲労</a:t>
            </a:r>
          </a:p>
          <a:p>
            <a:endParaRPr lang="ja-JP" altLang="en-US" dirty="0"/>
          </a:p>
          <a:p>
            <a:r>
              <a:rPr lang="ja-JP" altLang="en-US" dirty="0"/>
              <a:t>家族の“物語”とぶつかると、</a:t>
            </a:r>
          </a:p>
          <a:p>
            <a:r>
              <a:rPr lang="ja-JP" altLang="en-US" dirty="0"/>
              <a:t>職員側も「またか」と身構えてしまう。</a:t>
            </a:r>
          </a:p>
          <a:p>
            <a:endParaRPr lang="ja-JP" altLang="en-US" dirty="0"/>
          </a:p>
          <a:p>
            <a:r>
              <a:rPr lang="ja-JP" altLang="en-US" dirty="0"/>
              <a:t> ●職員に伝えたい本質</a:t>
            </a:r>
          </a:p>
          <a:p>
            <a:endParaRPr lang="ja-JP" altLang="en-US" dirty="0"/>
          </a:p>
          <a:p>
            <a:r>
              <a:rPr lang="ja-JP" altLang="en-US" dirty="0">
                <a:solidFill>
                  <a:srgbClr val="00B0F0"/>
                </a:solidFill>
              </a:rPr>
              <a:t>家族の言葉の裏には、</a:t>
            </a:r>
          </a:p>
          <a:p>
            <a:r>
              <a:rPr lang="ja-JP" altLang="en-US" dirty="0">
                <a:solidFill>
                  <a:srgbClr val="00B0F0"/>
                </a:solidFill>
              </a:rPr>
              <a:t>「この人を守るのは私しかいない」という孤独感 がある。</a:t>
            </a:r>
          </a:p>
          <a:p>
            <a:endParaRPr lang="ja-JP" altLang="en-US" dirty="0"/>
          </a:p>
        </p:txBody>
      </p:sp>
    </p:spTree>
    <p:extLst>
      <p:ext uri="{BB962C8B-B14F-4D97-AF65-F5344CB8AC3E}">
        <p14:creationId xmlns:p14="http://schemas.microsoft.com/office/powerpoint/2010/main" val="25466071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タイトル 1">
            <a:extLst>
              <a:ext uri="{FF2B5EF4-FFF2-40B4-BE49-F238E27FC236}">
                <a16:creationId xmlns:a16="http://schemas.microsoft.com/office/drawing/2014/main" id="{7716CDBC-9AF2-8640-AD65-52041FA3DE7B}"/>
              </a:ext>
            </a:extLst>
          </p:cNvPr>
          <p:cNvSpPr>
            <a:spLocks noGrp="1" noChangeArrowheads="1"/>
          </p:cNvSpPr>
          <p:nvPr>
            <p:ph type="title"/>
          </p:nvPr>
        </p:nvSpPr>
        <p:spPr/>
        <p:txBody>
          <a:bodyPr/>
          <a:lstStyle/>
          <a:p>
            <a:pPr eaLnBrk="1" hangingPunct="1"/>
            <a:endParaRPr lang="ja-JP" altLang="en-US"/>
          </a:p>
        </p:txBody>
      </p:sp>
      <p:pic>
        <p:nvPicPr>
          <p:cNvPr id="8195" name="Picture 2">
            <a:extLst>
              <a:ext uri="{FF2B5EF4-FFF2-40B4-BE49-F238E27FC236}">
                <a16:creationId xmlns:a16="http://schemas.microsoft.com/office/drawing/2014/main" id="{84B228DF-DEE6-CB32-6ED0-A708D661C81A}"/>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2629000" y="0"/>
            <a:ext cx="6069307" cy="707458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196" name="コンテンツ プレースホルダー 1">
            <a:extLst>
              <a:ext uri="{FF2B5EF4-FFF2-40B4-BE49-F238E27FC236}">
                <a16:creationId xmlns:a16="http://schemas.microsoft.com/office/drawing/2014/main" id="{2AB1C032-826A-C5B7-7B8A-DD82CEF283F1}"/>
              </a:ext>
            </a:extLst>
          </p:cNvPr>
          <p:cNvSpPr>
            <a:spLocks noGrp="1" noChangeArrowheads="1"/>
          </p:cNvSpPr>
          <p:nvPr>
            <p:ph sz="half" idx="2"/>
          </p:nvPr>
        </p:nvSpPr>
        <p:spPr/>
        <p:txBody>
          <a:bodyPr/>
          <a:lstStyle/>
          <a:p>
            <a:endParaRPr lang="ja-JP" altLang="en-US"/>
          </a:p>
        </p:txBody>
      </p:sp>
    </p:spTree>
    <p:extLst>
      <p:ext uri="{BB962C8B-B14F-4D97-AF65-F5344CB8AC3E}">
        <p14:creationId xmlns:p14="http://schemas.microsoft.com/office/powerpoint/2010/main" val="47141063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85BD67A3-22D0-F73C-A961-172EF2D2F2B5}"/>
              </a:ext>
            </a:extLst>
          </p:cNvPr>
          <p:cNvPicPr>
            <a:picLocks noChangeAspect="1"/>
          </p:cNvPicPr>
          <p:nvPr/>
        </p:nvPicPr>
        <p:blipFill>
          <a:blip r:embed="rId3"/>
          <a:stretch>
            <a:fillRect/>
          </a:stretch>
        </p:blipFill>
        <p:spPr>
          <a:xfrm>
            <a:off x="4076025" y="4226471"/>
            <a:ext cx="3689997" cy="2676760"/>
          </a:xfrm>
          <a:prstGeom prst="rect">
            <a:avLst/>
          </a:prstGeom>
        </p:spPr>
      </p:pic>
      <p:pic>
        <p:nvPicPr>
          <p:cNvPr id="5" name="図 4">
            <a:extLst>
              <a:ext uri="{FF2B5EF4-FFF2-40B4-BE49-F238E27FC236}">
                <a16:creationId xmlns:a16="http://schemas.microsoft.com/office/drawing/2014/main" id="{89E98C65-C587-A9C7-89B4-000716ADD719}"/>
              </a:ext>
            </a:extLst>
          </p:cNvPr>
          <p:cNvPicPr>
            <a:picLocks noChangeAspect="1"/>
          </p:cNvPicPr>
          <p:nvPr/>
        </p:nvPicPr>
        <p:blipFill>
          <a:blip r:embed="rId4"/>
          <a:stretch>
            <a:fillRect/>
          </a:stretch>
        </p:blipFill>
        <p:spPr>
          <a:xfrm>
            <a:off x="8049231" y="4226471"/>
            <a:ext cx="3932491" cy="2611298"/>
          </a:xfrm>
          <a:prstGeom prst="rect">
            <a:avLst/>
          </a:prstGeom>
        </p:spPr>
      </p:pic>
      <p:pic>
        <p:nvPicPr>
          <p:cNvPr id="7" name="図 6">
            <a:extLst>
              <a:ext uri="{FF2B5EF4-FFF2-40B4-BE49-F238E27FC236}">
                <a16:creationId xmlns:a16="http://schemas.microsoft.com/office/drawing/2014/main" id="{F0A4C123-2A12-A247-F26D-4E9641DE9348}"/>
              </a:ext>
            </a:extLst>
          </p:cNvPr>
          <p:cNvPicPr>
            <a:picLocks noChangeAspect="1"/>
          </p:cNvPicPr>
          <p:nvPr/>
        </p:nvPicPr>
        <p:blipFill>
          <a:blip r:embed="rId5"/>
          <a:stretch>
            <a:fillRect/>
          </a:stretch>
        </p:blipFill>
        <p:spPr>
          <a:xfrm>
            <a:off x="1147213" y="1200169"/>
            <a:ext cx="4330111" cy="2580746"/>
          </a:xfrm>
          <a:prstGeom prst="rect">
            <a:avLst/>
          </a:prstGeom>
        </p:spPr>
      </p:pic>
      <p:pic>
        <p:nvPicPr>
          <p:cNvPr id="9" name="図 8">
            <a:extLst>
              <a:ext uri="{FF2B5EF4-FFF2-40B4-BE49-F238E27FC236}">
                <a16:creationId xmlns:a16="http://schemas.microsoft.com/office/drawing/2014/main" id="{FB16D12E-DCF4-6882-4220-48CE893C08FD}"/>
              </a:ext>
            </a:extLst>
          </p:cNvPr>
          <p:cNvPicPr>
            <a:picLocks noChangeAspect="1"/>
          </p:cNvPicPr>
          <p:nvPr/>
        </p:nvPicPr>
        <p:blipFill>
          <a:blip r:embed="rId6"/>
          <a:stretch>
            <a:fillRect/>
          </a:stretch>
        </p:blipFill>
        <p:spPr>
          <a:xfrm>
            <a:off x="94775" y="4598720"/>
            <a:ext cx="3698042" cy="2239049"/>
          </a:xfrm>
          <a:prstGeom prst="rect">
            <a:avLst/>
          </a:prstGeom>
        </p:spPr>
      </p:pic>
      <p:sp>
        <p:nvSpPr>
          <p:cNvPr id="13" name="テキスト ボックス 12">
            <a:extLst>
              <a:ext uri="{FF2B5EF4-FFF2-40B4-BE49-F238E27FC236}">
                <a16:creationId xmlns:a16="http://schemas.microsoft.com/office/drawing/2014/main" id="{FB505FEE-7ED8-695A-C29C-8A76D5CAFEB1}"/>
              </a:ext>
            </a:extLst>
          </p:cNvPr>
          <p:cNvSpPr txBox="1"/>
          <p:nvPr/>
        </p:nvSpPr>
        <p:spPr>
          <a:xfrm>
            <a:off x="664143" y="340185"/>
            <a:ext cx="10741794" cy="1200329"/>
          </a:xfrm>
          <a:prstGeom prst="rect">
            <a:avLst/>
          </a:prstGeom>
          <a:noFill/>
        </p:spPr>
        <p:txBody>
          <a:bodyPr wrap="square">
            <a:spAutoFit/>
          </a:bodyPr>
          <a:lstStyle/>
          <a:p>
            <a:r>
              <a:rPr lang="ja-JP" altLang="en-US" sz="2400" b="1" dirty="0">
                <a:solidFill>
                  <a:srgbClr val="FF3399"/>
                </a:solidFill>
              </a:rPr>
              <a:t>国が権利条約をなかなかつくらないのなら、と</a:t>
            </a:r>
            <a:br>
              <a:rPr lang="ja-JP" altLang="en-US" sz="2400" b="1" dirty="0">
                <a:solidFill>
                  <a:srgbClr val="FF3399"/>
                </a:solidFill>
              </a:rPr>
            </a:br>
            <a:r>
              <a:rPr lang="ja-JP" altLang="en-US" sz="2400" b="1" dirty="0">
                <a:solidFill>
                  <a:srgbClr val="FF3399"/>
                </a:solidFill>
              </a:rPr>
              <a:t>「障害のあるひともないひとも、ともに暮らしやすい千葉県づくり条例」</a:t>
            </a:r>
          </a:p>
          <a:p>
            <a:r>
              <a:rPr lang="ja-JP" altLang="en-US" sz="2400" b="1" dirty="0">
                <a:solidFill>
                  <a:srgbClr val="FF3399"/>
                </a:solidFill>
              </a:rPr>
              <a:t>　　</a:t>
            </a:r>
          </a:p>
        </p:txBody>
      </p:sp>
      <p:sp>
        <p:nvSpPr>
          <p:cNvPr id="4" name="テキスト ボックス 3">
            <a:extLst>
              <a:ext uri="{FF2B5EF4-FFF2-40B4-BE49-F238E27FC236}">
                <a16:creationId xmlns:a16="http://schemas.microsoft.com/office/drawing/2014/main" id="{92B2627C-633E-33FD-7D77-B807B1E9D478}"/>
              </a:ext>
            </a:extLst>
          </p:cNvPr>
          <p:cNvSpPr txBox="1"/>
          <p:nvPr/>
        </p:nvSpPr>
        <p:spPr>
          <a:xfrm>
            <a:off x="5720776" y="1508144"/>
            <a:ext cx="6260946" cy="2246769"/>
          </a:xfrm>
          <a:prstGeom prst="rect">
            <a:avLst/>
          </a:prstGeom>
          <a:noFill/>
          <a:ln w="57150">
            <a:solidFill>
              <a:srgbClr val="00B050"/>
            </a:solidFill>
          </a:ln>
        </p:spPr>
        <p:txBody>
          <a:bodyPr wrap="square">
            <a:spAutoFit/>
          </a:bodyPr>
          <a:lstStyle/>
          <a:p>
            <a:r>
              <a:rPr lang="ja-JP" altLang="en-US" sz="2800" b="1" dirty="0">
                <a:solidFill>
                  <a:srgbClr val="00B050"/>
                </a:solidFill>
              </a:rPr>
              <a:t>最初の呼びかけは、</a:t>
            </a:r>
          </a:p>
          <a:p>
            <a:r>
              <a:rPr lang="ja-JP" altLang="en-US" sz="2800" b="1" dirty="0">
                <a:solidFill>
                  <a:srgbClr val="00B050"/>
                </a:solidFill>
              </a:rPr>
              <a:t>「理不尽な理由で</a:t>
            </a:r>
            <a:br>
              <a:rPr lang="ja-JP" altLang="en-US" sz="2800" b="1" dirty="0">
                <a:solidFill>
                  <a:srgbClr val="00B050"/>
                </a:solidFill>
              </a:rPr>
            </a:br>
            <a:r>
              <a:rPr lang="ja-JP" altLang="en-US" sz="2800" b="1" dirty="0">
                <a:solidFill>
                  <a:srgbClr val="00B050"/>
                </a:solidFill>
              </a:rPr>
              <a:t>　辛く悲しい思いをしている人が</a:t>
            </a:r>
          </a:p>
          <a:p>
            <a:r>
              <a:rPr lang="ja-JP" altLang="en-US" sz="2800" b="1" dirty="0">
                <a:solidFill>
                  <a:srgbClr val="00B050"/>
                </a:solidFill>
              </a:rPr>
              <a:t>　この千葉にいないだろうか？」</a:t>
            </a:r>
          </a:p>
          <a:p>
            <a:r>
              <a:rPr lang="ja-JP" altLang="en-US" sz="2800" b="1" dirty="0">
                <a:solidFill>
                  <a:srgbClr val="00B050"/>
                </a:solidFill>
              </a:rPr>
              <a:t>　　　　　　　　　野村隆司さん</a:t>
            </a:r>
          </a:p>
        </p:txBody>
      </p:sp>
      <p:sp>
        <p:nvSpPr>
          <p:cNvPr id="6" name="テキスト ボックス 5">
            <a:extLst>
              <a:ext uri="{FF2B5EF4-FFF2-40B4-BE49-F238E27FC236}">
                <a16:creationId xmlns:a16="http://schemas.microsoft.com/office/drawing/2014/main" id="{A4CC99AA-ABBC-E440-3258-67722E58B0BB}"/>
              </a:ext>
            </a:extLst>
          </p:cNvPr>
          <p:cNvSpPr txBox="1"/>
          <p:nvPr/>
        </p:nvSpPr>
        <p:spPr>
          <a:xfrm>
            <a:off x="9757057" y="3636749"/>
            <a:ext cx="808383" cy="707886"/>
          </a:xfrm>
          <a:prstGeom prst="rect">
            <a:avLst/>
          </a:prstGeom>
          <a:noFill/>
        </p:spPr>
        <p:txBody>
          <a:bodyPr wrap="square">
            <a:spAutoFit/>
          </a:bodyPr>
          <a:lstStyle/>
          <a:p>
            <a:r>
              <a:rPr lang="ja-JP" altLang="en-US" sz="4000" b="1" dirty="0">
                <a:solidFill>
                  <a:srgbClr val="FF0000"/>
                </a:solidFill>
              </a:rPr>
              <a:t>↓</a:t>
            </a:r>
          </a:p>
        </p:txBody>
      </p:sp>
    </p:spTree>
    <p:extLst>
      <p:ext uri="{BB962C8B-B14F-4D97-AF65-F5344CB8AC3E}">
        <p14:creationId xmlns:p14="http://schemas.microsoft.com/office/powerpoint/2010/main" val="310313262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ED4FD00B-0634-8AA0-2991-FCA548FC2B37}"/>
              </a:ext>
            </a:extLst>
          </p:cNvPr>
          <p:cNvSpPr txBox="1"/>
          <p:nvPr/>
        </p:nvSpPr>
        <p:spPr>
          <a:xfrm>
            <a:off x="183078" y="726262"/>
            <a:ext cx="10500162" cy="5909310"/>
          </a:xfrm>
          <a:prstGeom prst="rect">
            <a:avLst/>
          </a:prstGeom>
          <a:noFill/>
          <a:ln w="28575">
            <a:solidFill>
              <a:srgbClr val="00B0F0"/>
            </a:solidFill>
          </a:ln>
        </p:spPr>
        <p:txBody>
          <a:bodyPr wrap="square">
            <a:spAutoFit/>
          </a:bodyPr>
          <a:lstStyle/>
          <a:p>
            <a:pPr>
              <a:buNone/>
            </a:pPr>
            <a:r>
              <a:rPr lang="ja-JP" altLang="en-US" dirty="0"/>
              <a:t>目の見えない人、耳の聞こえない人、精神障害の人、車いすの人、知的障害者の家族</a:t>
            </a:r>
            <a:r>
              <a:rPr lang="en-US" altLang="ja-JP" dirty="0"/>
              <a:t>……</a:t>
            </a:r>
            <a:r>
              <a:rPr lang="ja-JP" altLang="en-US" dirty="0"/>
              <a:t>。みんなが</a:t>
            </a:r>
            <a:r>
              <a:rPr lang="ja-JP" altLang="en-US" dirty="0">
                <a:solidFill>
                  <a:srgbClr val="FF0000"/>
                </a:solidFill>
              </a:rPr>
              <a:t>「自分たちの障害がなんといっても一番大変なんだ」</a:t>
            </a:r>
            <a:r>
              <a:rPr lang="ja-JP" altLang="en-US" dirty="0"/>
              <a:t>とばかりに主張します。自分たちはこんなに苦しい目にあっているんだ、と意見のぶつけ合いばかりで、議論は先に進みません。障害者同士が手話通訳を介して激しい議論をはじめたりもしました。</a:t>
            </a:r>
          </a:p>
          <a:p>
            <a:pPr>
              <a:buNone/>
            </a:pPr>
            <a:r>
              <a:rPr lang="ja-JP" altLang="en-US" dirty="0"/>
              <a:t>あるタウンミーティングで、盲目の高梨憲司委員がこう言いました。</a:t>
            </a:r>
            <a:br>
              <a:rPr lang="ja-JP" altLang="en-US" dirty="0"/>
            </a:br>
            <a:endParaRPr lang="ja-JP" altLang="en-US" dirty="0"/>
          </a:p>
          <a:p>
            <a:pPr>
              <a:buNone/>
            </a:pPr>
            <a:r>
              <a:rPr lang="ja-JP" altLang="en-US" dirty="0"/>
              <a:t>「</a:t>
            </a:r>
            <a:r>
              <a:rPr lang="ja-JP" altLang="en-US" dirty="0">
                <a:solidFill>
                  <a:srgbClr val="00B0F0"/>
                </a:solidFill>
              </a:rPr>
              <a:t>神様のいたずらが過ぎて、この町で目の見えない人が多くなったら、どうなるかみなさん考えてください。</a:t>
            </a:r>
            <a:r>
              <a:rPr lang="ja-JP" altLang="en-US" dirty="0"/>
              <a:t>私はこの町の市長選に立候補します。そしたら、目が見えない人が多いので、私はたぶん当選するでしょう。そのとき、</a:t>
            </a:r>
            <a:r>
              <a:rPr lang="ja-JP" altLang="en-US" dirty="0">
                <a:solidFill>
                  <a:srgbClr val="FF0000"/>
                </a:solidFill>
              </a:rPr>
              <a:t>私は選挙公約をこうします。この町の財政も厳しいし、地球の環境にも配慮しなければいけないので、灯りをすべて撤去する</a:t>
            </a:r>
            <a:r>
              <a:rPr lang="ja-JP" altLang="en-US" dirty="0"/>
              <a:t>」</a:t>
            </a:r>
          </a:p>
          <a:p>
            <a:pPr>
              <a:buNone/>
            </a:pPr>
            <a:br>
              <a:rPr lang="ja-JP" altLang="en-US" dirty="0"/>
            </a:br>
            <a:r>
              <a:rPr lang="ja-JP" altLang="en-US" dirty="0"/>
              <a:t>「そうしたら、目の見える人たちがあわてて飛んでくるでしょう。</a:t>
            </a:r>
            <a:r>
              <a:rPr lang="en-US" altLang="ja-JP" dirty="0"/>
              <a:t>『</a:t>
            </a:r>
            <a:r>
              <a:rPr lang="ja-JP" altLang="en-US" dirty="0"/>
              <a:t>なんて公約をするんだ。だいたい夜は危なくて通りを歩けやしないじゃないか</a:t>
            </a:r>
            <a:r>
              <a:rPr lang="en-US" altLang="ja-JP" dirty="0"/>
              <a:t>』</a:t>
            </a:r>
            <a:r>
              <a:rPr lang="ja-JP" altLang="en-US" dirty="0"/>
              <a:t>と。</a:t>
            </a:r>
          </a:p>
          <a:p>
            <a:pPr>
              <a:buNone/>
            </a:pPr>
            <a:r>
              <a:rPr lang="ja-JP" altLang="en-US" dirty="0"/>
              <a:t>市長になった私はこう言います。</a:t>
            </a:r>
            <a:br>
              <a:rPr lang="ja-JP" altLang="en-US" dirty="0"/>
            </a:br>
            <a:r>
              <a:rPr lang="en-US" altLang="ja-JP" dirty="0"/>
              <a:t>『</a:t>
            </a:r>
            <a:r>
              <a:rPr lang="ja-JP" altLang="en-US" dirty="0"/>
              <a:t>あなたたちの気持ちはわかるけれども、</a:t>
            </a:r>
            <a:r>
              <a:rPr lang="ja-JP" altLang="en-US" b="1" dirty="0">
                <a:solidFill>
                  <a:srgbClr val="FF0000"/>
                </a:solidFill>
              </a:rPr>
              <a:t>一部の人たちのわがままには</a:t>
            </a:r>
            <a:r>
              <a:rPr lang="ja-JP" altLang="en-US" dirty="0"/>
              <a:t>付き合いきれません。少しは一般市民のことも考えてください</a:t>
            </a:r>
            <a:r>
              <a:rPr lang="en-US" altLang="ja-JP" dirty="0"/>
              <a:t>』</a:t>
            </a:r>
            <a:r>
              <a:rPr lang="ja-JP" altLang="en-US" dirty="0"/>
              <a:t>。</a:t>
            </a:r>
          </a:p>
          <a:p>
            <a:pPr>
              <a:buNone/>
            </a:pPr>
            <a:r>
              <a:rPr lang="ja-JP" altLang="en-US" dirty="0"/>
              <a:t>私たち一般市民にとっては、灯りなんて何の必要もない。</a:t>
            </a:r>
          </a:p>
          <a:p>
            <a:pPr>
              <a:buNone/>
            </a:pPr>
            <a:r>
              <a:rPr lang="ja-JP" altLang="en-US" dirty="0"/>
              <a:t>そのために地球環境がこんな危機に瀕しているのに、なんで、目の見える人はわがままを言うんですか」</a:t>
            </a:r>
            <a:br>
              <a:rPr lang="ja-JP" altLang="en-US" dirty="0"/>
            </a:br>
            <a:br>
              <a:rPr lang="ja-JP" altLang="en-US" dirty="0"/>
            </a:br>
            <a:r>
              <a:rPr lang="ja-JP" altLang="en-US" dirty="0"/>
              <a:t>このタウンミィーティングや委員会をサポートしたお一人が手話通訳名人、ご存じの、</a:t>
            </a:r>
            <a:r>
              <a:rPr lang="ja-JP" altLang="en-US" b="1" dirty="0">
                <a:solidFill>
                  <a:srgbClr val="FF0000"/>
                </a:solidFill>
              </a:rPr>
              <a:t>山口千春さん</a:t>
            </a:r>
            <a:r>
              <a:rPr lang="ja-JP" altLang="en-US" dirty="0"/>
              <a:t>　</a:t>
            </a:r>
          </a:p>
        </p:txBody>
      </p:sp>
      <p:pic>
        <p:nvPicPr>
          <p:cNvPr id="4" name="図 3">
            <a:extLst>
              <a:ext uri="{FF2B5EF4-FFF2-40B4-BE49-F238E27FC236}">
                <a16:creationId xmlns:a16="http://schemas.microsoft.com/office/drawing/2014/main" id="{858F01FA-6242-072A-15F7-2FD4F71E929B}"/>
              </a:ext>
            </a:extLst>
          </p:cNvPr>
          <p:cNvPicPr>
            <a:picLocks noChangeAspect="1"/>
          </p:cNvPicPr>
          <p:nvPr/>
        </p:nvPicPr>
        <p:blipFill>
          <a:blip r:embed="rId2"/>
          <a:stretch>
            <a:fillRect/>
          </a:stretch>
        </p:blipFill>
        <p:spPr>
          <a:xfrm>
            <a:off x="10517614" y="3008107"/>
            <a:ext cx="1674386" cy="2414515"/>
          </a:xfrm>
          <a:prstGeom prst="rect">
            <a:avLst/>
          </a:prstGeom>
        </p:spPr>
      </p:pic>
      <p:sp>
        <p:nvSpPr>
          <p:cNvPr id="2" name="テキスト ボックス 1">
            <a:extLst>
              <a:ext uri="{FF2B5EF4-FFF2-40B4-BE49-F238E27FC236}">
                <a16:creationId xmlns:a16="http://schemas.microsoft.com/office/drawing/2014/main" id="{F4F62E7B-0329-7F37-0E19-E960B5A8CD5D}"/>
              </a:ext>
            </a:extLst>
          </p:cNvPr>
          <p:cNvSpPr txBox="1"/>
          <p:nvPr/>
        </p:nvSpPr>
        <p:spPr>
          <a:xfrm>
            <a:off x="1508760" y="238244"/>
            <a:ext cx="7834023" cy="523220"/>
          </a:xfrm>
          <a:prstGeom prst="rect">
            <a:avLst/>
          </a:prstGeom>
          <a:noFill/>
        </p:spPr>
        <p:txBody>
          <a:bodyPr wrap="square">
            <a:spAutoFit/>
          </a:bodyPr>
          <a:lstStyle/>
          <a:p>
            <a:r>
              <a:rPr lang="ja-JP" altLang="en-US" sz="2800" b="1" dirty="0">
                <a:solidFill>
                  <a:srgbClr val="FF3399"/>
                </a:solidFill>
              </a:rPr>
              <a:t>モメたとき、 高梨憲司さんから、たとえ話</a:t>
            </a:r>
            <a:endParaRPr lang="ja-JP" altLang="en-US" sz="2800" dirty="0"/>
          </a:p>
        </p:txBody>
      </p:sp>
    </p:spTree>
    <p:extLst>
      <p:ext uri="{BB962C8B-B14F-4D97-AF65-F5344CB8AC3E}">
        <p14:creationId xmlns:p14="http://schemas.microsoft.com/office/powerpoint/2010/main" val="170807686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タイトル 1">
            <a:extLst>
              <a:ext uri="{FF2B5EF4-FFF2-40B4-BE49-F238E27FC236}">
                <a16:creationId xmlns:a16="http://schemas.microsoft.com/office/drawing/2014/main" id="{EBC291DC-37D5-D477-8D5A-A47DC9479823}"/>
              </a:ext>
            </a:extLst>
          </p:cNvPr>
          <p:cNvSpPr>
            <a:spLocks noGrp="1" noChangeArrowheads="1"/>
          </p:cNvSpPr>
          <p:nvPr>
            <p:ph type="title"/>
          </p:nvPr>
        </p:nvSpPr>
        <p:spPr/>
        <p:txBody>
          <a:bodyPr/>
          <a:lstStyle/>
          <a:p>
            <a:r>
              <a:rPr lang="ja-JP" altLang="en-US" dirty="0">
                <a:solidFill>
                  <a:srgbClr val="FF3399"/>
                </a:solidFill>
              </a:rPr>
              <a:t>障害者権利条約のはじまりは。。</a:t>
            </a:r>
          </a:p>
        </p:txBody>
      </p:sp>
      <p:sp>
        <p:nvSpPr>
          <p:cNvPr id="18435" name="テキスト プレースホルダー 2">
            <a:extLst>
              <a:ext uri="{FF2B5EF4-FFF2-40B4-BE49-F238E27FC236}">
                <a16:creationId xmlns:a16="http://schemas.microsoft.com/office/drawing/2014/main" id="{3131951F-5247-AFAF-1FC0-FEB3A249A7CE}"/>
              </a:ext>
            </a:extLst>
          </p:cNvPr>
          <p:cNvSpPr>
            <a:spLocks noGrp="1" noChangeArrowheads="1"/>
          </p:cNvSpPr>
          <p:nvPr>
            <p:ph type="body" sz="half" idx="1"/>
          </p:nvPr>
        </p:nvSpPr>
        <p:spPr/>
        <p:txBody>
          <a:bodyPr/>
          <a:lstStyle/>
          <a:p>
            <a:endParaRPr lang="ja-JP" altLang="en-US"/>
          </a:p>
        </p:txBody>
      </p:sp>
      <p:pic>
        <p:nvPicPr>
          <p:cNvPr id="18436" name="コンテンツ プレースホルダー 6">
            <a:extLst>
              <a:ext uri="{FF2B5EF4-FFF2-40B4-BE49-F238E27FC236}">
                <a16:creationId xmlns:a16="http://schemas.microsoft.com/office/drawing/2014/main" id="{CC8C06DE-61D2-C83F-87E1-FA08701C2DEB}"/>
              </a:ext>
            </a:extLst>
          </p:cNvPr>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a:xfrm>
            <a:off x="1509750" y="1417638"/>
            <a:ext cx="4403725" cy="5395913"/>
          </a:xfrm>
        </p:spPr>
      </p:pic>
      <p:sp>
        <p:nvSpPr>
          <p:cNvPr id="18437" name="コンテンツ プレースホルダー 4">
            <a:extLst>
              <a:ext uri="{FF2B5EF4-FFF2-40B4-BE49-F238E27FC236}">
                <a16:creationId xmlns:a16="http://schemas.microsoft.com/office/drawing/2014/main" id="{66A36F4D-B60D-A631-051C-B610502E1B9C}"/>
              </a:ext>
            </a:extLst>
          </p:cNvPr>
          <p:cNvSpPr>
            <a:spLocks noGrp="1"/>
          </p:cNvSpPr>
          <p:nvPr>
            <p:ph sz="quarter" idx="3"/>
          </p:nvPr>
        </p:nvSpPr>
        <p:spPr>
          <a:xfrm>
            <a:off x="6429337" y="1199357"/>
            <a:ext cx="4252913" cy="5492992"/>
          </a:xfrm>
          <a:ln w="19050">
            <a:solidFill>
              <a:srgbClr val="3366FF"/>
            </a:solidFill>
            <a:miter lim="800000"/>
            <a:headEnd/>
            <a:tailEnd/>
          </a:ln>
        </p:spPr>
        <p:txBody>
          <a:bodyPr/>
          <a:lstStyle/>
          <a:p>
            <a:pPr marL="0" indent="0">
              <a:buNone/>
            </a:pPr>
            <a:r>
              <a:rPr lang="ja-JP" altLang="en-US" sz="2400" dirty="0">
                <a:solidFill>
                  <a:srgbClr val="3366FF"/>
                </a:solidFill>
              </a:rPr>
              <a:t>スタンダードルール</a:t>
            </a:r>
            <a:br>
              <a:rPr lang="ja-JP" altLang="en-US" sz="2400" dirty="0">
                <a:solidFill>
                  <a:srgbClr val="3366FF"/>
                </a:solidFill>
              </a:rPr>
            </a:br>
            <a:r>
              <a:rPr lang="en-US" altLang="ja-JP" sz="2400" dirty="0">
                <a:solidFill>
                  <a:srgbClr val="3366FF"/>
                </a:solidFill>
              </a:rPr>
              <a:t>(</a:t>
            </a:r>
            <a:r>
              <a:rPr lang="ja-JP" altLang="en-US" sz="2400" dirty="0">
                <a:solidFill>
                  <a:srgbClr val="3366FF"/>
                </a:solidFill>
              </a:rPr>
              <a:t>⇒障害者権利条約</a:t>
            </a:r>
            <a:r>
              <a:rPr lang="en-US" altLang="ja-JP" sz="2400" dirty="0">
                <a:solidFill>
                  <a:srgbClr val="3366FF"/>
                </a:solidFill>
              </a:rPr>
              <a:t>)</a:t>
            </a:r>
            <a:endParaRPr lang="ja-JP" altLang="en-US" sz="2400" dirty="0">
              <a:solidFill>
                <a:srgbClr val="3366FF"/>
              </a:solidFill>
            </a:endParaRPr>
          </a:p>
          <a:p>
            <a:pPr marL="0" indent="0">
              <a:buNone/>
            </a:pPr>
            <a:r>
              <a:rPr lang="ja-JP" altLang="en-US" sz="2400" dirty="0">
                <a:solidFill>
                  <a:srgbClr val="3366FF"/>
                </a:solidFill>
              </a:rPr>
              <a:t>の生みの親</a:t>
            </a:r>
          </a:p>
          <a:p>
            <a:pPr marL="0" indent="0">
              <a:buNone/>
            </a:pPr>
            <a:r>
              <a:rPr lang="ja-JP" altLang="en-US" sz="2400" dirty="0">
                <a:solidFill>
                  <a:srgbClr val="3366FF"/>
                </a:solidFill>
              </a:rPr>
              <a:t>国連特別報告官</a:t>
            </a:r>
          </a:p>
          <a:p>
            <a:pPr marL="0" indent="0">
              <a:buNone/>
            </a:pPr>
            <a:r>
              <a:rPr lang="ja-JP" altLang="en-US" sz="2400" dirty="0">
                <a:solidFill>
                  <a:srgbClr val="3366FF"/>
                </a:solidFill>
              </a:rPr>
              <a:t>ベンクト・リンクビストさん</a:t>
            </a:r>
          </a:p>
          <a:p>
            <a:pPr marL="0" indent="0">
              <a:buNone/>
            </a:pPr>
            <a:endParaRPr lang="ja-JP" altLang="en-US" sz="2400" dirty="0"/>
          </a:p>
          <a:p>
            <a:pPr marL="0" indent="0">
              <a:buNone/>
            </a:pPr>
            <a:r>
              <a:rPr lang="ja-JP" altLang="en-US" sz="2000" dirty="0">
                <a:solidFill>
                  <a:srgbClr val="3366FF"/>
                </a:solidFill>
              </a:rPr>
              <a:t>網膜色素変性症で失明</a:t>
            </a:r>
          </a:p>
          <a:p>
            <a:pPr marL="0" indent="0">
              <a:buNone/>
            </a:pPr>
            <a:r>
              <a:rPr lang="ja-JP" altLang="en-US" sz="2000" dirty="0"/>
              <a:t>プロのドラマー</a:t>
            </a:r>
            <a:br>
              <a:rPr lang="ja-JP" altLang="en-US" sz="2000" dirty="0"/>
            </a:br>
            <a:r>
              <a:rPr lang="ja-JP" altLang="en-US" sz="2000" dirty="0"/>
              <a:t>英語教師、</a:t>
            </a:r>
          </a:p>
          <a:p>
            <a:pPr marL="0" indent="0">
              <a:buNone/>
            </a:pPr>
            <a:r>
              <a:rPr lang="ja-JP" altLang="en-US" sz="2000" dirty="0"/>
              <a:t>ラジオのディレクター、</a:t>
            </a:r>
          </a:p>
          <a:p>
            <a:pPr marL="0" indent="0">
              <a:buNone/>
            </a:pPr>
            <a:r>
              <a:rPr lang="ja-JP" altLang="en-US" sz="2000" dirty="0"/>
              <a:t>障害者組織の代表をつとめ、</a:t>
            </a:r>
          </a:p>
          <a:p>
            <a:pPr marL="0" indent="0">
              <a:buNone/>
            </a:pPr>
            <a:r>
              <a:rPr lang="ja-JP" altLang="en-US" sz="2000" b="1" dirty="0">
                <a:solidFill>
                  <a:srgbClr val="FF0000"/>
                </a:solidFill>
              </a:rPr>
              <a:t>８５年から９１年まで</a:t>
            </a:r>
            <a:r>
              <a:rPr lang="ja-JP" altLang="en-US" sz="2000" dirty="0"/>
              <a:t>、厚生大臣として国民の人気を一身に</a:t>
            </a:r>
            <a:br>
              <a:rPr lang="ja-JP" altLang="en-US" sz="2000" dirty="0"/>
            </a:br>
            <a:endParaRPr lang="ja-JP" altLang="en-US" sz="2000" dirty="0"/>
          </a:p>
        </p:txBody>
      </p:sp>
    </p:spTree>
    <p:extLst>
      <p:ext uri="{BB962C8B-B14F-4D97-AF65-F5344CB8AC3E}">
        <p14:creationId xmlns:p14="http://schemas.microsoft.com/office/powerpoint/2010/main" val="305235305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タイトル 1">
            <a:extLst>
              <a:ext uri="{FF2B5EF4-FFF2-40B4-BE49-F238E27FC236}">
                <a16:creationId xmlns:a16="http://schemas.microsoft.com/office/drawing/2014/main" id="{53F7D713-198D-2A67-E069-B4D8F9BCC58A}"/>
              </a:ext>
            </a:extLst>
          </p:cNvPr>
          <p:cNvSpPr>
            <a:spLocks noGrp="1" noChangeArrowheads="1"/>
          </p:cNvSpPr>
          <p:nvPr>
            <p:ph type="title"/>
          </p:nvPr>
        </p:nvSpPr>
        <p:spPr/>
        <p:txBody>
          <a:bodyPr/>
          <a:lstStyle/>
          <a:p>
            <a:endParaRPr lang="ja-JP" altLang="en-US"/>
          </a:p>
        </p:txBody>
      </p:sp>
      <p:sp>
        <p:nvSpPr>
          <p:cNvPr id="19459" name="テキスト プレースホルダー 2">
            <a:extLst>
              <a:ext uri="{FF2B5EF4-FFF2-40B4-BE49-F238E27FC236}">
                <a16:creationId xmlns:a16="http://schemas.microsoft.com/office/drawing/2014/main" id="{B1C02A6B-28FB-C8AA-BE06-150F067B65D3}"/>
              </a:ext>
            </a:extLst>
          </p:cNvPr>
          <p:cNvSpPr>
            <a:spLocks noGrp="1"/>
          </p:cNvSpPr>
          <p:nvPr>
            <p:ph type="body" sz="half" idx="1"/>
          </p:nvPr>
        </p:nvSpPr>
        <p:spPr>
          <a:xfrm>
            <a:off x="1774826" y="403225"/>
            <a:ext cx="8004175" cy="6180138"/>
          </a:xfrm>
          <a:ln w="28575">
            <a:solidFill>
              <a:srgbClr val="FF00FF"/>
            </a:solidFill>
            <a:miter lim="800000"/>
            <a:headEnd/>
            <a:tailEnd/>
          </a:ln>
        </p:spPr>
        <p:txBody>
          <a:bodyPr/>
          <a:lstStyle/>
          <a:p>
            <a:pPr marL="0" indent="0">
              <a:buNone/>
            </a:pPr>
            <a:r>
              <a:rPr lang="en-US" altLang="ja-JP" dirty="0">
                <a:solidFill>
                  <a:srgbClr val="FF00FF"/>
                </a:solidFill>
              </a:rPr>
              <a:t>1972</a:t>
            </a:r>
            <a:r>
              <a:rPr lang="ja-JP" altLang="en-US" dirty="0">
                <a:solidFill>
                  <a:srgbClr val="FF00FF"/>
                </a:solidFill>
              </a:rPr>
              <a:t>年</a:t>
            </a:r>
          </a:p>
          <a:p>
            <a:pPr marL="0" indent="0">
              <a:buNone/>
            </a:pPr>
            <a:r>
              <a:rPr lang="ja-JP" altLang="en-US" dirty="0"/>
              <a:t>リンクビストさん「万人のための社会」を提案</a:t>
            </a:r>
          </a:p>
          <a:p>
            <a:pPr marL="0" indent="0">
              <a:buNone/>
            </a:pPr>
            <a:r>
              <a:rPr lang="en-US" altLang="ja-JP" dirty="0">
                <a:solidFill>
                  <a:srgbClr val="FF00FF"/>
                </a:solidFill>
              </a:rPr>
              <a:t>1993</a:t>
            </a:r>
            <a:r>
              <a:rPr lang="ja-JP" altLang="en-US" dirty="0">
                <a:solidFill>
                  <a:srgbClr val="FF00FF"/>
                </a:solidFill>
              </a:rPr>
              <a:t>年</a:t>
            </a:r>
            <a:r>
              <a:rPr lang="en-US" altLang="ja-JP" dirty="0"/>
              <a:t>12</a:t>
            </a:r>
            <a:r>
              <a:rPr lang="ja-JP" altLang="en-US" dirty="0"/>
              <a:t>月</a:t>
            </a:r>
            <a:r>
              <a:rPr lang="en-US" altLang="ja-JP" dirty="0"/>
              <a:t>20</a:t>
            </a:r>
            <a:r>
              <a:rPr lang="ja-JP" altLang="en-US" dirty="0"/>
              <a:t>日 </a:t>
            </a:r>
          </a:p>
          <a:p>
            <a:pPr marL="0" indent="0">
              <a:buNone/>
            </a:pPr>
            <a:r>
              <a:rPr lang="ja-JP" altLang="en-US" dirty="0"/>
              <a:t>すべての人に人生のさまざまなチャンスが公平に開かれている「万人のための社会」を実現するための国際的な物差しとして、国連総会で満場一致で採択。</a:t>
            </a:r>
          </a:p>
          <a:p>
            <a:pPr marL="0" indent="0">
              <a:buNone/>
            </a:pPr>
            <a:r>
              <a:rPr lang="en-US" altLang="ja-JP" dirty="0">
                <a:solidFill>
                  <a:srgbClr val="FF00FF"/>
                </a:solidFill>
              </a:rPr>
              <a:t>2014</a:t>
            </a:r>
            <a:r>
              <a:rPr lang="ja-JP" altLang="en-US" dirty="0">
                <a:solidFill>
                  <a:srgbClr val="FF00FF"/>
                </a:solidFill>
              </a:rPr>
              <a:t>年</a:t>
            </a:r>
          </a:p>
          <a:p>
            <a:pPr marL="0" indent="0">
              <a:buNone/>
            </a:pPr>
            <a:r>
              <a:rPr lang="ja-JP" altLang="en-US" b="1" dirty="0"/>
              <a:t>障害者の権利条約日本批准</a:t>
            </a:r>
          </a:p>
          <a:p>
            <a:pPr marL="0" indent="0">
              <a:buNone/>
            </a:pPr>
            <a:r>
              <a:rPr lang="en-US" altLang="ja-JP" dirty="0">
                <a:solidFill>
                  <a:srgbClr val="FF00FF"/>
                </a:solidFill>
              </a:rPr>
              <a:t>2022</a:t>
            </a:r>
            <a:r>
              <a:rPr lang="ja-JP" altLang="en-US" dirty="0">
                <a:solidFill>
                  <a:srgbClr val="FF00FF"/>
                </a:solidFill>
              </a:rPr>
              <a:t>年</a:t>
            </a:r>
            <a:br>
              <a:rPr lang="ja-JP" altLang="en-US" dirty="0"/>
            </a:br>
            <a:r>
              <a:rPr lang="ja-JP" altLang="en-US" b="1" dirty="0"/>
              <a:t>日本への勧告</a:t>
            </a:r>
            <a:r>
              <a:rPr lang="en-US" altLang="ja-JP" b="1" dirty="0"/>
              <a:t>(</a:t>
            </a:r>
            <a:r>
              <a:rPr lang="ja-JP" altLang="en-US" b="1" dirty="0"/>
              <a:t>総括所見</a:t>
            </a:r>
            <a:r>
              <a:rPr lang="en-US" altLang="ja-JP" b="1" dirty="0"/>
              <a:t>)</a:t>
            </a:r>
            <a:endParaRPr lang="ja-JP" altLang="en-US" b="1" dirty="0"/>
          </a:p>
        </p:txBody>
      </p:sp>
      <p:sp>
        <p:nvSpPr>
          <p:cNvPr id="19460" name="コンテンツ プレースホルダー 3">
            <a:extLst>
              <a:ext uri="{FF2B5EF4-FFF2-40B4-BE49-F238E27FC236}">
                <a16:creationId xmlns:a16="http://schemas.microsoft.com/office/drawing/2014/main" id="{276DF958-EB51-16FA-C8C2-D3236BB3FAFA}"/>
              </a:ext>
            </a:extLst>
          </p:cNvPr>
          <p:cNvSpPr>
            <a:spLocks noGrp="1" noChangeArrowheads="1"/>
          </p:cNvSpPr>
          <p:nvPr>
            <p:ph sz="quarter" idx="2"/>
          </p:nvPr>
        </p:nvSpPr>
        <p:spPr/>
        <p:txBody>
          <a:bodyPr/>
          <a:lstStyle/>
          <a:p>
            <a:endParaRPr lang="ja-JP" altLang="en-US"/>
          </a:p>
        </p:txBody>
      </p:sp>
      <p:sp>
        <p:nvSpPr>
          <p:cNvPr id="19461" name="コンテンツ プレースホルダー 4">
            <a:extLst>
              <a:ext uri="{FF2B5EF4-FFF2-40B4-BE49-F238E27FC236}">
                <a16:creationId xmlns:a16="http://schemas.microsoft.com/office/drawing/2014/main" id="{2ED3A131-E4E2-04BC-C1EE-2F6B4F15FA06}"/>
              </a:ext>
            </a:extLst>
          </p:cNvPr>
          <p:cNvSpPr>
            <a:spLocks noGrp="1" noChangeArrowheads="1"/>
          </p:cNvSpPr>
          <p:nvPr>
            <p:ph sz="quarter" idx="3"/>
          </p:nvPr>
        </p:nvSpPr>
        <p:spPr/>
        <p:txBody>
          <a:bodyPr/>
          <a:lstStyle/>
          <a:p>
            <a:endParaRPr lang="ja-JP" altLang="en-US" dirty="0"/>
          </a:p>
        </p:txBody>
      </p:sp>
    </p:spTree>
    <p:extLst>
      <p:ext uri="{BB962C8B-B14F-4D97-AF65-F5344CB8AC3E}">
        <p14:creationId xmlns:p14="http://schemas.microsoft.com/office/powerpoint/2010/main" val="215701941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タイトル 1">
            <a:extLst>
              <a:ext uri="{FF2B5EF4-FFF2-40B4-BE49-F238E27FC236}">
                <a16:creationId xmlns:a16="http://schemas.microsoft.com/office/drawing/2014/main" id="{95D434FC-B273-39EF-DE4E-8133AD0BA45C}"/>
              </a:ext>
            </a:extLst>
          </p:cNvPr>
          <p:cNvSpPr>
            <a:spLocks noGrp="1" noChangeArrowheads="1"/>
          </p:cNvSpPr>
          <p:nvPr>
            <p:ph type="title"/>
          </p:nvPr>
        </p:nvSpPr>
        <p:spPr/>
        <p:txBody>
          <a:bodyPr>
            <a:normAutofit fontScale="90000"/>
          </a:bodyPr>
          <a:lstStyle/>
          <a:p>
            <a:pPr algn="ctr"/>
            <a:r>
              <a:rPr lang="ja-JP" altLang="en-US" sz="2700" b="1" dirty="0">
                <a:solidFill>
                  <a:srgbClr val="FF3399"/>
                </a:solidFill>
              </a:rPr>
              <a:t>強度行動障害といわれ</a:t>
            </a:r>
            <a:br>
              <a:rPr lang="ja-JP" altLang="en-US" sz="2700" b="1" dirty="0">
                <a:solidFill>
                  <a:srgbClr val="FF3399"/>
                </a:solidFill>
              </a:rPr>
            </a:br>
            <a:r>
              <a:rPr lang="ja-JP" altLang="en-US" sz="2700" b="1" dirty="0">
                <a:solidFill>
                  <a:srgbClr val="FF3399"/>
                </a:solidFill>
              </a:rPr>
              <a:t>　津久井やまゆり園で縛られていた智子さん</a:t>
            </a:r>
            <a:br>
              <a:rPr lang="ja-JP" altLang="en-US" b="1" dirty="0">
                <a:solidFill>
                  <a:srgbClr val="FF3399"/>
                </a:solidFill>
              </a:rPr>
            </a:br>
            <a:r>
              <a:rPr lang="ja-JP" altLang="en-US" b="1" dirty="0">
                <a:solidFill>
                  <a:srgbClr val="FF3399"/>
                </a:solidFill>
              </a:rPr>
              <a:t>　</a:t>
            </a:r>
            <a:r>
              <a:rPr lang="ja-JP" altLang="en-US" sz="2700" b="1" dirty="0">
                <a:solidFill>
                  <a:srgbClr val="FF3399"/>
                </a:solidFill>
              </a:rPr>
              <a:t>てらん広場に移ったら、いまは楽しげに、ボランティア活動まで</a:t>
            </a:r>
          </a:p>
        </p:txBody>
      </p:sp>
      <p:sp>
        <p:nvSpPr>
          <p:cNvPr id="29699" name="コンテンツ プレースホルダー 2">
            <a:extLst>
              <a:ext uri="{FF2B5EF4-FFF2-40B4-BE49-F238E27FC236}">
                <a16:creationId xmlns:a16="http://schemas.microsoft.com/office/drawing/2014/main" id="{F8B7C63D-00AB-D536-1778-AAE46FD96FFF}"/>
              </a:ext>
            </a:extLst>
          </p:cNvPr>
          <p:cNvSpPr>
            <a:spLocks noGrp="1" noChangeArrowheads="1"/>
          </p:cNvSpPr>
          <p:nvPr>
            <p:ph idx="1"/>
          </p:nvPr>
        </p:nvSpPr>
        <p:spPr/>
        <p:txBody>
          <a:bodyPr/>
          <a:lstStyle/>
          <a:p>
            <a:endParaRPr lang="ja-JP" altLang="en-US"/>
          </a:p>
        </p:txBody>
      </p:sp>
      <p:pic>
        <p:nvPicPr>
          <p:cNvPr id="29700" name="図 4">
            <a:extLst>
              <a:ext uri="{FF2B5EF4-FFF2-40B4-BE49-F238E27FC236}">
                <a16:creationId xmlns:a16="http://schemas.microsoft.com/office/drawing/2014/main" id="{B6A7B5E6-F358-9CDC-E8E5-E9A571298E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3463" t="38800" r="16925" b="12961"/>
          <a:stretch>
            <a:fillRect/>
          </a:stretch>
        </p:blipFill>
        <p:spPr bwMode="auto">
          <a:xfrm>
            <a:off x="1508919" y="1690688"/>
            <a:ext cx="9174162" cy="5018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128268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コンテンツ プレースホルダー 2">
            <a:extLst>
              <a:ext uri="{FF2B5EF4-FFF2-40B4-BE49-F238E27FC236}">
                <a16:creationId xmlns:a16="http://schemas.microsoft.com/office/drawing/2014/main" id="{3D90EC68-78CF-5EEF-C98A-063856B43050}"/>
              </a:ext>
            </a:extLst>
          </p:cNvPr>
          <p:cNvSpPr>
            <a:spLocks noGrp="1" noChangeArrowheads="1"/>
          </p:cNvSpPr>
          <p:nvPr>
            <p:ph idx="1"/>
          </p:nvPr>
        </p:nvSpPr>
        <p:spPr/>
        <p:txBody>
          <a:bodyPr/>
          <a:lstStyle/>
          <a:p>
            <a:endParaRPr lang="ja-JP" altLang="en-US"/>
          </a:p>
        </p:txBody>
      </p:sp>
      <p:pic>
        <p:nvPicPr>
          <p:cNvPr id="28676" name="図 4">
            <a:extLst>
              <a:ext uri="{FF2B5EF4-FFF2-40B4-BE49-F238E27FC236}">
                <a16:creationId xmlns:a16="http://schemas.microsoft.com/office/drawing/2014/main" id="{C3D396C8-4EB7-CE8E-C938-390C51527EB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4178" t="22397" r="15411" b="5202"/>
          <a:stretch>
            <a:fillRect/>
          </a:stretch>
        </p:blipFill>
        <p:spPr bwMode="auto">
          <a:xfrm>
            <a:off x="2166869" y="353530"/>
            <a:ext cx="7613922" cy="6150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5914F15-817A-AD16-6052-A3FE140673FF}"/>
              </a:ext>
            </a:extLst>
          </p:cNvPr>
          <p:cNvSpPr>
            <a:spLocks noGrp="1"/>
          </p:cNvSpPr>
          <p:nvPr>
            <p:ph type="title"/>
          </p:nvPr>
        </p:nvSpPr>
        <p:spPr/>
        <p:txBody>
          <a:bodyPr>
            <a:normAutofit/>
          </a:bodyPr>
          <a:lstStyle/>
          <a:p>
            <a:r>
              <a:rPr kumimoji="1" lang="ja-JP" altLang="en-US" sz="2400" b="1" dirty="0">
                <a:solidFill>
                  <a:srgbClr val="FF3399"/>
                </a:solidFill>
              </a:rPr>
              <a:t>横浜で</a:t>
            </a:r>
            <a:br>
              <a:rPr kumimoji="1" lang="ja-JP" altLang="en-US" sz="2400" b="1" dirty="0">
                <a:solidFill>
                  <a:srgbClr val="FF3399"/>
                </a:solidFill>
              </a:rPr>
            </a:br>
            <a:r>
              <a:rPr kumimoji="1" lang="ja-JP" altLang="en-US" sz="2400" b="1" dirty="0">
                <a:solidFill>
                  <a:srgbClr val="FF3399"/>
                </a:solidFill>
              </a:rPr>
              <a:t>メンタルに</a:t>
            </a:r>
            <a:br>
              <a:rPr kumimoji="1" lang="ja-JP" altLang="en-US" sz="2400" b="1" dirty="0">
                <a:solidFill>
                  <a:srgbClr val="FF3399"/>
                </a:solidFill>
              </a:rPr>
            </a:br>
            <a:r>
              <a:rPr kumimoji="1" lang="ja-JP" altLang="en-US" sz="2400" b="1" dirty="0">
                <a:solidFill>
                  <a:srgbClr val="FF3399"/>
                </a:solidFill>
              </a:rPr>
              <a:t>障害がある方々が創作劇</a:t>
            </a:r>
          </a:p>
        </p:txBody>
      </p:sp>
      <p:pic>
        <p:nvPicPr>
          <p:cNvPr id="7" name="コンテンツ プレースホルダー 6" descr="部屋に集まっている人たち&#10;&#10;AI 生成コンテンツは誤りを含む可能性があります。">
            <a:extLst>
              <a:ext uri="{FF2B5EF4-FFF2-40B4-BE49-F238E27FC236}">
                <a16:creationId xmlns:a16="http://schemas.microsoft.com/office/drawing/2014/main" id="{46A30658-CBFA-400B-6F40-1C63F95ADD85}"/>
              </a:ext>
            </a:extLst>
          </p:cNvPr>
          <p:cNvPicPr>
            <a:picLocks noGrp="1" noChangeAspect="1"/>
          </p:cNvPicPr>
          <p:nvPr>
            <p:ph idx="1"/>
          </p:nvPr>
        </p:nvPicPr>
        <p:blipFill>
          <a:blip r:embed="rId2"/>
          <a:stretch>
            <a:fillRect/>
          </a:stretch>
        </p:blipFill>
        <p:spPr>
          <a:xfrm>
            <a:off x="6096000" y="0"/>
            <a:ext cx="5877745" cy="3934374"/>
          </a:xfrm>
          <a:prstGeom prst="rect">
            <a:avLst/>
          </a:prstGeom>
        </p:spPr>
      </p:pic>
      <p:pic>
        <p:nvPicPr>
          <p:cNvPr id="5" name="図 4" descr="テキスト が含まれている画像&#10;&#10;AI 生成コンテンツは誤りを含む可能性があります。">
            <a:extLst>
              <a:ext uri="{FF2B5EF4-FFF2-40B4-BE49-F238E27FC236}">
                <a16:creationId xmlns:a16="http://schemas.microsoft.com/office/drawing/2014/main" id="{F85A81B7-1B25-C97F-A7F8-482508E926CD}"/>
              </a:ext>
            </a:extLst>
          </p:cNvPr>
          <p:cNvPicPr>
            <a:picLocks noChangeAspect="1"/>
          </p:cNvPicPr>
          <p:nvPr/>
        </p:nvPicPr>
        <p:blipFill>
          <a:blip r:embed="rId3"/>
          <a:stretch>
            <a:fillRect/>
          </a:stretch>
        </p:blipFill>
        <p:spPr>
          <a:xfrm>
            <a:off x="248188" y="2170223"/>
            <a:ext cx="5647233" cy="5058350"/>
          </a:xfrm>
          <a:prstGeom prst="rect">
            <a:avLst/>
          </a:prstGeom>
        </p:spPr>
      </p:pic>
      <p:pic>
        <p:nvPicPr>
          <p:cNvPr id="9" name="図 8" descr="人, ダンサー, スポーツ, 屋内 が含まれている画像&#10;&#10;AI 生成コンテンツは誤りを含む可能性があります。">
            <a:extLst>
              <a:ext uri="{FF2B5EF4-FFF2-40B4-BE49-F238E27FC236}">
                <a16:creationId xmlns:a16="http://schemas.microsoft.com/office/drawing/2014/main" id="{1D164D4B-F0B4-796F-81D8-51EFEE7CE867}"/>
              </a:ext>
            </a:extLst>
          </p:cNvPr>
          <p:cNvPicPr>
            <a:picLocks noChangeAspect="1"/>
          </p:cNvPicPr>
          <p:nvPr/>
        </p:nvPicPr>
        <p:blipFill>
          <a:blip r:embed="rId4"/>
          <a:stretch>
            <a:fillRect/>
          </a:stretch>
        </p:blipFill>
        <p:spPr>
          <a:xfrm>
            <a:off x="6086473" y="3457100"/>
            <a:ext cx="5887272" cy="3400900"/>
          </a:xfrm>
          <a:prstGeom prst="rect">
            <a:avLst/>
          </a:prstGeom>
        </p:spPr>
      </p:pic>
    </p:spTree>
    <p:extLst>
      <p:ext uri="{BB962C8B-B14F-4D97-AF65-F5344CB8AC3E}">
        <p14:creationId xmlns:p14="http://schemas.microsoft.com/office/powerpoint/2010/main" val="346203670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8941B93-535A-77BE-9774-6540C34B2D3E}"/>
              </a:ext>
            </a:extLst>
          </p:cNvPr>
          <p:cNvSpPr>
            <a:spLocks noGrp="1"/>
          </p:cNvSpPr>
          <p:nvPr>
            <p:ph type="title"/>
          </p:nvPr>
        </p:nvSpPr>
        <p:spPr>
          <a:xfrm>
            <a:off x="73140" y="876299"/>
            <a:ext cx="4376610" cy="1143000"/>
          </a:xfrm>
        </p:spPr>
        <p:txBody>
          <a:bodyPr>
            <a:normAutofit fontScale="90000"/>
          </a:bodyPr>
          <a:lstStyle/>
          <a:p>
            <a:pPr algn="ctr"/>
            <a:r>
              <a:rPr kumimoji="1" lang="ja-JP" altLang="en-US" sz="2400" b="1" dirty="0">
                <a:solidFill>
                  <a:srgbClr val="FF3399"/>
                </a:solidFill>
              </a:rPr>
              <a:t>「９人のジャーナリスト」</a:t>
            </a:r>
            <a:br>
              <a:rPr kumimoji="1" lang="ja-JP" altLang="en-US" sz="2400" b="1" dirty="0">
                <a:solidFill>
                  <a:srgbClr val="FF3399"/>
                </a:solidFill>
              </a:rPr>
            </a:br>
            <a:r>
              <a:rPr kumimoji="1" lang="ja-JP" altLang="en-US" sz="2400" b="1" dirty="0">
                <a:solidFill>
                  <a:srgbClr val="FF3399"/>
                </a:solidFill>
              </a:rPr>
              <a:t>の３人目</a:t>
            </a:r>
            <a:br>
              <a:rPr kumimoji="1" lang="ja-JP" altLang="en-US" sz="2400" b="1" dirty="0">
                <a:solidFill>
                  <a:srgbClr val="FF3399"/>
                </a:solidFill>
              </a:rPr>
            </a:br>
            <a:r>
              <a:rPr kumimoji="1" lang="ja-JP" altLang="en-US" sz="2400" b="1" dirty="0">
                <a:solidFill>
                  <a:srgbClr val="FF3399"/>
                </a:solidFill>
              </a:rPr>
              <a:t>「精神医療の闇」の筆者</a:t>
            </a:r>
            <a:br>
              <a:rPr kumimoji="1" lang="ja-JP" altLang="en-US" sz="2400" b="1" dirty="0">
                <a:solidFill>
                  <a:srgbClr val="FF3399"/>
                </a:solidFill>
              </a:rPr>
            </a:br>
            <a:r>
              <a:rPr kumimoji="1" lang="ja-JP" altLang="en-US" sz="2400" b="1" dirty="0">
                <a:solidFill>
                  <a:srgbClr val="FF3399"/>
                </a:solidFill>
              </a:rPr>
              <a:t>元読売新聞の佐藤光展さんが</a:t>
            </a:r>
            <a:br>
              <a:rPr kumimoji="1" lang="ja-JP" altLang="en-US" sz="2400" b="1" dirty="0">
                <a:solidFill>
                  <a:srgbClr val="FF3399"/>
                </a:solidFill>
              </a:rPr>
            </a:br>
            <a:r>
              <a:rPr kumimoji="1" lang="ja-JP" altLang="en-US" sz="2400" b="1" dirty="0">
                <a:solidFill>
                  <a:srgbClr val="FF3399"/>
                </a:solidFill>
              </a:rPr>
              <a:t>アクターズスクールの</a:t>
            </a:r>
            <a:br>
              <a:rPr kumimoji="1" lang="ja-JP" altLang="en-US" sz="2400" b="1" dirty="0">
                <a:solidFill>
                  <a:srgbClr val="FF3399"/>
                </a:solidFill>
              </a:rPr>
            </a:br>
            <a:r>
              <a:rPr kumimoji="1" lang="ja-JP" altLang="en-US" sz="2400" b="1" dirty="0">
                <a:solidFill>
                  <a:srgbClr val="FF3399"/>
                </a:solidFill>
              </a:rPr>
              <a:t>副校長になって</a:t>
            </a:r>
          </a:p>
        </p:txBody>
      </p:sp>
      <p:sp>
        <p:nvSpPr>
          <p:cNvPr id="4" name="コンテンツ プレースホルダー 3">
            <a:extLst>
              <a:ext uri="{FF2B5EF4-FFF2-40B4-BE49-F238E27FC236}">
                <a16:creationId xmlns:a16="http://schemas.microsoft.com/office/drawing/2014/main" id="{43EA422D-1EFC-98A8-25B1-6004C32B43C5}"/>
              </a:ext>
            </a:extLst>
          </p:cNvPr>
          <p:cNvSpPr>
            <a:spLocks noGrp="1"/>
          </p:cNvSpPr>
          <p:nvPr>
            <p:ph sz="quarter" idx="2"/>
          </p:nvPr>
        </p:nvSpPr>
        <p:spPr/>
        <p:txBody>
          <a:bodyPr/>
          <a:lstStyle/>
          <a:p>
            <a:endParaRPr kumimoji="1" lang="ja-JP" altLang="en-US"/>
          </a:p>
        </p:txBody>
      </p:sp>
      <p:sp>
        <p:nvSpPr>
          <p:cNvPr id="5" name="コンテンツ プレースホルダー 4">
            <a:extLst>
              <a:ext uri="{FF2B5EF4-FFF2-40B4-BE49-F238E27FC236}">
                <a16:creationId xmlns:a16="http://schemas.microsoft.com/office/drawing/2014/main" id="{1FC1EA58-3982-489E-45AA-EB1BBDF07964}"/>
              </a:ext>
            </a:extLst>
          </p:cNvPr>
          <p:cNvSpPr>
            <a:spLocks noGrp="1"/>
          </p:cNvSpPr>
          <p:nvPr>
            <p:ph sz="quarter" idx="3"/>
          </p:nvPr>
        </p:nvSpPr>
        <p:spPr/>
        <p:txBody>
          <a:bodyPr/>
          <a:lstStyle/>
          <a:p>
            <a:endParaRPr kumimoji="1" lang="ja-JP" altLang="en-US"/>
          </a:p>
        </p:txBody>
      </p:sp>
      <p:pic>
        <p:nvPicPr>
          <p:cNvPr id="7" name="図 6" descr="テキスト&#10;&#10;AI 生成コンテンツは誤りを含む可能性があります。">
            <a:extLst>
              <a:ext uri="{FF2B5EF4-FFF2-40B4-BE49-F238E27FC236}">
                <a16:creationId xmlns:a16="http://schemas.microsoft.com/office/drawing/2014/main" id="{8010613D-A817-1268-9C59-EC54D1CF6031}"/>
              </a:ext>
            </a:extLst>
          </p:cNvPr>
          <p:cNvPicPr>
            <a:picLocks noChangeAspect="1"/>
          </p:cNvPicPr>
          <p:nvPr/>
        </p:nvPicPr>
        <p:blipFill>
          <a:blip r:embed="rId2"/>
          <a:stretch>
            <a:fillRect/>
          </a:stretch>
        </p:blipFill>
        <p:spPr>
          <a:xfrm>
            <a:off x="4449750" y="0"/>
            <a:ext cx="7585364" cy="6858000"/>
          </a:xfrm>
          <a:prstGeom prst="rect">
            <a:avLst/>
          </a:prstGeom>
        </p:spPr>
      </p:pic>
      <p:sp>
        <p:nvSpPr>
          <p:cNvPr id="8" name="テキスト プレースホルダー 7">
            <a:extLst>
              <a:ext uri="{FF2B5EF4-FFF2-40B4-BE49-F238E27FC236}">
                <a16:creationId xmlns:a16="http://schemas.microsoft.com/office/drawing/2014/main" id="{9B9ACA19-9B30-A488-6B03-E5C5A598D883}"/>
              </a:ext>
            </a:extLst>
          </p:cNvPr>
          <p:cNvSpPr>
            <a:spLocks noGrp="1"/>
          </p:cNvSpPr>
          <p:nvPr>
            <p:ph type="body" sz="half" idx="1"/>
          </p:nvPr>
        </p:nvSpPr>
        <p:spPr>
          <a:xfrm>
            <a:off x="-430955" y="3429000"/>
            <a:ext cx="5384800" cy="4525963"/>
          </a:xfrm>
        </p:spPr>
        <p:txBody>
          <a:bodyPr/>
          <a:lstStyle/>
          <a:p>
            <a:endParaRPr lang="ja-JP" altLang="en-US" dirty="0"/>
          </a:p>
        </p:txBody>
      </p:sp>
    </p:spTree>
    <p:extLst>
      <p:ext uri="{BB962C8B-B14F-4D97-AF65-F5344CB8AC3E}">
        <p14:creationId xmlns:p14="http://schemas.microsoft.com/office/powerpoint/2010/main" val="16134530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A534311-C97C-9586-7AD9-1548E4DFB175}"/>
              </a:ext>
            </a:extLst>
          </p:cNvPr>
          <p:cNvSpPr>
            <a:spLocks noGrp="1"/>
          </p:cNvSpPr>
          <p:nvPr>
            <p:ph type="title"/>
          </p:nvPr>
        </p:nvSpPr>
        <p:spPr/>
        <p:txBody>
          <a:bodyPr/>
          <a:lstStyle/>
          <a:p>
            <a:endParaRPr kumimoji="1" lang="ja-JP" altLang="en-US"/>
          </a:p>
        </p:txBody>
      </p:sp>
      <p:sp>
        <p:nvSpPr>
          <p:cNvPr id="3" name="テキスト プレースホルダー 2">
            <a:extLst>
              <a:ext uri="{FF2B5EF4-FFF2-40B4-BE49-F238E27FC236}">
                <a16:creationId xmlns:a16="http://schemas.microsoft.com/office/drawing/2014/main" id="{C3C4AF69-43A8-FBF0-7511-41B3C8AB9C1E}"/>
              </a:ext>
            </a:extLst>
          </p:cNvPr>
          <p:cNvSpPr>
            <a:spLocks noGrp="1"/>
          </p:cNvSpPr>
          <p:nvPr>
            <p:ph type="body" sz="half" idx="1"/>
          </p:nvPr>
        </p:nvSpPr>
        <p:spPr/>
        <p:txBody>
          <a:bodyPr/>
          <a:lstStyle/>
          <a:p>
            <a:endParaRPr kumimoji="1" lang="ja-JP" altLang="en-US"/>
          </a:p>
        </p:txBody>
      </p:sp>
      <p:sp>
        <p:nvSpPr>
          <p:cNvPr id="4" name="コンテンツ プレースホルダー 3">
            <a:extLst>
              <a:ext uri="{FF2B5EF4-FFF2-40B4-BE49-F238E27FC236}">
                <a16:creationId xmlns:a16="http://schemas.microsoft.com/office/drawing/2014/main" id="{E039DC59-3C5E-29E6-1872-9CBAE06990D2}"/>
              </a:ext>
            </a:extLst>
          </p:cNvPr>
          <p:cNvSpPr>
            <a:spLocks noGrp="1"/>
          </p:cNvSpPr>
          <p:nvPr>
            <p:ph sz="quarter" idx="2"/>
          </p:nvPr>
        </p:nvSpPr>
        <p:spPr/>
        <p:txBody>
          <a:bodyPr/>
          <a:lstStyle/>
          <a:p>
            <a:endParaRPr kumimoji="1" lang="ja-JP" altLang="en-US" dirty="0"/>
          </a:p>
        </p:txBody>
      </p:sp>
      <p:sp>
        <p:nvSpPr>
          <p:cNvPr id="5" name="コンテンツ プレースホルダー 4">
            <a:extLst>
              <a:ext uri="{FF2B5EF4-FFF2-40B4-BE49-F238E27FC236}">
                <a16:creationId xmlns:a16="http://schemas.microsoft.com/office/drawing/2014/main" id="{F1983E7F-54F9-140E-0ED9-94444368C04F}"/>
              </a:ext>
            </a:extLst>
          </p:cNvPr>
          <p:cNvSpPr>
            <a:spLocks noGrp="1"/>
          </p:cNvSpPr>
          <p:nvPr>
            <p:ph sz="quarter" idx="3"/>
          </p:nvPr>
        </p:nvSpPr>
        <p:spPr/>
        <p:txBody>
          <a:bodyPr/>
          <a:lstStyle/>
          <a:p>
            <a:endParaRPr kumimoji="1" lang="ja-JP" altLang="en-US"/>
          </a:p>
        </p:txBody>
      </p:sp>
      <p:pic>
        <p:nvPicPr>
          <p:cNvPr id="7" name="図 6" descr="新聞の記事のスクリーンショット&#10;&#10;AI 生成コンテンツは誤りを含む可能性があります。">
            <a:extLst>
              <a:ext uri="{FF2B5EF4-FFF2-40B4-BE49-F238E27FC236}">
                <a16:creationId xmlns:a16="http://schemas.microsoft.com/office/drawing/2014/main" id="{F2293F34-C311-3D49-FE05-F146C6E6BB24}"/>
              </a:ext>
            </a:extLst>
          </p:cNvPr>
          <p:cNvPicPr>
            <a:picLocks noChangeAspect="1"/>
          </p:cNvPicPr>
          <p:nvPr/>
        </p:nvPicPr>
        <p:blipFill>
          <a:blip r:embed="rId2"/>
          <a:stretch>
            <a:fillRect/>
          </a:stretch>
        </p:blipFill>
        <p:spPr>
          <a:xfrm>
            <a:off x="1639374" y="270143"/>
            <a:ext cx="8316486" cy="6096851"/>
          </a:xfrm>
          <a:prstGeom prst="rect">
            <a:avLst/>
          </a:prstGeom>
        </p:spPr>
      </p:pic>
    </p:spTree>
    <p:extLst>
      <p:ext uri="{BB962C8B-B14F-4D97-AF65-F5344CB8AC3E}">
        <p14:creationId xmlns:p14="http://schemas.microsoft.com/office/powerpoint/2010/main" val="231784768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B8F2128-60A2-D57A-C575-71BA830EA460}"/>
              </a:ext>
            </a:extLst>
          </p:cNvPr>
          <p:cNvSpPr>
            <a:spLocks noGrp="1"/>
          </p:cNvSpPr>
          <p:nvPr>
            <p:ph type="title"/>
          </p:nvPr>
        </p:nvSpPr>
        <p:spPr/>
        <p:txBody>
          <a:bodyPr/>
          <a:lstStyle/>
          <a:p>
            <a:endParaRPr kumimoji="1" lang="ja-JP" altLang="en-US"/>
          </a:p>
        </p:txBody>
      </p:sp>
      <p:sp>
        <p:nvSpPr>
          <p:cNvPr id="3" name="テキスト プレースホルダー 2">
            <a:extLst>
              <a:ext uri="{FF2B5EF4-FFF2-40B4-BE49-F238E27FC236}">
                <a16:creationId xmlns:a16="http://schemas.microsoft.com/office/drawing/2014/main" id="{87B92111-C4F8-8467-8F8E-3A735DF4EF97}"/>
              </a:ext>
            </a:extLst>
          </p:cNvPr>
          <p:cNvSpPr>
            <a:spLocks noGrp="1"/>
          </p:cNvSpPr>
          <p:nvPr>
            <p:ph type="body" sz="half" idx="1"/>
          </p:nvPr>
        </p:nvSpPr>
        <p:spPr/>
        <p:txBody>
          <a:bodyPr/>
          <a:lstStyle/>
          <a:p>
            <a:endParaRPr kumimoji="1" lang="ja-JP" altLang="en-US"/>
          </a:p>
        </p:txBody>
      </p:sp>
      <p:sp>
        <p:nvSpPr>
          <p:cNvPr id="4" name="コンテンツ プレースホルダー 3">
            <a:extLst>
              <a:ext uri="{FF2B5EF4-FFF2-40B4-BE49-F238E27FC236}">
                <a16:creationId xmlns:a16="http://schemas.microsoft.com/office/drawing/2014/main" id="{4F5F830A-6A81-2BA8-7C33-93EABE1B4DD6}"/>
              </a:ext>
            </a:extLst>
          </p:cNvPr>
          <p:cNvSpPr>
            <a:spLocks noGrp="1"/>
          </p:cNvSpPr>
          <p:nvPr>
            <p:ph sz="quarter" idx="2"/>
          </p:nvPr>
        </p:nvSpPr>
        <p:spPr/>
        <p:txBody>
          <a:bodyPr/>
          <a:lstStyle/>
          <a:p>
            <a:endParaRPr kumimoji="1" lang="ja-JP" altLang="en-US"/>
          </a:p>
        </p:txBody>
      </p:sp>
      <p:sp>
        <p:nvSpPr>
          <p:cNvPr id="5" name="コンテンツ プレースホルダー 4">
            <a:extLst>
              <a:ext uri="{FF2B5EF4-FFF2-40B4-BE49-F238E27FC236}">
                <a16:creationId xmlns:a16="http://schemas.microsoft.com/office/drawing/2014/main" id="{1A2AA0CD-866E-3EA3-D2DC-C047AD334362}"/>
              </a:ext>
            </a:extLst>
          </p:cNvPr>
          <p:cNvSpPr>
            <a:spLocks noGrp="1"/>
          </p:cNvSpPr>
          <p:nvPr>
            <p:ph sz="quarter" idx="3"/>
          </p:nvPr>
        </p:nvSpPr>
        <p:spPr/>
        <p:txBody>
          <a:bodyPr/>
          <a:lstStyle/>
          <a:p>
            <a:endParaRPr kumimoji="1" lang="ja-JP" altLang="en-US"/>
          </a:p>
        </p:txBody>
      </p:sp>
      <p:pic>
        <p:nvPicPr>
          <p:cNvPr id="7" name="図 6" descr="新聞の記事のスクリーンショット&#10;&#10;AI 生成コンテンツは誤りを含む可能性があります。">
            <a:extLst>
              <a:ext uri="{FF2B5EF4-FFF2-40B4-BE49-F238E27FC236}">
                <a16:creationId xmlns:a16="http://schemas.microsoft.com/office/drawing/2014/main" id="{87D0A630-910E-224F-DBD6-00F878D55104}"/>
              </a:ext>
            </a:extLst>
          </p:cNvPr>
          <p:cNvPicPr>
            <a:picLocks noChangeAspect="1"/>
          </p:cNvPicPr>
          <p:nvPr/>
        </p:nvPicPr>
        <p:blipFill>
          <a:blip r:embed="rId2"/>
          <a:stretch>
            <a:fillRect/>
          </a:stretch>
        </p:blipFill>
        <p:spPr>
          <a:xfrm>
            <a:off x="1913941" y="394864"/>
            <a:ext cx="8364117" cy="6068272"/>
          </a:xfrm>
          <a:prstGeom prst="rect">
            <a:avLst/>
          </a:prstGeom>
        </p:spPr>
      </p:pic>
    </p:spTree>
    <p:extLst>
      <p:ext uri="{BB962C8B-B14F-4D97-AF65-F5344CB8AC3E}">
        <p14:creationId xmlns:p14="http://schemas.microsoft.com/office/powerpoint/2010/main" val="359780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5">
            <a:extLst>
              <a:ext uri="{FF2B5EF4-FFF2-40B4-BE49-F238E27FC236}">
                <a16:creationId xmlns:a16="http://schemas.microsoft.com/office/drawing/2014/main" id="{D95587DA-B9C1-3485-9E3F-7925C6ACC40D}"/>
              </a:ext>
            </a:extLst>
          </p:cNvPr>
          <p:cNvPicPr>
            <a:picLocks noGrp="1" noChangeAspect="1" noChangeArrowheads="1"/>
          </p:cNvPicPr>
          <p:nvPr>
            <p:ph sz="half" idx="4294967295"/>
          </p:nvPr>
        </p:nvPicPr>
        <p:blipFill>
          <a:blip r:embed="rId2">
            <a:extLst>
              <a:ext uri="{28A0092B-C50C-407E-A947-70E740481C1C}">
                <a14:useLocalDpi xmlns:a14="http://schemas.microsoft.com/office/drawing/2010/main" val="0"/>
              </a:ext>
            </a:extLst>
          </a:blip>
          <a:srcRect/>
          <a:stretch>
            <a:fillRect/>
          </a:stretch>
        </p:blipFill>
        <p:spPr>
          <a:xfrm>
            <a:off x="1943239" y="221381"/>
            <a:ext cx="7945618" cy="645855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81076823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17DC4EF-8F3A-09F8-BF5C-AE849D125C90}"/>
              </a:ext>
            </a:extLst>
          </p:cNvPr>
          <p:cNvSpPr>
            <a:spLocks noGrp="1"/>
          </p:cNvSpPr>
          <p:nvPr>
            <p:ph type="title"/>
          </p:nvPr>
        </p:nvSpPr>
        <p:spPr/>
        <p:txBody>
          <a:bodyPr/>
          <a:lstStyle/>
          <a:p>
            <a:endParaRPr kumimoji="1" lang="ja-JP" altLang="en-US" dirty="0"/>
          </a:p>
        </p:txBody>
      </p:sp>
      <p:sp>
        <p:nvSpPr>
          <p:cNvPr id="3" name="テキスト プレースホルダー 2">
            <a:extLst>
              <a:ext uri="{FF2B5EF4-FFF2-40B4-BE49-F238E27FC236}">
                <a16:creationId xmlns:a16="http://schemas.microsoft.com/office/drawing/2014/main" id="{FD9A2CC1-B418-FE21-DE92-AD51EB02D5CE}"/>
              </a:ext>
            </a:extLst>
          </p:cNvPr>
          <p:cNvSpPr>
            <a:spLocks noGrp="1"/>
          </p:cNvSpPr>
          <p:nvPr>
            <p:ph type="body" sz="half" idx="1"/>
          </p:nvPr>
        </p:nvSpPr>
        <p:spPr>
          <a:xfrm>
            <a:off x="450516" y="2033238"/>
            <a:ext cx="5384800" cy="4525963"/>
          </a:xfrm>
        </p:spPr>
        <p:txBody>
          <a:bodyPr/>
          <a:lstStyle/>
          <a:p>
            <a:r>
              <a:rPr lang="ja-JP" altLang="ja-JP" b="1" dirty="0">
                <a:solidFill>
                  <a:srgbClr val="FF3399"/>
                </a:solidFill>
              </a:rPr>
              <a:t>ひ</a:t>
            </a:r>
            <a:r>
              <a:rPr lang="ja-JP" altLang="ja-JP" b="1" dirty="0"/>
              <a:t>とりぼっち</a:t>
            </a:r>
            <a:endParaRPr lang="ja-JP" altLang="ja-JP" dirty="0"/>
          </a:p>
          <a:p>
            <a:r>
              <a:rPr lang="ja-JP" altLang="ja-JP" b="1" dirty="0">
                <a:solidFill>
                  <a:srgbClr val="FF3399"/>
                </a:solidFill>
              </a:rPr>
              <a:t>気</a:t>
            </a:r>
            <a:r>
              <a:rPr lang="ja-JP" altLang="ja-JP" b="1" dirty="0"/>
              <a:t>が楽だ</a:t>
            </a:r>
            <a:endParaRPr lang="ja-JP" altLang="ja-JP" dirty="0"/>
          </a:p>
          <a:p>
            <a:r>
              <a:rPr lang="ja-JP" altLang="ja-JP" b="1" dirty="0">
                <a:solidFill>
                  <a:srgbClr val="FF3399"/>
                </a:solidFill>
              </a:rPr>
              <a:t>こ</a:t>
            </a:r>
            <a:r>
              <a:rPr lang="ja-JP" altLang="ja-JP" b="1" dirty="0"/>
              <a:t>こしか居場所がない</a:t>
            </a:r>
            <a:endParaRPr lang="ja-JP" altLang="ja-JP" dirty="0"/>
          </a:p>
          <a:p>
            <a:r>
              <a:rPr lang="ja-JP" altLang="ja-JP" b="1" dirty="0">
                <a:solidFill>
                  <a:srgbClr val="FF3399"/>
                </a:solidFill>
              </a:rPr>
              <a:t>もっ</a:t>
            </a:r>
            <a:r>
              <a:rPr lang="ja-JP" altLang="ja-JP" b="1" dirty="0"/>
              <a:t>と長く</a:t>
            </a:r>
            <a:endParaRPr lang="ja-JP" altLang="ja-JP" dirty="0"/>
          </a:p>
          <a:p>
            <a:r>
              <a:rPr lang="ja-JP" altLang="ja-JP" b="1" dirty="0">
                <a:solidFill>
                  <a:srgbClr val="FF3399"/>
                </a:solidFill>
              </a:rPr>
              <a:t>天</a:t>
            </a:r>
            <a:r>
              <a:rPr lang="ja-JP" altLang="ja-JP" b="1" dirty="0"/>
              <a:t>井を見つめ</a:t>
            </a:r>
            <a:endParaRPr lang="ja-JP" altLang="ja-JP" dirty="0"/>
          </a:p>
          <a:p>
            <a:r>
              <a:rPr lang="ja-JP" altLang="ja-JP" b="1" dirty="0">
                <a:solidFill>
                  <a:srgbClr val="FF3399"/>
                </a:solidFill>
              </a:rPr>
              <a:t>居</a:t>
            </a:r>
            <a:r>
              <a:rPr lang="ja-JP" altLang="ja-JP" b="1" dirty="0"/>
              <a:t>心地のいい</a:t>
            </a:r>
            <a:endParaRPr lang="ja-JP" altLang="ja-JP" dirty="0"/>
          </a:p>
          <a:p>
            <a:r>
              <a:rPr lang="ja-JP" altLang="ja-JP" b="1" dirty="0">
                <a:solidFill>
                  <a:srgbClr val="FF3399"/>
                </a:solidFill>
              </a:rPr>
              <a:t>居</a:t>
            </a:r>
            <a:r>
              <a:rPr lang="ja-JP" altLang="ja-JP" b="1" dirty="0"/>
              <a:t>場所は布団</a:t>
            </a:r>
            <a:r>
              <a:rPr lang="ja-JP" altLang="ja-JP" b="1" dirty="0">
                <a:solidFill>
                  <a:srgbClr val="FF3399"/>
                </a:solidFill>
              </a:rPr>
              <a:t>と</a:t>
            </a:r>
            <a:r>
              <a:rPr lang="ja-JP" altLang="ja-JP" b="1" dirty="0"/>
              <a:t>っても気持ちがいい</a:t>
            </a:r>
            <a:endParaRPr lang="ja-JP" altLang="ja-JP" dirty="0"/>
          </a:p>
          <a:p>
            <a:r>
              <a:rPr lang="ja-JP" altLang="ja-JP" b="1" dirty="0">
                <a:solidFill>
                  <a:srgbClr val="FF3399"/>
                </a:solidFill>
              </a:rPr>
              <a:t>も</a:t>
            </a:r>
            <a:r>
              <a:rPr lang="ja-JP" altLang="ja-JP" b="1" dirty="0"/>
              <a:t>う外に出たくない</a:t>
            </a:r>
            <a:endParaRPr lang="ja-JP" altLang="ja-JP" dirty="0"/>
          </a:p>
          <a:p>
            <a:endParaRPr kumimoji="1" lang="ja-JP" altLang="en-US" dirty="0"/>
          </a:p>
        </p:txBody>
      </p:sp>
      <p:sp>
        <p:nvSpPr>
          <p:cNvPr id="4" name="コンテンツ プレースホルダー 3">
            <a:extLst>
              <a:ext uri="{FF2B5EF4-FFF2-40B4-BE49-F238E27FC236}">
                <a16:creationId xmlns:a16="http://schemas.microsoft.com/office/drawing/2014/main" id="{69312225-43E0-5AD1-C1D8-A7D0345EE003}"/>
              </a:ext>
            </a:extLst>
          </p:cNvPr>
          <p:cNvSpPr>
            <a:spLocks noGrp="1"/>
          </p:cNvSpPr>
          <p:nvPr>
            <p:ph sz="quarter" idx="2"/>
          </p:nvPr>
        </p:nvSpPr>
        <p:spPr>
          <a:xfrm>
            <a:off x="6096000" y="2215132"/>
            <a:ext cx="5384800" cy="4525962"/>
          </a:xfrm>
        </p:spPr>
        <p:txBody>
          <a:bodyPr>
            <a:normAutofit fontScale="62500" lnSpcReduction="20000"/>
          </a:bodyPr>
          <a:lstStyle/>
          <a:p>
            <a:r>
              <a:rPr lang="ja-JP" altLang="ja-JP" sz="3600" b="1" dirty="0">
                <a:solidFill>
                  <a:srgbClr val="FF3399"/>
                </a:solidFill>
              </a:rPr>
              <a:t>ひ</a:t>
            </a:r>
            <a:r>
              <a:rPr lang="ja-JP" altLang="ja-JP" sz="3600" b="1" dirty="0"/>
              <a:t>きこもって漫画を描いた</a:t>
            </a:r>
            <a:endParaRPr lang="ja-JP" altLang="ja-JP" sz="3600" dirty="0"/>
          </a:p>
          <a:p>
            <a:r>
              <a:rPr lang="ja-JP" altLang="ja-JP" sz="3600" b="1" dirty="0">
                <a:solidFill>
                  <a:srgbClr val="FF3399"/>
                </a:solidFill>
              </a:rPr>
              <a:t>傷</a:t>
            </a:r>
            <a:r>
              <a:rPr lang="ja-JP" altLang="ja-JP" sz="3600" b="1" dirty="0"/>
              <a:t>ついてツライ</a:t>
            </a:r>
            <a:endParaRPr lang="ja-JP" altLang="ja-JP" sz="3600" dirty="0"/>
          </a:p>
          <a:p>
            <a:r>
              <a:rPr lang="ja-JP" altLang="ja-JP" sz="3600" b="1" dirty="0">
                <a:solidFill>
                  <a:srgbClr val="FF3399"/>
                </a:solidFill>
              </a:rPr>
              <a:t>孤</a:t>
            </a:r>
            <a:r>
              <a:rPr lang="ja-JP" altLang="ja-JP" sz="3600" b="1" dirty="0"/>
              <a:t>独だった</a:t>
            </a:r>
            <a:endParaRPr lang="ja-JP" altLang="ja-JP" sz="3600" dirty="0"/>
          </a:p>
          <a:p>
            <a:r>
              <a:rPr lang="ja-JP" altLang="ja-JP" sz="3600" b="1" dirty="0">
                <a:solidFill>
                  <a:srgbClr val="FF3399"/>
                </a:solidFill>
              </a:rPr>
              <a:t>戻</a:t>
            </a:r>
            <a:r>
              <a:rPr lang="ja-JP" altLang="ja-JP" sz="3600" b="1" dirty="0"/>
              <a:t>りたかった、</a:t>
            </a:r>
            <a:r>
              <a:rPr lang="en-US" altLang="ja-JP" sz="3600" b="1" dirty="0"/>
              <a:t>2020</a:t>
            </a:r>
            <a:r>
              <a:rPr lang="ja-JP" altLang="ja-JP" sz="3600" b="1" dirty="0"/>
              <a:t>年</a:t>
            </a:r>
            <a:r>
              <a:rPr lang="en-US" altLang="ja-JP" sz="3600" b="1" dirty="0"/>
              <a:t>3</a:t>
            </a:r>
            <a:r>
              <a:rPr lang="ja-JP" altLang="ja-JP" sz="3600" b="1" dirty="0"/>
              <a:t>月</a:t>
            </a:r>
            <a:r>
              <a:rPr lang="en-US" altLang="ja-JP" sz="3600" b="1" dirty="0"/>
              <a:t>20</a:t>
            </a:r>
            <a:r>
              <a:rPr lang="ja-JP" altLang="ja-JP" sz="3600" b="1" dirty="0"/>
              <a:t>日金曜日春分の日祝日のナギーさんと私の初デートの日に</a:t>
            </a:r>
            <a:endParaRPr lang="ja-JP" altLang="ja-JP" sz="3600" dirty="0"/>
          </a:p>
          <a:p>
            <a:r>
              <a:rPr lang="ja-JP" altLang="ja-JP" sz="3600" b="1" dirty="0">
                <a:solidFill>
                  <a:srgbClr val="FF3399"/>
                </a:solidFill>
              </a:rPr>
              <a:t>手</a:t>
            </a:r>
            <a:r>
              <a:rPr lang="ja-JP" altLang="ja-JP" sz="3600" b="1" dirty="0"/>
              <a:t>をつなぎたかった、でもふられていたし、無理だと思った</a:t>
            </a:r>
            <a:endParaRPr lang="ja-JP" altLang="ja-JP" sz="3600" dirty="0"/>
          </a:p>
          <a:p>
            <a:r>
              <a:rPr lang="ja-JP" altLang="ja-JP" sz="3600" b="1" dirty="0">
                <a:solidFill>
                  <a:srgbClr val="FF3399"/>
                </a:solidFill>
              </a:rPr>
              <a:t>今</a:t>
            </a:r>
            <a:r>
              <a:rPr lang="ja-JP" altLang="ja-JP" sz="3600" b="1" dirty="0"/>
              <a:t>は握手はできるようになりました</a:t>
            </a:r>
            <a:endParaRPr lang="ja-JP" altLang="ja-JP" sz="3600" dirty="0"/>
          </a:p>
          <a:p>
            <a:r>
              <a:rPr lang="ja-JP" altLang="ja-JP" sz="3600" b="1" dirty="0">
                <a:solidFill>
                  <a:srgbClr val="FF3399"/>
                </a:solidFill>
              </a:rPr>
              <a:t>今</a:t>
            </a:r>
            <a:r>
              <a:rPr lang="ja-JP" altLang="ja-JP" sz="3600" b="1" dirty="0"/>
              <a:t>はナギーさんがいてくれて、私はとても幸せです、お味噌汁美味しいです</a:t>
            </a:r>
            <a:endParaRPr lang="ja-JP" altLang="ja-JP" sz="3600" dirty="0"/>
          </a:p>
          <a:p>
            <a:r>
              <a:rPr lang="ja-JP" altLang="ja-JP" sz="3600" b="1" dirty="0">
                <a:solidFill>
                  <a:srgbClr val="FF3399"/>
                </a:solidFill>
              </a:rPr>
              <a:t>止</a:t>
            </a:r>
            <a:r>
              <a:rPr lang="ja-JP" altLang="ja-JP" sz="3600" b="1" dirty="0"/>
              <a:t>まっていた時計の針が動き出した</a:t>
            </a:r>
            <a:endParaRPr lang="ja-JP" altLang="ja-JP" sz="3600" dirty="0"/>
          </a:p>
          <a:p>
            <a:r>
              <a:rPr lang="ja-JP" altLang="ja-JP" sz="3600" b="1" dirty="0">
                <a:solidFill>
                  <a:srgbClr val="FF3399"/>
                </a:solidFill>
              </a:rPr>
              <a:t>も</a:t>
            </a:r>
            <a:r>
              <a:rPr lang="ja-JP" altLang="ja-JP" sz="3600" b="1" dirty="0"/>
              <a:t>う、昔にはもどらなくても大丈夫</a:t>
            </a:r>
            <a:endParaRPr lang="ja-JP" altLang="ja-JP" sz="3600" dirty="0"/>
          </a:p>
          <a:p>
            <a:endParaRPr kumimoji="1" lang="ja-JP" altLang="en-US" dirty="0"/>
          </a:p>
        </p:txBody>
      </p:sp>
      <p:pic>
        <p:nvPicPr>
          <p:cNvPr id="6" name="図 5">
            <a:extLst>
              <a:ext uri="{FF2B5EF4-FFF2-40B4-BE49-F238E27FC236}">
                <a16:creationId xmlns:a16="http://schemas.microsoft.com/office/drawing/2014/main" id="{8094915C-C093-D21C-F24F-BEDEA5454397}"/>
              </a:ext>
            </a:extLst>
          </p:cNvPr>
          <p:cNvPicPr>
            <a:picLocks noChangeAspect="1"/>
          </p:cNvPicPr>
          <p:nvPr/>
        </p:nvPicPr>
        <p:blipFill>
          <a:blip r:embed="rId2"/>
          <a:stretch>
            <a:fillRect/>
          </a:stretch>
        </p:blipFill>
        <p:spPr>
          <a:xfrm>
            <a:off x="3302000" y="334796"/>
            <a:ext cx="2668270" cy="1771650"/>
          </a:xfrm>
          <a:prstGeom prst="rect">
            <a:avLst/>
          </a:prstGeom>
        </p:spPr>
      </p:pic>
      <p:pic>
        <p:nvPicPr>
          <p:cNvPr id="7" name="図 6">
            <a:extLst>
              <a:ext uri="{FF2B5EF4-FFF2-40B4-BE49-F238E27FC236}">
                <a16:creationId xmlns:a16="http://schemas.microsoft.com/office/drawing/2014/main" id="{2E931585-B826-8237-D1BE-7021380AD73E}"/>
              </a:ext>
            </a:extLst>
          </p:cNvPr>
          <p:cNvPicPr>
            <a:picLocks noChangeAspect="1"/>
          </p:cNvPicPr>
          <p:nvPr/>
        </p:nvPicPr>
        <p:blipFill>
          <a:blip r:embed="rId3"/>
          <a:stretch>
            <a:fillRect/>
          </a:stretch>
        </p:blipFill>
        <p:spPr>
          <a:xfrm>
            <a:off x="9071911" y="274638"/>
            <a:ext cx="2640965" cy="1504950"/>
          </a:xfrm>
          <a:prstGeom prst="rect">
            <a:avLst/>
          </a:prstGeom>
        </p:spPr>
      </p:pic>
      <p:pic>
        <p:nvPicPr>
          <p:cNvPr id="9" name="図 8" descr="少年の顔&#10;&#10;AI 生成コンテンツは誤りを含む可能性があります。">
            <a:extLst>
              <a:ext uri="{FF2B5EF4-FFF2-40B4-BE49-F238E27FC236}">
                <a16:creationId xmlns:a16="http://schemas.microsoft.com/office/drawing/2014/main" id="{D0573DD3-00CD-5019-52F8-15F29CE2DBAA}"/>
              </a:ext>
            </a:extLst>
          </p:cNvPr>
          <p:cNvPicPr>
            <a:picLocks noChangeAspect="1"/>
          </p:cNvPicPr>
          <p:nvPr/>
        </p:nvPicPr>
        <p:blipFill>
          <a:blip r:embed="rId4"/>
          <a:stretch>
            <a:fillRect/>
          </a:stretch>
        </p:blipFill>
        <p:spPr>
          <a:xfrm>
            <a:off x="2895067" y="334795"/>
            <a:ext cx="1589274" cy="1771649"/>
          </a:xfrm>
          <a:prstGeom prst="rect">
            <a:avLst/>
          </a:prstGeom>
        </p:spPr>
      </p:pic>
      <p:pic>
        <p:nvPicPr>
          <p:cNvPr id="11" name="図 10" descr="女性の顔&#10;&#10;AI 生成コンテンツは誤りを含む可能性があります。">
            <a:extLst>
              <a:ext uri="{FF2B5EF4-FFF2-40B4-BE49-F238E27FC236}">
                <a16:creationId xmlns:a16="http://schemas.microsoft.com/office/drawing/2014/main" id="{7EF6A510-2093-F3FD-D0D9-99CFA8FE4AB6}"/>
              </a:ext>
            </a:extLst>
          </p:cNvPr>
          <p:cNvPicPr>
            <a:picLocks noChangeAspect="1"/>
          </p:cNvPicPr>
          <p:nvPr/>
        </p:nvPicPr>
        <p:blipFill>
          <a:blip r:embed="rId5"/>
          <a:stretch>
            <a:fillRect/>
          </a:stretch>
        </p:blipFill>
        <p:spPr>
          <a:xfrm>
            <a:off x="8587303" y="274638"/>
            <a:ext cx="1619992" cy="1758600"/>
          </a:xfrm>
          <a:prstGeom prst="rect">
            <a:avLst/>
          </a:prstGeom>
        </p:spPr>
      </p:pic>
    </p:spTree>
    <p:extLst>
      <p:ext uri="{BB962C8B-B14F-4D97-AF65-F5344CB8AC3E}">
        <p14:creationId xmlns:p14="http://schemas.microsoft.com/office/powerpoint/2010/main" val="214988517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396CFEF-DE85-3932-E645-F8DCA4161342}"/>
              </a:ext>
            </a:extLst>
          </p:cNvPr>
          <p:cNvSpPr>
            <a:spLocks noGrp="1"/>
          </p:cNvSpPr>
          <p:nvPr>
            <p:ph type="title"/>
          </p:nvPr>
        </p:nvSpPr>
        <p:spPr/>
        <p:txBody>
          <a:bodyPr/>
          <a:lstStyle/>
          <a:p>
            <a:endParaRPr kumimoji="1" lang="ja-JP" altLang="en-US" dirty="0"/>
          </a:p>
        </p:txBody>
      </p:sp>
      <p:sp>
        <p:nvSpPr>
          <p:cNvPr id="3" name="テキスト プレースホルダー 2">
            <a:extLst>
              <a:ext uri="{FF2B5EF4-FFF2-40B4-BE49-F238E27FC236}">
                <a16:creationId xmlns:a16="http://schemas.microsoft.com/office/drawing/2014/main" id="{8F0C04F0-1AED-EDA4-FBC7-DB08DCB5F033}"/>
              </a:ext>
            </a:extLst>
          </p:cNvPr>
          <p:cNvSpPr>
            <a:spLocks noGrp="1"/>
          </p:cNvSpPr>
          <p:nvPr>
            <p:ph type="body" sz="half" idx="1"/>
          </p:nvPr>
        </p:nvSpPr>
        <p:spPr>
          <a:xfrm>
            <a:off x="381801" y="2276792"/>
            <a:ext cx="5384800" cy="4525963"/>
          </a:xfrm>
        </p:spPr>
        <p:txBody>
          <a:bodyPr>
            <a:normAutofit lnSpcReduction="10000"/>
          </a:bodyPr>
          <a:lstStyle/>
          <a:p>
            <a:r>
              <a:rPr lang="ja-JP" altLang="ja-JP" b="1" dirty="0">
                <a:solidFill>
                  <a:srgbClr val="FF3399"/>
                </a:solidFill>
              </a:rPr>
              <a:t>ひ</a:t>
            </a:r>
            <a:r>
              <a:rPr lang="ja-JP" altLang="ja-JP" b="1" dirty="0"/>
              <a:t>とめぼれ</a:t>
            </a:r>
            <a:endParaRPr lang="ja-JP" altLang="ja-JP" dirty="0"/>
          </a:p>
          <a:p>
            <a:r>
              <a:rPr lang="ja-JP" altLang="ja-JP" b="1" dirty="0">
                <a:solidFill>
                  <a:srgbClr val="FF3399"/>
                </a:solidFill>
              </a:rPr>
              <a:t>君</a:t>
            </a:r>
            <a:r>
              <a:rPr lang="ja-JP" altLang="ja-JP" b="1" dirty="0"/>
              <a:t>に</a:t>
            </a:r>
            <a:endParaRPr lang="ja-JP" altLang="ja-JP" dirty="0"/>
          </a:p>
          <a:p>
            <a:r>
              <a:rPr lang="ja-JP" altLang="ja-JP" b="1" dirty="0">
                <a:solidFill>
                  <a:srgbClr val="FF3399"/>
                </a:solidFill>
              </a:rPr>
              <a:t>恋</a:t>
            </a:r>
            <a:r>
              <a:rPr lang="ja-JP" altLang="ja-JP" b="1" dirty="0"/>
              <a:t>をして</a:t>
            </a:r>
            <a:endParaRPr lang="ja-JP" altLang="ja-JP" dirty="0"/>
          </a:p>
          <a:p>
            <a:r>
              <a:rPr lang="ja-JP" altLang="ja-JP" b="1" dirty="0">
                <a:solidFill>
                  <a:srgbClr val="FF3399"/>
                </a:solidFill>
              </a:rPr>
              <a:t>もっ</a:t>
            </a:r>
            <a:r>
              <a:rPr lang="ja-JP" altLang="ja-JP" b="1" dirty="0"/>
              <a:t>と頑張っても</a:t>
            </a:r>
            <a:endParaRPr lang="ja-JP" altLang="ja-JP" dirty="0"/>
          </a:p>
          <a:p>
            <a:r>
              <a:rPr lang="ja-JP" altLang="ja-JP" b="1" dirty="0">
                <a:solidFill>
                  <a:srgbClr val="FF3399"/>
                </a:solidFill>
              </a:rPr>
              <a:t>手</a:t>
            </a:r>
            <a:r>
              <a:rPr lang="ja-JP" altLang="ja-JP" b="1" dirty="0"/>
              <a:t>にははいらない</a:t>
            </a:r>
            <a:endParaRPr lang="ja-JP" altLang="ja-JP" dirty="0"/>
          </a:p>
          <a:p>
            <a:r>
              <a:rPr lang="ja-JP" altLang="ja-JP" b="1" dirty="0">
                <a:solidFill>
                  <a:srgbClr val="FF3399"/>
                </a:solidFill>
              </a:rPr>
              <a:t>い</a:t>
            </a:r>
            <a:r>
              <a:rPr lang="ja-JP" altLang="ja-JP" b="1" dirty="0"/>
              <a:t>いな</a:t>
            </a:r>
            <a:endParaRPr lang="ja-JP" altLang="ja-JP" dirty="0"/>
          </a:p>
          <a:p>
            <a:r>
              <a:rPr lang="ja-JP" altLang="ja-JP" b="1" dirty="0">
                <a:solidFill>
                  <a:srgbClr val="FF3399"/>
                </a:solidFill>
              </a:rPr>
              <a:t>い</a:t>
            </a:r>
            <a:r>
              <a:rPr lang="ja-JP" altLang="ja-JP" b="1" dirty="0"/>
              <a:t>いな</a:t>
            </a:r>
            <a:endParaRPr lang="ja-JP" altLang="ja-JP" dirty="0"/>
          </a:p>
          <a:p>
            <a:r>
              <a:rPr lang="ja-JP" altLang="ja-JP" b="1" dirty="0">
                <a:solidFill>
                  <a:srgbClr val="FF3399"/>
                </a:solidFill>
              </a:rPr>
              <a:t>友</a:t>
            </a:r>
            <a:r>
              <a:rPr lang="ja-JP" altLang="ja-JP" b="1" dirty="0"/>
              <a:t>達がほしいな</a:t>
            </a:r>
            <a:endParaRPr lang="ja-JP" altLang="ja-JP" dirty="0"/>
          </a:p>
          <a:p>
            <a:r>
              <a:rPr lang="ja-JP" altLang="ja-JP" b="1" dirty="0">
                <a:solidFill>
                  <a:srgbClr val="FF3399"/>
                </a:solidFill>
              </a:rPr>
              <a:t>も</a:t>
            </a:r>
            <a:r>
              <a:rPr lang="ja-JP" altLang="ja-JP" b="1" dirty="0"/>
              <a:t>う深い眠りに落ちよう</a:t>
            </a:r>
            <a:endParaRPr lang="ja-JP" altLang="ja-JP" dirty="0"/>
          </a:p>
          <a:p>
            <a:endParaRPr kumimoji="1" lang="ja-JP" altLang="en-US" dirty="0"/>
          </a:p>
        </p:txBody>
      </p:sp>
      <p:sp>
        <p:nvSpPr>
          <p:cNvPr id="4" name="コンテンツ プレースホルダー 3">
            <a:extLst>
              <a:ext uri="{FF2B5EF4-FFF2-40B4-BE49-F238E27FC236}">
                <a16:creationId xmlns:a16="http://schemas.microsoft.com/office/drawing/2014/main" id="{72AAF3BA-A228-B774-F58F-52E640555F6E}"/>
              </a:ext>
            </a:extLst>
          </p:cNvPr>
          <p:cNvSpPr>
            <a:spLocks noGrp="1"/>
          </p:cNvSpPr>
          <p:nvPr>
            <p:ph sz="quarter" idx="2"/>
          </p:nvPr>
        </p:nvSpPr>
        <p:spPr>
          <a:xfrm>
            <a:off x="6197601" y="2276793"/>
            <a:ext cx="5612598" cy="4525962"/>
          </a:xfrm>
        </p:spPr>
        <p:txBody>
          <a:bodyPr>
            <a:normAutofit lnSpcReduction="10000"/>
          </a:bodyPr>
          <a:lstStyle/>
          <a:p>
            <a:r>
              <a:rPr lang="ja-JP" altLang="ja-JP" b="1" dirty="0">
                <a:solidFill>
                  <a:srgbClr val="FF3399"/>
                </a:solidFill>
              </a:rPr>
              <a:t>光</a:t>
            </a:r>
            <a:r>
              <a:rPr lang="ja-JP" altLang="ja-JP" b="1" dirty="0"/>
              <a:t>が消えた部屋で</a:t>
            </a:r>
            <a:endParaRPr lang="ja-JP" altLang="ja-JP" dirty="0"/>
          </a:p>
          <a:p>
            <a:r>
              <a:rPr lang="ja-JP" altLang="ja-JP" b="1" dirty="0">
                <a:solidFill>
                  <a:srgbClr val="FF3399"/>
                </a:solidFill>
              </a:rPr>
              <a:t>機</a:t>
            </a:r>
            <a:r>
              <a:rPr lang="ja-JP" altLang="ja-JP" b="1" dirty="0"/>
              <a:t>械に囲まれて</a:t>
            </a:r>
            <a:endParaRPr lang="ja-JP" altLang="ja-JP" dirty="0"/>
          </a:p>
          <a:p>
            <a:r>
              <a:rPr lang="ja-JP" altLang="ja-JP" b="1" dirty="0">
                <a:solidFill>
                  <a:srgbClr val="FF3399"/>
                </a:solidFill>
              </a:rPr>
              <a:t>こ</a:t>
            </a:r>
            <a:r>
              <a:rPr lang="ja-JP" altLang="ja-JP" b="1" dirty="0"/>
              <a:t>の世界で一番不幸だと</a:t>
            </a:r>
            <a:endParaRPr lang="ja-JP" altLang="ja-JP" dirty="0"/>
          </a:p>
          <a:p>
            <a:r>
              <a:rPr lang="ja-JP" altLang="ja-JP" b="1" dirty="0">
                <a:solidFill>
                  <a:srgbClr val="FF3399"/>
                </a:solidFill>
              </a:rPr>
              <a:t>もっ</a:t>
            </a:r>
            <a:r>
              <a:rPr lang="ja-JP" altLang="ja-JP" b="1" dirty="0"/>
              <a:t>ともらしく叫んだ</a:t>
            </a:r>
            <a:endParaRPr lang="ja-JP" altLang="ja-JP" dirty="0"/>
          </a:p>
          <a:p>
            <a:r>
              <a:rPr lang="ja-JP" altLang="ja-JP" b="1" dirty="0">
                <a:solidFill>
                  <a:srgbClr val="FF3399"/>
                </a:solidFill>
              </a:rPr>
              <a:t>手</a:t>
            </a:r>
            <a:r>
              <a:rPr lang="ja-JP" altLang="ja-JP" b="1" dirty="0"/>
              <a:t>に負えない感情に</a:t>
            </a:r>
            <a:endParaRPr lang="ja-JP" altLang="ja-JP" dirty="0"/>
          </a:p>
          <a:p>
            <a:r>
              <a:rPr lang="ja-JP" altLang="ja-JP" b="1" dirty="0">
                <a:solidFill>
                  <a:srgbClr val="FF3399"/>
                </a:solidFill>
              </a:rPr>
              <a:t>い</a:t>
            </a:r>
            <a:r>
              <a:rPr lang="ja-JP" altLang="ja-JP" b="1" dirty="0"/>
              <a:t>くどもふりまわされ</a:t>
            </a:r>
            <a:endParaRPr lang="ja-JP" altLang="ja-JP" dirty="0"/>
          </a:p>
          <a:p>
            <a:r>
              <a:rPr lang="ja-JP" altLang="ja-JP" b="1" dirty="0">
                <a:solidFill>
                  <a:srgbClr val="FF3399"/>
                </a:solidFill>
              </a:rPr>
              <a:t>い</a:t>
            </a:r>
            <a:r>
              <a:rPr lang="ja-JP" altLang="ja-JP" b="1" dirty="0"/>
              <a:t>つしか支配された</a:t>
            </a:r>
            <a:endParaRPr lang="ja-JP" altLang="ja-JP" dirty="0"/>
          </a:p>
          <a:p>
            <a:r>
              <a:rPr lang="ja-JP" altLang="ja-JP" b="1" dirty="0">
                <a:solidFill>
                  <a:srgbClr val="FF3399"/>
                </a:solidFill>
              </a:rPr>
              <a:t>扉</a:t>
            </a:r>
            <a:r>
              <a:rPr lang="ja-JP" altLang="ja-JP" b="1" dirty="0"/>
              <a:t>はかたく閉ざされ</a:t>
            </a:r>
            <a:endParaRPr lang="ja-JP" altLang="ja-JP" dirty="0"/>
          </a:p>
          <a:p>
            <a:r>
              <a:rPr lang="ja-JP" altLang="ja-JP" b="1" dirty="0">
                <a:solidFill>
                  <a:srgbClr val="FF3399"/>
                </a:solidFill>
              </a:rPr>
              <a:t>も</a:t>
            </a:r>
            <a:r>
              <a:rPr lang="ja-JP" altLang="ja-JP" b="1" dirty="0"/>
              <a:t>う出ることはできない</a:t>
            </a:r>
            <a:endParaRPr lang="ja-JP" altLang="ja-JP" dirty="0"/>
          </a:p>
          <a:p>
            <a:endParaRPr kumimoji="1" lang="ja-JP" altLang="en-US" dirty="0"/>
          </a:p>
        </p:txBody>
      </p:sp>
      <p:pic>
        <p:nvPicPr>
          <p:cNvPr id="6" name="図 5">
            <a:extLst>
              <a:ext uri="{FF2B5EF4-FFF2-40B4-BE49-F238E27FC236}">
                <a16:creationId xmlns:a16="http://schemas.microsoft.com/office/drawing/2014/main" id="{08C3786E-E5E1-8CB0-22CF-08A75930E5DA}"/>
              </a:ext>
            </a:extLst>
          </p:cNvPr>
          <p:cNvPicPr>
            <a:picLocks noChangeAspect="1"/>
          </p:cNvPicPr>
          <p:nvPr/>
        </p:nvPicPr>
        <p:blipFill>
          <a:blip r:embed="rId3"/>
          <a:stretch>
            <a:fillRect/>
          </a:stretch>
        </p:blipFill>
        <p:spPr>
          <a:xfrm>
            <a:off x="9073169" y="274638"/>
            <a:ext cx="2940229" cy="1876742"/>
          </a:xfrm>
          <a:prstGeom prst="rect">
            <a:avLst/>
          </a:prstGeom>
        </p:spPr>
      </p:pic>
      <p:pic>
        <p:nvPicPr>
          <p:cNvPr id="7" name="図 6">
            <a:extLst>
              <a:ext uri="{FF2B5EF4-FFF2-40B4-BE49-F238E27FC236}">
                <a16:creationId xmlns:a16="http://schemas.microsoft.com/office/drawing/2014/main" id="{4CBA914D-E96F-4453-3059-CA1E236B6542}"/>
              </a:ext>
            </a:extLst>
          </p:cNvPr>
          <p:cNvPicPr>
            <a:picLocks noChangeAspect="1"/>
          </p:cNvPicPr>
          <p:nvPr/>
        </p:nvPicPr>
        <p:blipFill>
          <a:blip r:embed="rId4"/>
          <a:stretch>
            <a:fillRect/>
          </a:stretch>
        </p:blipFill>
        <p:spPr>
          <a:xfrm>
            <a:off x="381801" y="55245"/>
            <a:ext cx="3096513" cy="1876743"/>
          </a:xfrm>
          <a:prstGeom prst="rect">
            <a:avLst/>
          </a:prstGeom>
        </p:spPr>
      </p:pic>
      <p:pic>
        <p:nvPicPr>
          <p:cNvPr id="9" name="図 8" descr="歯を磨いている女性&#10;&#10;AI 生成コンテンツは誤りを含む可能性があります。">
            <a:extLst>
              <a:ext uri="{FF2B5EF4-FFF2-40B4-BE49-F238E27FC236}">
                <a16:creationId xmlns:a16="http://schemas.microsoft.com/office/drawing/2014/main" id="{53AACECC-978C-0368-3C39-FF63C74CD815}"/>
              </a:ext>
            </a:extLst>
          </p:cNvPr>
          <p:cNvPicPr>
            <a:picLocks noChangeAspect="1"/>
          </p:cNvPicPr>
          <p:nvPr/>
        </p:nvPicPr>
        <p:blipFill>
          <a:blip r:embed="rId5"/>
          <a:stretch>
            <a:fillRect/>
          </a:stretch>
        </p:blipFill>
        <p:spPr>
          <a:xfrm>
            <a:off x="250257" y="215073"/>
            <a:ext cx="1486813" cy="1716915"/>
          </a:xfrm>
          <a:prstGeom prst="rect">
            <a:avLst/>
          </a:prstGeom>
        </p:spPr>
      </p:pic>
      <p:pic>
        <p:nvPicPr>
          <p:cNvPr id="11" name="図 10" descr="メガネを掛けた女性&#10;&#10;AI 生成コンテンツは誤りを含む可能性があります。">
            <a:extLst>
              <a:ext uri="{FF2B5EF4-FFF2-40B4-BE49-F238E27FC236}">
                <a16:creationId xmlns:a16="http://schemas.microsoft.com/office/drawing/2014/main" id="{19C28048-4298-8A01-F35B-F74C4CFDF6E8}"/>
              </a:ext>
            </a:extLst>
          </p:cNvPr>
          <p:cNvPicPr>
            <a:picLocks noChangeAspect="1"/>
          </p:cNvPicPr>
          <p:nvPr/>
        </p:nvPicPr>
        <p:blipFill>
          <a:blip r:embed="rId6"/>
          <a:stretch>
            <a:fillRect/>
          </a:stretch>
        </p:blipFill>
        <p:spPr>
          <a:xfrm>
            <a:off x="8584418" y="215073"/>
            <a:ext cx="1867161" cy="1895740"/>
          </a:xfrm>
          <a:prstGeom prst="rect">
            <a:avLst/>
          </a:prstGeom>
        </p:spPr>
      </p:pic>
    </p:spTree>
    <p:extLst>
      <p:ext uri="{BB962C8B-B14F-4D97-AF65-F5344CB8AC3E}">
        <p14:creationId xmlns:p14="http://schemas.microsoft.com/office/powerpoint/2010/main" val="312172970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descr="テキスト, ホワイトボード&#10;&#10;AI 生成コンテンツは誤りを含む可能性があります。">
            <a:extLst>
              <a:ext uri="{FF2B5EF4-FFF2-40B4-BE49-F238E27FC236}">
                <a16:creationId xmlns:a16="http://schemas.microsoft.com/office/drawing/2014/main" id="{63F0360B-15BD-620D-C394-0FD9796945E9}"/>
              </a:ext>
            </a:extLst>
          </p:cNvPr>
          <p:cNvPicPr>
            <a:picLocks noChangeAspect="1"/>
          </p:cNvPicPr>
          <p:nvPr/>
        </p:nvPicPr>
        <p:blipFill>
          <a:blip r:embed="rId2"/>
          <a:stretch>
            <a:fillRect/>
          </a:stretch>
        </p:blipFill>
        <p:spPr>
          <a:xfrm>
            <a:off x="268274" y="125551"/>
            <a:ext cx="7544032" cy="5253879"/>
          </a:xfrm>
          <a:prstGeom prst="rect">
            <a:avLst/>
          </a:prstGeom>
        </p:spPr>
      </p:pic>
      <p:sp>
        <p:nvSpPr>
          <p:cNvPr id="2" name="タイトル 1">
            <a:extLst>
              <a:ext uri="{FF2B5EF4-FFF2-40B4-BE49-F238E27FC236}">
                <a16:creationId xmlns:a16="http://schemas.microsoft.com/office/drawing/2014/main" id="{5C5E7E4B-9B04-435A-CE19-99D492C1010C}"/>
              </a:ext>
            </a:extLst>
          </p:cNvPr>
          <p:cNvSpPr>
            <a:spLocks noGrp="1"/>
          </p:cNvSpPr>
          <p:nvPr>
            <p:ph type="title"/>
          </p:nvPr>
        </p:nvSpPr>
        <p:spPr>
          <a:xfrm rot="853456">
            <a:off x="2517703" y="5758164"/>
            <a:ext cx="5141391" cy="573435"/>
          </a:xfrm>
        </p:spPr>
        <p:txBody>
          <a:bodyPr>
            <a:noAutofit/>
          </a:bodyPr>
          <a:lstStyle/>
          <a:p>
            <a:r>
              <a:rPr kumimoji="1" lang="ja-JP" altLang="en-US" sz="3200" b="1" dirty="0">
                <a:solidFill>
                  <a:srgbClr val="FF3399"/>
                </a:solidFill>
              </a:rPr>
              <a:t>双極性の当事者が理事長の</a:t>
            </a:r>
            <a:br>
              <a:rPr kumimoji="1" lang="ja-JP" altLang="en-US" sz="3200" b="1" dirty="0">
                <a:solidFill>
                  <a:srgbClr val="FF3399"/>
                </a:solidFill>
              </a:rPr>
            </a:br>
            <a:r>
              <a:rPr kumimoji="1" lang="ja-JP" altLang="en-US" sz="3200" b="1" dirty="0">
                <a:solidFill>
                  <a:srgbClr val="FF3399"/>
                </a:solidFill>
              </a:rPr>
              <a:t>ＮＰＯコンボ</a:t>
            </a:r>
            <a:br>
              <a:rPr kumimoji="1" lang="ja-JP" altLang="en-US" sz="3200" b="1" dirty="0">
                <a:solidFill>
                  <a:srgbClr val="FF3399"/>
                </a:solidFill>
              </a:rPr>
            </a:br>
            <a:r>
              <a:rPr kumimoji="1" lang="ja-JP" altLang="en-US" sz="3200" b="1" dirty="0">
                <a:solidFill>
                  <a:srgbClr val="FF3399"/>
                </a:solidFill>
              </a:rPr>
              <a:t>毎月の表紙は。。</a:t>
            </a:r>
          </a:p>
        </p:txBody>
      </p:sp>
      <p:pic>
        <p:nvPicPr>
          <p:cNvPr id="9" name="図 8" descr="草の上でポーズをとる男性たち&#10;&#10;AI 生成コンテンツは誤りを含む可能性があります。">
            <a:extLst>
              <a:ext uri="{FF2B5EF4-FFF2-40B4-BE49-F238E27FC236}">
                <a16:creationId xmlns:a16="http://schemas.microsoft.com/office/drawing/2014/main" id="{B83E78B1-1E90-87FF-1B48-2F2E19C6BF42}"/>
              </a:ext>
            </a:extLst>
          </p:cNvPr>
          <p:cNvPicPr>
            <a:picLocks noChangeAspect="1"/>
          </p:cNvPicPr>
          <p:nvPr/>
        </p:nvPicPr>
        <p:blipFill>
          <a:blip r:embed="rId3"/>
          <a:stretch>
            <a:fillRect/>
          </a:stretch>
        </p:blipFill>
        <p:spPr>
          <a:xfrm>
            <a:off x="7812306" y="771887"/>
            <a:ext cx="4286848" cy="6182588"/>
          </a:xfrm>
          <a:prstGeom prst="rect">
            <a:avLst/>
          </a:prstGeom>
        </p:spPr>
      </p:pic>
    </p:spTree>
    <p:extLst>
      <p:ext uri="{BB962C8B-B14F-4D97-AF65-F5344CB8AC3E}">
        <p14:creationId xmlns:p14="http://schemas.microsoft.com/office/powerpoint/2010/main" val="355871634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888173E-4B66-9A8C-993D-120D8911AE11}"/>
              </a:ext>
            </a:extLst>
          </p:cNvPr>
          <p:cNvSpPr>
            <a:spLocks noGrp="1"/>
          </p:cNvSpPr>
          <p:nvPr>
            <p:ph type="title"/>
          </p:nvPr>
        </p:nvSpPr>
        <p:spPr>
          <a:xfrm>
            <a:off x="4037931" y="500062"/>
            <a:ext cx="7965707" cy="1325563"/>
          </a:xfrm>
        </p:spPr>
        <p:txBody>
          <a:bodyPr>
            <a:normAutofit fontScale="90000"/>
          </a:bodyPr>
          <a:lstStyle/>
          <a:p>
            <a:r>
              <a:rPr lang="ja-JP" altLang="en-US" sz="3200" b="1" dirty="0">
                <a:solidFill>
                  <a:srgbClr val="FF3399"/>
                </a:solidFill>
              </a:rPr>
              <a:t>「当事者の物語が世の中を変える」</a:t>
            </a:r>
            <a:br>
              <a:rPr lang="ja-JP" altLang="en-US" sz="3200" b="1" dirty="0">
                <a:solidFill>
                  <a:srgbClr val="FF3399"/>
                </a:solidFill>
              </a:rPr>
            </a:br>
            <a:r>
              <a:rPr lang="ja-JP" altLang="en-US" sz="3200" b="1" dirty="0">
                <a:solidFill>
                  <a:srgbClr val="FF3399"/>
                </a:solidFill>
              </a:rPr>
              <a:t>ＮＨＫの敏腕ディレクターだった鹿島真人さん</a:t>
            </a:r>
            <a:endParaRPr kumimoji="1" lang="ja-JP" altLang="en-US" sz="3200" b="1" dirty="0">
              <a:solidFill>
                <a:srgbClr val="FF3399"/>
              </a:solidFill>
            </a:endParaRPr>
          </a:p>
        </p:txBody>
      </p:sp>
      <p:sp>
        <p:nvSpPr>
          <p:cNvPr id="3" name="コンテンツ プレースホルダー 2">
            <a:extLst>
              <a:ext uri="{FF2B5EF4-FFF2-40B4-BE49-F238E27FC236}">
                <a16:creationId xmlns:a16="http://schemas.microsoft.com/office/drawing/2014/main" id="{C7B0A9D2-9EAD-80B9-8DC8-8091607FC0E6}"/>
              </a:ext>
            </a:extLst>
          </p:cNvPr>
          <p:cNvSpPr>
            <a:spLocks noGrp="1"/>
          </p:cNvSpPr>
          <p:nvPr>
            <p:ph sz="half" idx="1"/>
          </p:nvPr>
        </p:nvSpPr>
        <p:spPr/>
        <p:txBody>
          <a:bodyPr/>
          <a:lstStyle/>
          <a:p>
            <a:endParaRPr kumimoji="1" lang="ja-JP" altLang="en-US"/>
          </a:p>
        </p:txBody>
      </p:sp>
      <p:sp>
        <p:nvSpPr>
          <p:cNvPr id="4" name="コンテンツ プレースホルダー 3">
            <a:extLst>
              <a:ext uri="{FF2B5EF4-FFF2-40B4-BE49-F238E27FC236}">
                <a16:creationId xmlns:a16="http://schemas.microsoft.com/office/drawing/2014/main" id="{F9CE2369-FA6C-DAD7-A521-CF9594D3793D}"/>
              </a:ext>
            </a:extLst>
          </p:cNvPr>
          <p:cNvSpPr>
            <a:spLocks noGrp="1"/>
          </p:cNvSpPr>
          <p:nvPr>
            <p:ph sz="half" idx="2"/>
          </p:nvPr>
        </p:nvSpPr>
        <p:spPr/>
        <p:txBody>
          <a:bodyPr/>
          <a:lstStyle/>
          <a:p>
            <a:endParaRPr kumimoji="1" lang="ja-JP" altLang="en-US"/>
          </a:p>
        </p:txBody>
      </p:sp>
      <p:pic>
        <p:nvPicPr>
          <p:cNvPr id="6" name="図 5" descr="電話をしている男性&#10;&#10;AI 生成コンテンツは誤りを含む可能性があります。">
            <a:extLst>
              <a:ext uri="{FF2B5EF4-FFF2-40B4-BE49-F238E27FC236}">
                <a16:creationId xmlns:a16="http://schemas.microsoft.com/office/drawing/2014/main" id="{4AEC470E-C2AC-3244-F2A1-D7A1206FFAED}"/>
              </a:ext>
            </a:extLst>
          </p:cNvPr>
          <p:cNvPicPr>
            <a:picLocks noChangeAspect="1"/>
          </p:cNvPicPr>
          <p:nvPr/>
        </p:nvPicPr>
        <p:blipFill>
          <a:blip r:embed="rId3"/>
          <a:stretch>
            <a:fillRect/>
          </a:stretch>
        </p:blipFill>
        <p:spPr>
          <a:xfrm>
            <a:off x="5077996" y="1825625"/>
            <a:ext cx="6925642" cy="5077534"/>
          </a:xfrm>
          <a:prstGeom prst="rect">
            <a:avLst/>
          </a:prstGeom>
        </p:spPr>
      </p:pic>
      <p:pic>
        <p:nvPicPr>
          <p:cNvPr id="8" name="図 7" descr="テキスト, タイムライン&#10;&#10;AI 生成コンテンツは誤りを含む可能性があります。">
            <a:extLst>
              <a:ext uri="{FF2B5EF4-FFF2-40B4-BE49-F238E27FC236}">
                <a16:creationId xmlns:a16="http://schemas.microsoft.com/office/drawing/2014/main" id="{601054D8-789D-FAE6-A143-B877B16A9B9C}"/>
              </a:ext>
            </a:extLst>
          </p:cNvPr>
          <p:cNvPicPr>
            <a:picLocks noChangeAspect="1"/>
          </p:cNvPicPr>
          <p:nvPr/>
        </p:nvPicPr>
        <p:blipFill>
          <a:blip r:embed="rId4"/>
          <a:stretch>
            <a:fillRect/>
          </a:stretch>
        </p:blipFill>
        <p:spPr>
          <a:xfrm>
            <a:off x="188362" y="209815"/>
            <a:ext cx="3849569" cy="5448432"/>
          </a:xfrm>
          <a:prstGeom prst="rect">
            <a:avLst/>
          </a:prstGeom>
        </p:spPr>
      </p:pic>
    </p:spTree>
    <p:extLst>
      <p:ext uri="{BB962C8B-B14F-4D97-AF65-F5344CB8AC3E}">
        <p14:creationId xmlns:p14="http://schemas.microsoft.com/office/powerpoint/2010/main" val="308205301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descr="男性の写真のコラージュ&#10;&#10;AI 生成コンテンツは誤りを含む可能性があります。">
            <a:extLst>
              <a:ext uri="{FF2B5EF4-FFF2-40B4-BE49-F238E27FC236}">
                <a16:creationId xmlns:a16="http://schemas.microsoft.com/office/drawing/2014/main" id="{181D820C-6AE0-8587-B547-2DF97A90FA96}"/>
              </a:ext>
            </a:extLst>
          </p:cNvPr>
          <p:cNvPicPr>
            <a:picLocks noChangeAspect="1"/>
          </p:cNvPicPr>
          <p:nvPr/>
        </p:nvPicPr>
        <p:blipFill>
          <a:blip r:embed="rId2"/>
          <a:srcRect l="-1136" t="8394" r="857" b="10567"/>
          <a:stretch>
            <a:fillRect/>
          </a:stretch>
        </p:blipFill>
        <p:spPr>
          <a:xfrm>
            <a:off x="516835" y="1690688"/>
            <a:ext cx="11033327" cy="5167312"/>
          </a:xfrm>
          <a:prstGeom prst="rect">
            <a:avLst/>
          </a:prstGeom>
        </p:spPr>
      </p:pic>
      <p:sp>
        <p:nvSpPr>
          <p:cNvPr id="2" name="タイトル 1">
            <a:extLst>
              <a:ext uri="{FF2B5EF4-FFF2-40B4-BE49-F238E27FC236}">
                <a16:creationId xmlns:a16="http://schemas.microsoft.com/office/drawing/2014/main" id="{3411C224-9008-5169-A422-F9FFACB61808}"/>
              </a:ext>
            </a:extLst>
          </p:cNvPr>
          <p:cNvSpPr>
            <a:spLocks noGrp="1"/>
          </p:cNvSpPr>
          <p:nvPr>
            <p:ph type="title"/>
          </p:nvPr>
        </p:nvSpPr>
        <p:spPr/>
        <p:txBody>
          <a:bodyPr>
            <a:normAutofit fontScale="90000"/>
          </a:bodyPr>
          <a:lstStyle/>
          <a:p>
            <a:pPr algn="ctr"/>
            <a:r>
              <a:rPr kumimoji="1" lang="ja-JP" altLang="en-US" sz="3200" b="1" dirty="0">
                <a:solidFill>
                  <a:srgbClr val="FF3399"/>
                </a:solidFill>
              </a:rPr>
              <a:t>「９人のジャーナリスト」のひとり</a:t>
            </a:r>
            <a:br>
              <a:rPr kumimoji="1" lang="ja-JP" altLang="en-US" sz="3200" b="1" dirty="0">
                <a:solidFill>
                  <a:srgbClr val="FF3399"/>
                </a:solidFill>
              </a:rPr>
            </a:br>
            <a:r>
              <a:rPr kumimoji="1" lang="ja-JP" altLang="en-US" sz="3200" b="1" dirty="0">
                <a:solidFill>
                  <a:srgbClr val="FF3399"/>
                </a:solidFill>
              </a:rPr>
              <a:t>　鹿島真人先生の「度胸」　ＮＨＫをやめて</a:t>
            </a:r>
            <a:br>
              <a:rPr kumimoji="1" lang="ja-JP" altLang="en-US" sz="3200" b="1" dirty="0">
                <a:solidFill>
                  <a:srgbClr val="FF3399"/>
                </a:solidFill>
              </a:rPr>
            </a:br>
            <a:r>
              <a:rPr lang="ja-JP" altLang="en-US" sz="3200" b="1" dirty="0">
                <a:hlinkClick r:id="rId3"/>
              </a:rPr>
              <a:t>同性婚がひらく日本の未来結婚の自由をすべての人に</a:t>
            </a:r>
            <a:endParaRPr kumimoji="1" lang="ja-JP" altLang="en-US" dirty="0"/>
          </a:p>
        </p:txBody>
      </p:sp>
      <p:sp>
        <p:nvSpPr>
          <p:cNvPr id="3" name="コンテンツ プレースホルダー 2">
            <a:extLst>
              <a:ext uri="{FF2B5EF4-FFF2-40B4-BE49-F238E27FC236}">
                <a16:creationId xmlns:a16="http://schemas.microsoft.com/office/drawing/2014/main" id="{29ACD029-4978-7E5B-4EEC-5B3B9B5B81D2}"/>
              </a:ext>
            </a:extLst>
          </p:cNvPr>
          <p:cNvSpPr>
            <a:spLocks noGrp="1"/>
          </p:cNvSpPr>
          <p:nvPr>
            <p:ph sz="half" idx="1"/>
          </p:nvPr>
        </p:nvSpPr>
        <p:spPr/>
        <p:txBody>
          <a:bodyPr/>
          <a:lstStyle/>
          <a:p>
            <a:endParaRPr kumimoji="1" lang="ja-JP" altLang="en-US" dirty="0"/>
          </a:p>
        </p:txBody>
      </p:sp>
      <p:sp>
        <p:nvSpPr>
          <p:cNvPr id="4" name="コンテンツ プレースホルダー 3">
            <a:extLst>
              <a:ext uri="{FF2B5EF4-FFF2-40B4-BE49-F238E27FC236}">
                <a16:creationId xmlns:a16="http://schemas.microsoft.com/office/drawing/2014/main" id="{085BCB38-5372-62F8-CB38-1ACB834826CE}"/>
              </a:ext>
            </a:extLst>
          </p:cNvPr>
          <p:cNvSpPr>
            <a:spLocks noGrp="1"/>
          </p:cNvSpPr>
          <p:nvPr>
            <p:ph sz="half" idx="2"/>
          </p:nvPr>
        </p:nvSpPr>
        <p:spPr/>
        <p:txBody>
          <a:bodyPr/>
          <a:lstStyle/>
          <a:p>
            <a:endParaRPr kumimoji="1" lang="ja-JP" altLang="en-US" dirty="0"/>
          </a:p>
        </p:txBody>
      </p:sp>
    </p:spTree>
    <p:extLst>
      <p:ext uri="{BB962C8B-B14F-4D97-AF65-F5344CB8AC3E}">
        <p14:creationId xmlns:p14="http://schemas.microsoft.com/office/powerpoint/2010/main" val="91476967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599EAF0-2E6D-6E9B-C08C-4410039BA869}"/>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id="{D77C6E98-BE2D-C207-BA42-F59039A580BC}"/>
              </a:ext>
            </a:extLst>
          </p:cNvPr>
          <p:cNvSpPr>
            <a:spLocks noGrp="1"/>
          </p:cNvSpPr>
          <p:nvPr>
            <p:ph sz="half" idx="1"/>
          </p:nvPr>
        </p:nvSpPr>
        <p:spPr/>
        <p:txBody>
          <a:bodyPr/>
          <a:lstStyle/>
          <a:p>
            <a:endParaRPr kumimoji="1" lang="ja-JP" altLang="en-US"/>
          </a:p>
        </p:txBody>
      </p:sp>
      <p:sp>
        <p:nvSpPr>
          <p:cNvPr id="4" name="コンテンツ プレースホルダー 3">
            <a:extLst>
              <a:ext uri="{FF2B5EF4-FFF2-40B4-BE49-F238E27FC236}">
                <a16:creationId xmlns:a16="http://schemas.microsoft.com/office/drawing/2014/main" id="{304E3631-879E-9A5A-7A37-87917ECE513E}"/>
              </a:ext>
            </a:extLst>
          </p:cNvPr>
          <p:cNvSpPr>
            <a:spLocks noGrp="1"/>
          </p:cNvSpPr>
          <p:nvPr>
            <p:ph sz="half" idx="2"/>
          </p:nvPr>
        </p:nvSpPr>
        <p:spPr/>
        <p:txBody>
          <a:bodyPr/>
          <a:lstStyle/>
          <a:p>
            <a:endParaRPr kumimoji="1" lang="ja-JP" altLang="en-US"/>
          </a:p>
        </p:txBody>
      </p:sp>
      <p:pic>
        <p:nvPicPr>
          <p:cNvPr id="6" name="図 5" descr="テキスト, タイムライン&#10;&#10;AI 生成コンテンツは誤りを含む可能性があります。">
            <a:extLst>
              <a:ext uri="{FF2B5EF4-FFF2-40B4-BE49-F238E27FC236}">
                <a16:creationId xmlns:a16="http://schemas.microsoft.com/office/drawing/2014/main" id="{2CFF242D-7E00-D899-206E-6F7D223ECA8C}"/>
              </a:ext>
            </a:extLst>
          </p:cNvPr>
          <p:cNvPicPr>
            <a:picLocks noChangeAspect="1"/>
          </p:cNvPicPr>
          <p:nvPr/>
        </p:nvPicPr>
        <p:blipFill>
          <a:blip r:embed="rId2"/>
          <a:stretch>
            <a:fillRect/>
          </a:stretch>
        </p:blipFill>
        <p:spPr>
          <a:xfrm>
            <a:off x="2242370" y="0"/>
            <a:ext cx="7707260" cy="6858000"/>
          </a:xfrm>
          <a:prstGeom prst="rect">
            <a:avLst/>
          </a:prstGeom>
        </p:spPr>
      </p:pic>
    </p:spTree>
    <p:extLst>
      <p:ext uri="{BB962C8B-B14F-4D97-AF65-F5344CB8AC3E}">
        <p14:creationId xmlns:p14="http://schemas.microsoft.com/office/powerpoint/2010/main" val="173813985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AD801685-5E04-813E-2963-536C42DFBBAE}"/>
              </a:ext>
            </a:extLst>
          </p:cNvPr>
          <p:cNvPicPr>
            <a:picLocks noChangeAspect="1"/>
          </p:cNvPicPr>
          <p:nvPr/>
        </p:nvPicPr>
        <p:blipFill>
          <a:blip r:embed="rId2"/>
          <a:stretch>
            <a:fillRect/>
          </a:stretch>
        </p:blipFill>
        <p:spPr>
          <a:xfrm>
            <a:off x="0" y="2612910"/>
            <a:ext cx="7763432" cy="4314905"/>
          </a:xfrm>
          <a:prstGeom prst="rect">
            <a:avLst/>
          </a:prstGeom>
        </p:spPr>
      </p:pic>
      <p:sp>
        <p:nvSpPr>
          <p:cNvPr id="7" name="テキスト ボックス 6">
            <a:extLst>
              <a:ext uri="{FF2B5EF4-FFF2-40B4-BE49-F238E27FC236}">
                <a16:creationId xmlns:a16="http://schemas.microsoft.com/office/drawing/2014/main" id="{DD58B223-0B7F-EBAE-3ABE-1C8B868E02E2}"/>
              </a:ext>
            </a:extLst>
          </p:cNvPr>
          <p:cNvSpPr txBox="1"/>
          <p:nvPr/>
        </p:nvSpPr>
        <p:spPr>
          <a:xfrm>
            <a:off x="8112224" y="5744993"/>
            <a:ext cx="3984443" cy="830997"/>
          </a:xfrm>
          <a:prstGeom prst="rect">
            <a:avLst/>
          </a:prstGeom>
          <a:noFill/>
          <a:ln w="12700">
            <a:solidFill>
              <a:srgbClr val="FF0066"/>
            </a:solidFill>
          </a:ln>
        </p:spPr>
        <p:txBody>
          <a:bodyPr wrap="square">
            <a:spAutoFit/>
          </a:bodyPr>
          <a:lstStyle/>
          <a:p>
            <a:r>
              <a:rPr lang="ja-JP" altLang="en-US" sz="4800" b="1" dirty="0">
                <a:solidFill>
                  <a:srgbClr val="FF0066"/>
                </a:solidFill>
                <a:effectLst>
                  <a:outerShdw blurRad="38100" dist="38100" dir="2700000" algn="tl">
                    <a:srgbClr val="000000">
                      <a:alpha val="43137"/>
                    </a:srgbClr>
                  </a:outerShdw>
                </a:effectLst>
                <a:latin typeface="Lucida Sans Unicode"/>
                <a:ea typeface="ＭＳ Ｐゴシック" panose="020B0600070205080204" pitchFamily="50" charset="-128"/>
                <a:cs typeface="+mj-cs"/>
              </a:rPr>
              <a:t>想像力と度胸</a:t>
            </a:r>
            <a:endParaRPr lang="ja-JP" altLang="en-US" sz="4800" dirty="0"/>
          </a:p>
        </p:txBody>
      </p:sp>
      <p:sp>
        <p:nvSpPr>
          <p:cNvPr id="2" name="四角形: 角を丸くする 1">
            <a:extLst>
              <a:ext uri="{FF2B5EF4-FFF2-40B4-BE49-F238E27FC236}">
                <a16:creationId xmlns:a16="http://schemas.microsoft.com/office/drawing/2014/main" id="{CEFF479D-035B-5128-32D2-6A6F7E32A12A}"/>
              </a:ext>
            </a:extLst>
          </p:cNvPr>
          <p:cNvSpPr/>
          <p:nvPr/>
        </p:nvSpPr>
        <p:spPr>
          <a:xfrm>
            <a:off x="318841" y="205777"/>
            <a:ext cx="5009073" cy="12192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400" dirty="0"/>
              <a:t>臨床倫理学会での、</a:t>
            </a:r>
            <a:br>
              <a:rPr lang="ja-JP" altLang="en-US" sz="2400" dirty="0"/>
            </a:br>
            <a:r>
              <a:rPr lang="ja-JP" altLang="en-US" sz="2400" dirty="0"/>
              <a:t>調布東山病院の報告から</a:t>
            </a:r>
          </a:p>
        </p:txBody>
      </p:sp>
      <p:sp>
        <p:nvSpPr>
          <p:cNvPr id="5" name="テキスト ボックス 4">
            <a:extLst>
              <a:ext uri="{FF2B5EF4-FFF2-40B4-BE49-F238E27FC236}">
                <a16:creationId xmlns:a16="http://schemas.microsoft.com/office/drawing/2014/main" id="{F4E33680-39A6-AD51-C960-4F1559383BF1}"/>
              </a:ext>
            </a:extLst>
          </p:cNvPr>
          <p:cNvSpPr txBox="1"/>
          <p:nvPr/>
        </p:nvSpPr>
        <p:spPr>
          <a:xfrm>
            <a:off x="5807969" y="251233"/>
            <a:ext cx="6065191" cy="4524315"/>
          </a:xfrm>
          <a:prstGeom prst="rect">
            <a:avLst/>
          </a:prstGeom>
          <a:noFill/>
          <a:ln>
            <a:solidFill>
              <a:srgbClr val="FF0000"/>
            </a:solidFill>
          </a:ln>
        </p:spPr>
        <p:txBody>
          <a:bodyPr wrap="square">
            <a:spAutoFit/>
          </a:bodyPr>
          <a:lstStyle/>
          <a:p>
            <a:r>
              <a:rPr lang="ja-JP" altLang="en-US" sz="2400" dirty="0"/>
              <a:t>「病院職員みんなに身体拘束を患者さんの身になった体験してもらう」ために、となりあって坐ったどうしが相手を１５分づつイスに紐で縛るという方法を考えました。</a:t>
            </a:r>
          </a:p>
          <a:p>
            <a:r>
              <a:rPr lang="ja-JP" altLang="en-US" sz="2400" dirty="0"/>
              <a:t>縛る前には「必要であれば仕方がない」「安全対策としてどうしても必要」と大半の人がこたえていたのが、</a:t>
            </a:r>
            <a:br>
              <a:rPr lang="ja-JP" altLang="en-US" sz="2400" dirty="0"/>
            </a:br>
            <a:r>
              <a:rPr lang="ja-JP" altLang="en-US" sz="2400" dirty="0"/>
              <a:t>わずか１５分縛られただけで</a:t>
            </a:r>
          </a:p>
          <a:p>
            <a:r>
              <a:rPr lang="ja-JP" altLang="en-US" sz="2400" dirty="0"/>
              <a:t>「いままで一番長い１５分だった」「怖かった」</a:t>
            </a:r>
          </a:p>
          <a:p>
            <a:r>
              <a:rPr lang="ja-JP" altLang="en-US" sz="2400" dirty="0"/>
              <a:t>「すごく悲しく辛いことを患者さんにしている感じた」に。</a:t>
            </a:r>
          </a:p>
        </p:txBody>
      </p:sp>
    </p:spTree>
    <p:extLst>
      <p:ext uri="{BB962C8B-B14F-4D97-AF65-F5344CB8AC3E}">
        <p14:creationId xmlns:p14="http://schemas.microsoft.com/office/powerpoint/2010/main" val="209763018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3E2DD302-051D-A7E9-19FD-2D3A8E629E88}"/>
              </a:ext>
            </a:extLst>
          </p:cNvPr>
          <p:cNvPicPr>
            <a:picLocks noChangeAspect="1"/>
          </p:cNvPicPr>
          <p:nvPr/>
        </p:nvPicPr>
        <p:blipFill>
          <a:blip r:embed="rId2"/>
          <a:stretch>
            <a:fillRect/>
          </a:stretch>
        </p:blipFill>
        <p:spPr>
          <a:xfrm>
            <a:off x="1103653" y="0"/>
            <a:ext cx="9984695" cy="6858000"/>
          </a:xfrm>
          <a:prstGeom prst="rect">
            <a:avLst/>
          </a:prstGeom>
        </p:spPr>
      </p:pic>
      <p:sp>
        <p:nvSpPr>
          <p:cNvPr id="2" name="四角形: 角を丸くする 1">
            <a:extLst>
              <a:ext uri="{FF2B5EF4-FFF2-40B4-BE49-F238E27FC236}">
                <a16:creationId xmlns:a16="http://schemas.microsoft.com/office/drawing/2014/main" id="{4FA21CB3-5BC2-AA5E-9521-267346678790}"/>
              </a:ext>
            </a:extLst>
          </p:cNvPr>
          <p:cNvSpPr/>
          <p:nvPr/>
        </p:nvSpPr>
        <p:spPr>
          <a:xfrm>
            <a:off x="1631504" y="1604797"/>
            <a:ext cx="6720747" cy="384043"/>
          </a:xfrm>
          <a:prstGeom prst="roundRect">
            <a:avLst/>
          </a:prstGeom>
          <a:noFill/>
          <a:ln>
            <a:solidFill>
              <a:srgbClr val="FF00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sz="2400">
              <a:ln w="19050">
                <a:solidFill>
                  <a:srgbClr val="FF0066"/>
                </a:solidFill>
              </a:ln>
            </a:endParaRPr>
          </a:p>
        </p:txBody>
      </p:sp>
    </p:spTree>
    <p:extLst>
      <p:ext uri="{BB962C8B-B14F-4D97-AF65-F5344CB8AC3E}">
        <p14:creationId xmlns:p14="http://schemas.microsoft.com/office/powerpoint/2010/main" val="426089389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1506" name="Rectangle 2">
            <a:extLst>
              <a:ext uri="{FF2B5EF4-FFF2-40B4-BE49-F238E27FC236}">
                <a16:creationId xmlns:a16="http://schemas.microsoft.com/office/drawing/2014/main" id="{A9A228C4-5F1F-7EE9-4586-4940924FF80E}"/>
              </a:ext>
            </a:extLst>
          </p:cNvPr>
          <p:cNvSpPr>
            <a:spLocks noGrp="1" noChangeArrowheads="1"/>
          </p:cNvSpPr>
          <p:nvPr>
            <p:ph type="body" idx="1"/>
          </p:nvPr>
        </p:nvSpPr>
        <p:spPr>
          <a:xfrm>
            <a:off x="0" y="1289784"/>
            <a:ext cx="9316971" cy="5370897"/>
          </a:xfrm>
          <a:ln w="12700">
            <a:solidFill>
              <a:srgbClr val="FF0000"/>
            </a:solidFill>
            <a:miter lim="800000"/>
            <a:headEnd/>
            <a:tailEnd/>
          </a:ln>
        </p:spPr>
        <p:txBody>
          <a:bodyPr/>
          <a:lstStyle/>
          <a:p>
            <a:pPr eaLnBrk="1" hangingPunct="1">
              <a:buFontTx/>
              <a:buNone/>
            </a:pPr>
            <a:r>
              <a:rPr lang="ja-JP" altLang="en-US" b="1" dirty="0">
                <a:solidFill>
                  <a:srgbClr val="FF0066"/>
                </a:solidFill>
              </a:rPr>
              <a:t>究極の自立支援法をつくった</a:t>
            </a:r>
            <a:br>
              <a:rPr lang="ja-JP" altLang="en-US" b="1" dirty="0">
                <a:solidFill>
                  <a:srgbClr val="FF0066"/>
                </a:solidFill>
              </a:rPr>
            </a:br>
            <a:r>
              <a:rPr lang="ja-JP" altLang="en-US" b="1" dirty="0">
                <a:solidFill>
                  <a:srgbClr val="FF0066"/>
                </a:solidFill>
              </a:rPr>
              <a:t>エーバルト・クローさんの</a:t>
            </a:r>
          </a:p>
          <a:p>
            <a:pPr eaLnBrk="1" hangingPunct="1">
              <a:buFontTx/>
              <a:buNone/>
            </a:pPr>
            <a:r>
              <a:rPr lang="ja-JP" altLang="en-US" b="1" dirty="0">
                <a:solidFill>
                  <a:srgbClr val="FF0066"/>
                </a:solidFill>
              </a:rPr>
              <a:t>     世直し７原則</a:t>
            </a:r>
            <a:endParaRPr lang="ja-JP" altLang="en-US" dirty="0">
              <a:solidFill>
                <a:srgbClr val="FF0066"/>
              </a:solidFill>
            </a:endParaRPr>
          </a:p>
          <a:p>
            <a:pPr lvl="1" eaLnBrk="1" hangingPunct="1"/>
            <a:r>
              <a:rPr lang="ja-JP" altLang="en-US" sz="3200" b="1" dirty="0"/>
              <a:t>グチや泣き言では世の中は変えられない</a:t>
            </a:r>
          </a:p>
          <a:p>
            <a:pPr lvl="1" eaLnBrk="1" hangingPunct="1"/>
            <a:r>
              <a:rPr lang="ja-JP" altLang="en-US" sz="3200" b="1" dirty="0"/>
              <a:t>従来の発想を創造的にひっくり返す</a:t>
            </a:r>
          </a:p>
          <a:p>
            <a:pPr lvl="1" eaLnBrk="1" hangingPunct="1"/>
            <a:r>
              <a:rPr lang="ja-JP" altLang="en-US" sz="3200" b="1" dirty="0"/>
              <a:t>説得力あるデータにもとづいた提言を</a:t>
            </a:r>
          </a:p>
          <a:p>
            <a:pPr lvl="1" eaLnBrk="1" hangingPunct="1"/>
            <a:r>
              <a:rPr lang="ja-JP" altLang="en-US" sz="3200" b="1" dirty="0"/>
              <a:t>市町村の競争心をあおる</a:t>
            </a:r>
          </a:p>
          <a:p>
            <a:pPr lvl="1" eaLnBrk="1" hangingPunct="1"/>
            <a:r>
              <a:rPr lang="ja-JP" altLang="en-US" sz="3200" b="1" dirty="0"/>
              <a:t>メディア、行政、政治家に仲間をつくる</a:t>
            </a:r>
          </a:p>
          <a:p>
            <a:pPr lvl="1" eaLnBrk="1" hangingPunct="1"/>
            <a:r>
              <a:rPr lang="ja-JP" altLang="en-US" sz="3200" b="1" dirty="0"/>
              <a:t>名をすてて実をとる</a:t>
            </a:r>
          </a:p>
          <a:p>
            <a:pPr lvl="1" eaLnBrk="1" hangingPunct="1"/>
            <a:r>
              <a:rPr lang="ja-JP" altLang="en-US" sz="3200" b="1" dirty="0">
                <a:solidFill>
                  <a:srgbClr val="FF0066"/>
                </a:solidFill>
              </a:rPr>
              <a:t>提言はユーモアにつつんで</a:t>
            </a:r>
            <a:r>
              <a:rPr lang="en-US" altLang="ja-JP" sz="3200" b="1" dirty="0">
                <a:solidFill>
                  <a:srgbClr val="FF0066"/>
                </a:solidFill>
              </a:rPr>
              <a:t>(^_-)-☆</a:t>
            </a:r>
          </a:p>
        </p:txBody>
      </p:sp>
      <p:pic>
        <p:nvPicPr>
          <p:cNvPr id="22531" name="Picture 3" descr="TEN0234F01B">
            <a:extLst>
              <a:ext uri="{FF2B5EF4-FFF2-40B4-BE49-F238E27FC236}">
                <a16:creationId xmlns:a16="http://schemas.microsoft.com/office/drawing/2014/main" id="{7FA3F232-60C3-B742-9090-002797D5C6BC}"/>
              </a:ext>
            </a:extLst>
          </p:cNvPr>
          <p:cNvPicPr>
            <a:picLocks noGrp="1" noChangeAspect="1" noChangeArrowheads="1"/>
          </p:cNvPicPr>
          <p:nvPr>
            <p:ph type="title"/>
          </p:nvPr>
        </p:nvPicPr>
        <p:blipFill rotWithShape="1">
          <a:blip r:embed="rId2">
            <a:extLst>
              <a:ext uri="{28A0092B-C50C-407E-A947-70E740481C1C}">
                <a14:useLocalDpi xmlns:a14="http://schemas.microsoft.com/office/drawing/2010/main" val="0"/>
              </a:ext>
            </a:extLst>
          </a:blip>
          <a:srcRect l="25278" t="193" r="16001" b="4334"/>
          <a:stretch>
            <a:fillRect/>
          </a:stretch>
        </p:blipFill>
        <p:spPr>
          <a:xfrm>
            <a:off x="8239225" y="197319"/>
            <a:ext cx="3734602" cy="3908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70918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301506">
                                            <p:txEl>
                                              <p:pRg st="2" end="2"/>
                                            </p:txEl>
                                          </p:spTgt>
                                        </p:tgtEl>
                                        <p:attrNameLst>
                                          <p:attrName>style.visibility</p:attrName>
                                        </p:attrNameLst>
                                      </p:cBhvr>
                                      <p:to>
                                        <p:strVal val="visible"/>
                                      </p:to>
                                    </p:set>
                                    <p:anim calcmode="lin" valueType="num">
                                      <p:cBhvr additive="base">
                                        <p:cTn id="7" dur="500" fill="hold"/>
                                        <p:tgtEl>
                                          <p:spTgt spid="1301506">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30150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301506">
                                            <p:txEl>
                                              <p:pRg st="3" end="3"/>
                                            </p:txEl>
                                          </p:spTgt>
                                        </p:tgtEl>
                                        <p:attrNameLst>
                                          <p:attrName>style.visibility</p:attrName>
                                        </p:attrNameLst>
                                      </p:cBhvr>
                                      <p:to>
                                        <p:strVal val="visible"/>
                                      </p:to>
                                    </p:set>
                                    <p:anim calcmode="lin" valueType="num">
                                      <p:cBhvr additive="base">
                                        <p:cTn id="13" dur="500" fill="hold"/>
                                        <p:tgtEl>
                                          <p:spTgt spid="1301506">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30150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55" presetClass="entr" presetSubtype="0" fill="hold" nodeType="clickEffect">
                                  <p:stCondLst>
                                    <p:cond delay="0"/>
                                  </p:stCondLst>
                                  <p:childTnLst>
                                    <p:set>
                                      <p:cBhvr>
                                        <p:cTn id="18" dur="1" fill="hold">
                                          <p:stCondLst>
                                            <p:cond delay="0"/>
                                          </p:stCondLst>
                                        </p:cTn>
                                        <p:tgtEl>
                                          <p:spTgt spid="1301506">
                                            <p:txEl>
                                              <p:pRg st="4" end="4"/>
                                            </p:txEl>
                                          </p:spTgt>
                                        </p:tgtEl>
                                        <p:attrNameLst>
                                          <p:attrName>style.visibility</p:attrName>
                                        </p:attrNameLst>
                                      </p:cBhvr>
                                      <p:to>
                                        <p:strVal val="visible"/>
                                      </p:to>
                                    </p:set>
                                    <p:anim calcmode="lin" valueType="num">
                                      <p:cBhvr>
                                        <p:cTn id="19" dur="1000" fill="hold"/>
                                        <p:tgtEl>
                                          <p:spTgt spid="1301506">
                                            <p:txEl>
                                              <p:pRg st="4" end="4"/>
                                            </p:txEl>
                                          </p:spTgt>
                                        </p:tgtEl>
                                        <p:attrNameLst>
                                          <p:attrName>ppt_w</p:attrName>
                                        </p:attrNameLst>
                                      </p:cBhvr>
                                      <p:tavLst>
                                        <p:tav tm="0">
                                          <p:val>
                                            <p:strVal val="#ppt_w*0.70"/>
                                          </p:val>
                                        </p:tav>
                                        <p:tav tm="100000">
                                          <p:val>
                                            <p:strVal val="#ppt_w"/>
                                          </p:val>
                                        </p:tav>
                                      </p:tavLst>
                                    </p:anim>
                                    <p:anim calcmode="lin" valueType="num">
                                      <p:cBhvr>
                                        <p:cTn id="20" dur="1000" fill="hold"/>
                                        <p:tgtEl>
                                          <p:spTgt spid="1301506">
                                            <p:txEl>
                                              <p:pRg st="4" end="4"/>
                                            </p:txEl>
                                          </p:spTgt>
                                        </p:tgtEl>
                                        <p:attrNameLst>
                                          <p:attrName>ppt_h</p:attrName>
                                        </p:attrNameLst>
                                      </p:cBhvr>
                                      <p:tavLst>
                                        <p:tav tm="0">
                                          <p:val>
                                            <p:strVal val="#ppt_h"/>
                                          </p:val>
                                        </p:tav>
                                        <p:tav tm="100000">
                                          <p:val>
                                            <p:strVal val="#ppt_h"/>
                                          </p:val>
                                        </p:tav>
                                      </p:tavLst>
                                    </p:anim>
                                    <p:animEffect transition="in" filter="fade">
                                      <p:cBhvr>
                                        <p:cTn id="21" dur="1000"/>
                                        <p:tgtEl>
                                          <p:spTgt spid="1301506">
                                            <p:txEl>
                                              <p:pRg st="4" end="4"/>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 presetClass="entr" presetSubtype="0" fill="hold" nodeType="clickEffect">
                                  <p:stCondLst>
                                    <p:cond delay="0"/>
                                  </p:stCondLst>
                                  <p:childTnLst>
                                    <p:set>
                                      <p:cBhvr>
                                        <p:cTn id="25" dur="1" fill="hold">
                                          <p:stCondLst>
                                            <p:cond delay="0"/>
                                          </p:stCondLst>
                                        </p:cTn>
                                        <p:tgtEl>
                                          <p:spTgt spid="1301506">
                                            <p:txEl>
                                              <p:pRg st="5" end="5"/>
                                            </p:txEl>
                                          </p:spTgt>
                                        </p:tgtEl>
                                        <p:attrNameLst>
                                          <p:attrName>style.visibility</p:attrName>
                                        </p:attrNameLst>
                                      </p:cBhvr>
                                      <p:to>
                                        <p:strVal val="visible"/>
                                      </p:to>
                                    </p:set>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4" fill="hold" nodeType="clickEffect">
                                  <p:stCondLst>
                                    <p:cond delay="0"/>
                                  </p:stCondLst>
                                  <p:childTnLst>
                                    <p:set>
                                      <p:cBhvr>
                                        <p:cTn id="29" dur="1" fill="hold">
                                          <p:stCondLst>
                                            <p:cond delay="0"/>
                                          </p:stCondLst>
                                        </p:cTn>
                                        <p:tgtEl>
                                          <p:spTgt spid="1301506">
                                            <p:txEl>
                                              <p:pRg st="6" end="6"/>
                                            </p:txEl>
                                          </p:spTgt>
                                        </p:tgtEl>
                                        <p:attrNameLst>
                                          <p:attrName>style.visibility</p:attrName>
                                        </p:attrNameLst>
                                      </p:cBhvr>
                                      <p:to>
                                        <p:strVal val="visible"/>
                                      </p:to>
                                    </p:set>
                                    <p:anim calcmode="lin" valueType="num">
                                      <p:cBhvr additive="base">
                                        <p:cTn id="30" dur="500" fill="hold"/>
                                        <p:tgtEl>
                                          <p:spTgt spid="1301506">
                                            <p:txEl>
                                              <p:pRg st="6" end="6"/>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1301506">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1" presetClass="entr" presetSubtype="0" fill="hold" nodeType="clickEffect">
                                  <p:stCondLst>
                                    <p:cond delay="0"/>
                                  </p:stCondLst>
                                  <p:childTnLst>
                                    <p:set>
                                      <p:cBhvr>
                                        <p:cTn id="35" dur="1" fill="hold">
                                          <p:stCondLst>
                                            <p:cond delay="0"/>
                                          </p:stCondLst>
                                        </p:cTn>
                                        <p:tgtEl>
                                          <p:spTgt spid="1301506">
                                            <p:txEl>
                                              <p:pRg st="7" end="7"/>
                                            </p:txEl>
                                          </p:spTgt>
                                        </p:tgtEl>
                                        <p:attrNameLst>
                                          <p:attrName>style.visibility</p:attrName>
                                        </p:attrNameLst>
                                      </p:cBhvr>
                                      <p:to>
                                        <p:strVal val="visible"/>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55" presetClass="entr" presetSubtype="0" fill="hold" nodeType="clickEffect">
                                  <p:stCondLst>
                                    <p:cond delay="0"/>
                                  </p:stCondLst>
                                  <p:childTnLst>
                                    <p:set>
                                      <p:cBhvr>
                                        <p:cTn id="39" dur="1" fill="hold">
                                          <p:stCondLst>
                                            <p:cond delay="0"/>
                                          </p:stCondLst>
                                        </p:cTn>
                                        <p:tgtEl>
                                          <p:spTgt spid="1301506">
                                            <p:txEl>
                                              <p:pRg st="8" end="8"/>
                                            </p:txEl>
                                          </p:spTgt>
                                        </p:tgtEl>
                                        <p:attrNameLst>
                                          <p:attrName>style.visibility</p:attrName>
                                        </p:attrNameLst>
                                      </p:cBhvr>
                                      <p:to>
                                        <p:strVal val="visible"/>
                                      </p:to>
                                    </p:set>
                                    <p:anim calcmode="lin" valueType="num">
                                      <p:cBhvr>
                                        <p:cTn id="40" dur="1000" fill="hold"/>
                                        <p:tgtEl>
                                          <p:spTgt spid="1301506">
                                            <p:txEl>
                                              <p:pRg st="8" end="8"/>
                                            </p:txEl>
                                          </p:spTgt>
                                        </p:tgtEl>
                                        <p:attrNameLst>
                                          <p:attrName>ppt_w</p:attrName>
                                        </p:attrNameLst>
                                      </p:cBhvr>
                                      <p:tavLst>
                                        <p:tav tm="0">
                                          <p:val>
                                            <p:strVal val="#ppt_w*0.70"/>
                                          </p:val>
                                        </p:tav>
                                        <p:tav tm="100000">
                                          <p:val>
                                            <p:strVal val="#ppt_w"/>
                                          </p:val>
                                        </p:tav>
                                      </p:tavLst>
                                    </p:anim>
                                    <p:anim calcmode="lin" valueType="num">
                                      <p:cBhvr>
                                        <p:cTn id="41" dur="1000" fill="hold"/>
                                        <p:tgtEl>
                                          <p:spTgt spid="1301506">
                                            <p:txEl>
                                              <p:pRg st="8" end="8"/>
                                            </p:txEl>
                                          </p:spTgt>
                                        </p:tgtEl>
                                        <p:attrNameLst>
                                          <p:attrName>ppt_h</p:attrName>
                                        </p:attrNameLst>
                                      </p:cBhvr>
                                      <p:tavLst>
                                        <p:tav tm="0">
                                          <p:val>
                                            <p:strVal val="#ppt_h"/>
                                          </p:val>
                                        </p:tav>
                                        <p:tav tm="100000">
                                          <p:val>
                                            <p:strVal val="#ppt_h"/>
                                          </p:val>
                                        </p:tav>
                                      </p:tavLst>
                                    </p:anim>
                                    <p:animEffect transition="in" filter="fade">
                                      <p:cBhvr>
                                        <p:cTn id="42" dur="1000"/>
                                        <p:tgtEl>
                                          <p:spTgt spid="1301506">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5A89298D-3DBD-3469-139B-7597130A0743}"/>
              </a:ext>
            </a:extLst>
          </p:cNvPr>
          <p:cNvSpPr>
            <a:spLocks noGrp="1" noChangeArrowheads="1"/>
          </p:cNvSpPr>
          <p:nvPr>
            <p:ph type="subTitle" idx="1"/>
          </p:nvPr>
        </p:nvSpPr>
        <p:spPr>
          <a:xfrm>
            <a:off x="1524001" y="260350"/>
            <a:ext cx="8893175" cy="1752600"/>
          </a:xfrm>
        </p:spPr>
        <p:txBody>
          <a:bodyPr/>
          <a:lstStyle/>
          <a:p>
            <a:r>
              <a:rPr lang="ja-JP" altLang="en-US">
                <a:solidFill>
                  <a:srgbClr val="FF0000"/>
                </a:solidFill>
              </a:rPr>
              <a:t>　</a:t>
            </a:r>
            <a:endParaRPr lang="ja-JP" altLang="en-US" b="1"/>
          </a:p>
        </p:txBody>
      </p:sp>
      <p:pic>
        <p:nvPicPr>
          <p:cNvPr id="14339" name="Picture 3" descr="j0230876">
            <a:extLst>
              <a:ext uri="{FF2B5EF4-FFF2-40B4-BE49-F238E27FC236}">
                <a16:creationId xmlns:a16="http://schemas.microsoft.com/office/drawing/2014/main" id="{E9AA3B85-54ED-F5B2-E681-F533A3AC50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80326" y="2205039"/>
            <a:ext cx="2430463"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1" name="Rectangle 5">
            <a:extLst>
              <a:ext uri="{FF2B5EF4-FFF2-40B4-BE49-F238E27FC236}">
                <a16:creationId xmlns:a16="http://schemas.microsoft.com/office/drawing/2014/main" id="{15E213C0-1FB8-EB11-3B9C-1E42F5DD374F}"/>
              </a:ext>
            </a:extLst>
          </p:cNvPr>
          <p:cNvSpPr>
            <a:spLocks noChangeArrowheads="1"/>
          </p:cNvSpPr>
          <p:nvPr/>
        </p:nvSpPr>
        <p:spPr bwMode="auto">
          <a:xfrm>
            <a:off x="1721644" y="5735637"/>
            <a:ext cx="8497888"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en-US" altLang="ja-JP" sz="2000" dirty="0">
              <a:solidFill>
                <a:srgbClr val="6600FF"/>
              </a:solidFill>
              <a:latin typeface="HG創英角ﾎﾟｯﾌﾟ体" panose="040B0A09000000000000" pitchFamily="49" charset="-128"/>
              <a:ea typeface="HG創英角ﾎﾟｯﾌﾟ体" panose="040B0A09000000000000" pitchFamily="49" charset="-128"/>
            </a:endParaRPr>
          </a:p>
          <a:p>
            <a:pPr algn="ctr" eaLnBrk="1" hangingPunct="1">
              <a:spcBef>
                <a:spcPct val="0"/>
              </a:spcBef>
              <a:buFontTx/>
              <a:buNone/>
            </a:pPr>
            <a:r>
              <a:rPr lang="ja-JP" altLang="en-US" sz="2400" dirty="0">
                <a:solidFill>
                  <a:srgbClr val="6600FF"/>
                </a:solidFill>
                <a:latin typeface="HG創英角ﾎﾟｯﾌﾟ体" panose="040B0A09000000000000" pitchFamily="49" charset="-128"/>
                <a:ea typeface="HG創英角ﾎﾟｯﾌﾟ体" panose="040B0A09000000000000" pitchFamily="49" charset="-128"/>
              </a:rPr>
              <a:t>志の縁結び係</a:t>
            </a:r>
            <a:r>
              <a:rPr lang="en-US" altLang="ja-JP" sz="2400" dirty="0">
                <a:solidFill>
                  <a:srgbClr val="6600FF"/>
                </a:solidFill>
                <a:latin typeface="HG創英角ﾎﾟｯﾌﾟ体" panose="040B0A09000000000000" pitchFamily="49" charset="-128"/>
                <a:ea typeface="HG創英角ﾎﾟｯﾌﾟ体" panose="040B0A09000000000000" pitchFamily="49" charset="-128"/>
              </a:rPr>
              <a:t>&amp;</a:t>
            </a:r>
            <a:r>
              <a:rPr lang="ja-JP" altLang="en-US" sz="2400" dirty="0">
                <a:solidFill>
                  <a:srgbClr val="6600FF"/>
                </a:solidFill>
                <a:latin typeface="HG創英角ﾎﾟｯﾌﾟ体" panose="040B0A09000000000000" pitchFamily="49" charset="-128"/>
                <a:ea typeface="HG創英角ﾎﾟｯﾌﾟ体" panose="040B0A09000000000000" pitchFamily="49" charset="-128"/>
              </a:rPr>
              <a:t>小間使い　</a:t>
            </a:r>
            <a:r>
              <a:rPr lang="ja-JP" altLang="en-US" sz="2400" dirty="0">
                <a:solidFill>
                  <a:srgbClr val="FF0000"/>
                </a:solidFill>
                <a:latin typeface="HG創英角ﾎﾟｯﾌﾟ体" panose="040B0A09000000000000" pitchFamily="49" charset="-128"/>
                <a:ea typeface="HG創英角ﾎﾟｯﾌﾟ体" panose="040B0A09000000000000" pitchFamily="49" charset="-128"/>
              </a:rPr>
              <a:t>ゆき</a:t>
            </a:r>
            <a:endParaRPr lang="en-US" altLang="ja-JP" sz="1800" dirty="0">
              <a:solidFill>
                <a:srgbClr val="FF0000"/>
              </a:solidFill>
              <a:ea typeface="HG創英角ﾎﾟｯﾌﾟ体" panose="040B0A09000000000000" pitchFamily="49" charset="-128"/>
            </a:endParaRPr>
          </a:p>
        </p:txBody>
      </p:sp>
      <p:sp>
        <p:nvSpPr>
          <p:cNvPr id="14342" name="Text Box 6">
            <a:extLst>
              <a:ext uri="{FF2B5EF4-FFF2-40B4-BE49-F238E27FC236}">
                <a16:creationId xmlns:a16="http://schemas.microsoft.com/office/drawing/2014/main" id="{994EB5B3-F97C-79CE-8712-3035CAD23A5E}"/>
              </a:ext>
            </a:extLst>
          </p:cNvPr>
          <p:cNvSpPr txBox="1">
            <a:spLocks noChangeArrowheads="1"/>
          </p:cNvSpPr>
          <p:nvPr/>
        </p:nvSpPr>
        <p:spPr bwMode="auto">
          <a:xfrm>
            <a:off x="1139636" y="127829"/>
            <a:ext cx="8457765" cy="57554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2800" dirty="0">
                <a:solidFill>
                  <a:srgbClr val="6600CC"/>
                </a:solidFill>
                <a:latin typeface="HGP創英角ﾎﾟｯﾌﾟ体" panose="040B0A00000000000000" pitchFamily="50" charset="-128"/>
                <a:ea typeface="HGP創英角ﾎﾟｯﾌﾟ体" panose="040B0A00000000000000" pitchFamily="50" charset="-128"/>
              </a:rPr>
              <a:t>　　　　</a:t>
            </a:r>
            <a:r>
              <a:rPr lang="ja-JP" altLang="en-US" sz="2800" dirty="0">
                <a:solidFill>
                  <a:srgbClr val="FF3399"/>
                </a:solidFill>
                <a:latin typeface="HGPｺﾞｼｯｸM" panose="020B0600000000000000" pitchFamily="50" charset="-128"/>
                <a:ea typeface="HGPｺﾞｼｯｸM" panose="020B0600000000000000" pitchFamily="50" charset="-128"/>
              </a:rPr>
              <a:t>「体験」を超えて想像力を広げていただくために、と</a:t>
            </a:r>
            <a:br>
              <a:rPr lang="ja-JP" altLang="en-US" sz="2800" dirty="0">
                <a:solidFill>
                  <a:srgbClr val="FF3399"/>
                </a:solidFill>
                <a:latin typeface="HGPｺﾞｼｯｸM" panose="020B0600000000000000" pitchFamily="50" charset="-128"/>
                <a:ea typeface="HGPｺﾞｼｯｸM" panose="020B0600000000000000" pitchFamily="50" charset="-128"/>
              </a:rPr>
            </a:br>
            <a:r>
              <a:rPr lang="ja-JP" altLang="en-US" sz="2800" dirty="0">
                <a:solidFill>
                  <a:srgbClr val="FF3399"/>
                </a:solidFill>
                <a:latin typeface="HGPｺﾞｼｯｸM" panose="020B0600000000000000" pitchFamily="50" charset="-128"/>
                <a:ea typeface="HGPｺﾞｼｯｸM" panose="020B0600000000000000" pitchFamily="50" charset="-128"/>
              </a:rPr>
              <a:t>                        　 考えついた</a:t>
            </a:r>
          </a:p>
          <a:p>
            <a:pPr eaLnBrk="1" hangingPunct="1">
              <a:spcBef>
                <a:spcPct val="0"/>
              </a:spcBef>
              <a:buFontTx/>
              <a:buNone/>
            </a:pPr>
            <a:r>
              <a:rPr lang="ja-JP" altLang="en-US" sz="2800" dirty="0">
                <a:solidFill>
                  <a:srgbClr val="6600CC"/>
                </a:solidFill>
                <a:latin typeface="HGP創英角ﾎﾟｯﾌﾟ体" panose="040B0A00000000000000" pitchFamily="50" charset="-128"/>
                <a:ea typeface="HGP創英角ﾎﾟｯﾌﾟ体" panose="040B0A00000000000000" pitchFamily="50" charset="-128"/>
              </a:rPr>
              <a:t>　</a:t>
            </a:r>
            <a:r>
              <a:rPr lang="ja-JP" altLang="en-US" sz="2800" dirty="0">
                <a:solidFill>
                  <a:srgbClr val="6600CC"/>
                </a:solidFill>
                <a:latin typeface="HGPｺﾞｼｯｸM" panose="020B0600000000000000" pitchFamily="50" charset="-128"/>
                <a:ea typeface="HGPｺﾞｼｯｸM" panose="020B0600000000000000" pitchFamily="50" charset="-128"/>
              </a:rPr>
              <a:t>福祉と医療・現場と政策の「新たなえにし」を結ぶつどい</a:t>
            </a:r>
          </a:p>
          <a:p>
            <a:pPr eaLnBrk="1" hangingPunct="1">
              <a:spcBef>
                <a:spcPct val="0"/>
              </a:spcBef>
              <a:buFontTx/>
              <a:buNone/>
            </a:pPr>
            <a:endParaRPr lang="ja-JP" altLang="en-US" sz="2800" dirty="0">
              <a:latin typeface="HGP創英角ﾎﾟｯﾌﾟ体" panose="040B0A00000000000000" pitchFamily="50" charset="-128"/>
              <a:ea typeface="HGP創英角ﾎﾟｯﾌﾟ体" panose="040B0A00000000000000" pitchFamily="50" charset="-128"/>
            </a:endParaRPr>
          </a:p>
          <a:p>
            <a:pPr eaLnBrk="1" hangingPunct="1">
              <a:spcBef>
                <a:spcPct val="0"/>
              </a:spcBef>
              <a:buFontTx/>
              <a:buNone/>
            </a:pPr>
            <a:r>
              <a:rPr lang="ja-JP" altLang="en-US" sz="2800" dirty="0">
                <a:solidFill>
                  <a:srgbClr val="0099FF"/>
                </a:solidFill>
                <a:latin typeface="HGP創英角ﾎﾟｯﾌﾟ体" panose="040B0A00000000000000" pitchFamily="50" charset="-128"/>
                <a:ea typeface="HGP創英角ﾎﾟｯﾌﾟ体" panose="040B0A00000000000000" pitchFamily="50" charset="-128"/>
              </a:rPr>
              <a:t>★「えにし」の</a:t>
            </a:r>
            <a:r>
              <a:rPr lang="en-US" altLang="ja-JP" sz="2800" dirty="0">
                <a:solidFill>
                  <a:srgbClr val="0099FF"/>
                </a:solidFill>
                <a:latin typeface="HGP創英角ﾎﾟｯﾌﾟ体" panose="040B0A00000000000000" pitchFamily="50" charset="-128"/>
                <a:ea typeface="HGP創英角ﾎﾟｯﾌﾟ体" panose="040B0A00000000000000" pitchFamily="50" charset="-128"/>
              </a:rPr>
              <a:t>HP</a:t>
            </a:r>
          </a:p>
          <a:p>
            <a:pPr eaLnBrk="1" hangingPunct="1">
              <a:spcBef>
                <a:spcPct val="0"/>
              </a:spcBef>
              <a:buFontTx/>
              <a:buNone/>
            </a:pPr>
            <a:r>
              <a:rPr lang="en-US" altLang="ja-JP" sz="2800" dirty="0">
                <a:solidFill>
                  <a:srgbClr val="00CC00"/>
                </a:solidFill>
                <a:latin typeface="HGP創英角ﾎﾟｯﾌﾟ体" panose="040B0A00000000000000" pitchFamily="50" charset="-128"/>
                <a:ea typeface="HGP創英角ﾎﾟｯﾌﾟ体" panose="040B0A00000000000000" pitchFamily="50" charset="-128"/>
              </a:rPr>
              <a:t>★</a:t>
            </a:r>
            <a:r>
              <a:rPr lang="ja-JP" altLang="en-US" sz="2800" dirty="0">
                <a:solidFill>
                  <a:srgbClr val="00CC00"/>
                </a:solidFill>
                <a:latin typeface="HGP創英角ﾎﾟｯﾌﾟ体" panose="040B0A00000000000000" pitchFamily="50" charset="-128"/>
                <a:ea typeface="HGP創英角ﾎﾟｯﾌﾟ体" panose="040B0A00000000000000" pitchFamily="50" charset="-128"/>
              </a:rPr>
              <a:t>「えにし」メール</a:t>
            </a:r>
          </a:p>
          <a:p>
            <a:pPr eaLnBrk="1" hangingPunct="1">
              <a:spcBef>
                <a:spcPct val="0"/>
              </a:spcBef>
              <a:buFontTx/>
              <a:buNone/>
            </a:pPr>
            <a:r>
              <a:rPr lang="ja-JP" altLang="en-US" sz="2800" dirty="0">
                <a:solidFill>
                  <a:srgbClr val="FF33CC"/>
                </a:solidFill>
                <a:latin typeface="HGP創英角ﾎﾟｯﾌﾟ体" panose="040B0A00000000000000" pitchFamily="50" charset="-128"/>
                <a:ea typeface="HGP創英角ﾎﾟｯﾌﾟ体" panose="040B0A00000000000000" pitchFamily="50" charset="-128"/>
              </a:rPr>
              <a:t>★「えにし」を結ぶ会　ことし</a:t>
            </a:r>
            <a:r>
              <a:rPr lang="en-US" altLang="ja-JP" sz="2800" dirty="0">
                <a:solidFill>
                  <a:srgbClr val="FF33CC"/>
                </a:solidFill>
                <a:latin typeface="HGP創英角ﾎﾟｯﾌﾟ体" panose="040B0A00000000000000" pitchFamily="50" charset="-128"/>
                <a:ea typeface="HGP創英角ﾎﾟｯﾌﾟ体" panose="040B0A00000000000000" pitchFamily="50" charset="-128"/>
              </a:rPr>
              <a:t>25</a:t>
            </a:r>
            <a:r>
              <a:rPr lang="ja-JP" altLang="en-US" sz="2800" dirty="0">
                <a:solidFill>
                  <a:srgbClr val="FF33CC"/>
                </a:solidFill>
                <a:latin typeface="HGP創英角ﾎﾟｯﾌﾟ体" panose="040B0A00000000000000" pitchFamily="50" charset="-128"/>
                <a:ea typeface="HGP創英角ﾎﾟｯﾌﾟ体" panose="040B0A00000000000000" pitchFamily="50" charset="-128"/>
              </a:rPr>
              <a:t>回目</a:t>
            </a:r>
          </a:p>
          <a:p>
            <a:pPr eaLnBrk="1" hangingPunct="1">
              <a:spcBef>
                <a:spcPct val="0"/>
              </a:spcBef>
              <a:buFontTx/>
              <a:buNone/>
            </a:pPr>
            <a:r>
              <a:rPr lang="ja-JP" altLang="en-US" sz="2800" dirty="0">
                <a:solidFill>
                  <a:srgbClr val="FF33CC"/>
                </a:solidFill>
                <a:latin typeface="HGP創英角ﾎﾟｯﾌﾟ体" panose="040B0A00000000000000" pitchFamily="50" charset="-128"/>
                <a:ea typeface="HGP創英角ﾎﾟｯﾌﾟ体" panose="040B0A00000000000000" pitchFamily="50" charset="-128"/>
              </a:rPr>
              <a:t>        </a:t>
            </a:r>
            <a:r>
              <a:rPr lang="ja-JP" altLang="en-US" sz="2800" dirty="0">
                <a:solidFill>
                  <a:srgbClr val="FF33CC"/>
                </a:solidFill>
                <a:latin typeface="AR P丸ゴシック体M04" panose="020F0600000000000000" pitchFamily="50" charset="-128"/>
                <a:ea typeface="AR P丸ゴシック体M04" panose="020F0600000000000000" pitchFamily="50" charset="-128"/>
              </a:rPr>
              <a:t>リアルのときは</a:t>
            </a:r>
          </a:p>
          <a:p>
            <a:pPr eaLnBrk="1" hangingPunct="1">
              <a:spcBef>
                <a:spcPct val="0"/>
              </a:spcBef>
              <a:buFontTx/>
              <a:buNone/>
            </a:pPr>
            <a:r>
              <a:rPr lang="ja-JP" altLang="en-US" sz="2800" dirty="0">
                <a:solidFill>
                  <a:srgbClr val="FF33CC"/>
                </a:solidFill>
                <a:latin typeface="AR P丸ゴシック体M04" panose="020F0600000000000000" pitchFamily="50" charset="-128"/>
                <a:ea typeface="AR P丸ゴシック体M04" panose="020F0600000000000000" pitchFamily="50" charset="-128"/>
              </a:rPr>
              <a:t>　　　　手話通訳</a:t>
            </a:r>
            <a:r>
              <a:rPr lang="en-US" altLang="ja-JP" sz="2800" dirty="0">
                <a:solidFill>
                  <a:srgbClr val="FF33CC"/>
                </a:solidFill>
                <a:latin typeface="AR P丸ゴシック体M04" panose="020F0600000000000000" pitchFamily="50" charset="-128"/>
                <a:ea typeface="AR P丸ゴシック体M04" panose="020F0600000000000000" pitchFamily="50" charset="-128"/>
              </a:rPr>
              <a:t>/</a:t>
            </a:r>
            <a:r>
              <a:rPr lang="ja-JP" altLang="en-US" sz="2800" dirty="0">
                <a:solidFill>
                  <a:srgbClr val="FF33CC"/>
                </a:solidFill>
                <a:latin typeface="AR P丸ゴシック体M04" panose="020F0600000000000000" pitchFamily="50" charset="-128"/>
                <a:ea typeface="AR P丸ゴシック体M04" panose="020F0600000000000000" pitchFamily="50" charset="-128"/>
              </a:rPr>
              <a:t>ﾊﾟｿｺﾝ文字通訳</a:t>
            </a:r>
            <a:r>
              <a:rPr lang="en-US" altLang="ja-JP" sz="2800" dirty="0">
                <a:solidFill>
                  <a:srgbClr val="FF33CC"/>
                </a:solidFill>
                <a:latin typeface="AR P丸ゴシック体M04" panose="020F0600000000000000" pitchFamily="50" charset="-128"/>
                <a:ea typeface="AR P丸ゴシック体M04" panose="020F0600000000000000" pitchFamily="50" charset="-128"/>
              </a:rPr>
              <a:t>/</a:t>
            </a:r>
          </a:p>
          <a:p>
            <a:pPr eaLnBrk="1" hangingPunct="1">
              <a:spcBef>
                <a:spcPct val="0"/>
              </a:spcBef>
              <a:buFontTx/>
              <a:buNone/>
            </a:pPr>
            <a:r>
              <a:rPr lang="en-US" altLang="ja-JP" sz="2800" dirty="0">
                <a:solidFill>
                  <a:srgbClr val="FF33CC"/>
                </a:solidFill>
                <a:latin typeface="AR P丸ゴシック体M04" panose="020F0600000000000000" pitchFamily="50" charset="-128"/>
                <a:ea typeface="AR P丸ゴシック体M04" panose="020F0600000000000000" pitchFamily="50" charset="-128"/>
              </a:rPr>
              <a:t>        </a:t>
            </a:r>
            <a:r>
              <a:rPr lang="ja-JP" altLang="en-US" sz="2800" dirty="0">
                <a:solidFill>
                  <a:srgbClr val="FF33CC"/>
                </a:solidFill>
                <a:latin typeface="AR P丸ゴシック体M04" panose="020F0600000000000000" pitchFamily="50" charset="-128"/>
                <a:ea typeface="AR P丸ゴシック体M04" panose="020F0600000000000000" pitchFamily="50" charset="-128"/>
              </a:rPr>
              <a:t>磁気ﾙｰﾌﾟ</a:t>
            </a:r>
            <a:r>
              <a:rPr lang="en-US" altLang="ja-JP" sz="2800" dirty="0">
                <a:solidFill>
                  <a:srgbClr val="FF33CC"/>
                </a:solidFill>
                <a:latin typeface="AR P丸ゴシック体M04" panose="020F0600000000000000" pitchFamily="50" charset="-128"/>
                <a:ea typeface="AR P丸ゴシック体M04" panose="020F0600000000000000" pitchFamily="50" charset="-128"/>
              </a:rPr>
              <a:t>/</a:t>
            </a:r>
            <a:r>
              <a:rPr lang="ja-JP" altLang="en-US" sz="2800" dirty="0">
                <a:solidFill>
                  <a:srgbClr val="FF33CC"/>
                </a:solidFill>
                <a:latin typeface="AR P丸ゴシック体M04" panose="020F0600000000000000" pitchFamily="50" charset="-128"/>
                <a:ea typeface="AR P丸ゴシック体M04" panose="020F0600000000000000" pitchFamily="50" charset="-128"/>
              </a:rPr>
              <a:t>指点字</a:t>
            </a:r>
            <a:r>
              <a:rPr lang="en-US" altLang="ja-JP" sz="2800" dirty="0">
                <a:solidFill>
                  <a:srgbClr val="FF33CC"/>
                </a:solidFill>
                <a:latin typeface="AR P丸ゴシック体M04" panose="020F0600000000000000" pitchFamily="50" charset="-128"/>
                <a:ea typeface="AR P丸ゴシック体M04" panose="020F0600000000000000" pitchFamily="50" charset="-128"/>
              </a:rPr>
              <a:t>/</a:t>
            </a:r>
            <a:r>
              <a:rPr lang="ja-JP" altLang="en-US" sz="2800" dirty="0">
                <a:solidFill>
                  <a:srgbClr val="FF33CC"/>
                </a:solidFill>
                <a:latin typeface="AR P丸ゴシック体M04" panose="020F0600000000000000" pitchFamily="50" charset="-128"/>
                <a:ea typeface="AR P丸ゴシック体M04" panose="020F0600000000000000" pitchFamily="50" charset="-128"/>
              </a:rPr>
              <a:t>保育サービス</a:t>
            </a:r>
          </a:p>
          <a:p>
            <a:pPr eaLnBrk="1" hangingPunct="1">
              <a:spcBef>
                <a:spcPct val="0"/>
              </a:spcBef>
              <a:buFontTx/>
              <a:buNone/>
            </a:pPr>
            <a:r>
              <a:rPr lang="ja-JP" altLang="en-US" sz="2800" dirty="0">
                <a:solidFill>
                  <a:srgbClr val="FF33CC"/>
                </a:solidFill>
                <a:latin typeface="HGP創英角ﾎﾟｯﾌﾟ体" panose="040B0A00000000000000" pitchFamily="50" charset="-128"/>
                <a:ea typeface="HGP創英角ﾎﾟｯﾌﾟ体" panose="040B0A00000000000000" pitchFamily="50" charset="-128"/>
              </a:rPr>
              <a:t>ズーム開催になってからはパソコン文字通訳だけに。</a:t>
            </a:r>
            <a:br>
              <a:rPr lang="ja-JP" altLang="en-US" sz="2800" dirty="0">
                <a:solidFill>
                  <a:srgbClr val="FF33CC"/>
                </a:solidFill>
                <a:latin typeface="HGP創英角ﾎﾟｯﾌﾟ体" panose="040B0A00000000000000" pitchFamily="50" charset="-128"/>
                <a:ea typeface="HGP創英角ﾎﾟｯﾌﾟ体" panose="040B0A00000000000000" pitchFamily="50" charset="-128"/>
              </a:rPr>
            </a:br>
            <a:endParaRPr lang="ja-JP" altLang="en-US" sz="2800" dirty="0">
              <a:solidFill>
                <a:srgbClr val="FF33CC"/>
              </a:solidFill>
              <a:latin typeface="HGP創英角ﾎﾟｯﾌﾟ体" panose="040B0A00000000000000" pitchFamily="50" charset="-128"/>
              <a:ea typeface="HGP創英角ﾎﾟｯﾌﾟ体" panose="040B0A00000000000000" pitchFamily="50" charset="-128"/>
            </a:endParaRPr>
          </a:p>
          <a:p>
            <a:pPr eaLnBrk="1" hangingPunct="1">
              <a:spcBef>
                <a:spcPct val="0"/>
              </a:spcBef>
              <a:buFontTx/>
              <a:buNone/>
            </a:pPr>
            <a:r>
              <a:rPr lang="ja-JP" altLang="en-US" dirty="0">
                <a:solidFill>
                  <a:srgbClr val="00B0F0"/>
                </a:solidFill>
                <a:latin typeface="HGP創英角ﾎﾟｯﾌﾟ体" panose="040B0A00000000000000" pitchFamily="50" charset="-128"/>
                <a:ea typeface="HGP創英角ﾎﾟｯﾌﾟ体" panose="040B0A00000000000000" pitchFamily="50" charset="-128"/>
              </a:rPr>
              <a:t>☆席は籖引き、</a:t>
            </a:r>
            <a:r>
              <a:rPr lang="ja-JP" altLang="en-US" dirty="0">
                <a:solidFill>
                  <a:srgbClr val="FF3399"/>
                </a:solidFill>
                <a:latin typeface="HGP創英角ﾎﾟｯﾌﾟ体" panose="040B0A00000000000000" pitchFamily="50" charset="-128"/>
                <a:ea typeface="HGP創英角ﾎﾟｯﾌﾟ体" panose="040B0A00000000000000" pitchFamily="50" charset="-128"/>
              </a:rPr>
              <a:t>あらたなえにし</a:t>
            </a:r>
            <a:r>
              <a:rPr lang="ja-JP" altLang="en-US" dirty="0">
                <a:solidFill>
                  <a:srgbClr val="00B0F0"/>
                </a:solidFill>
                <a:latin typeface="HGP創英角ﾎﾟｯﾌﾟ体" panose="040B0A00000000000000" pitchFamily="50" charset="-128"/>
                <a:ea typeface="HGP創英角ﾎﾟｯﾌﾟ体" panose="040B0A00000000000000" pitchFamily="50" charset="-128"/>
              </a:rPr>
              <a:t>を結ぶために</a:t>
            </a:r>
          </a:p>
        </p:txBody>
      </p:sp>
    </p:spTree>
    <p:extLst>
      <p:ext uri="{BB962C8B-B14F-4D97-AF65-F5344CB8AC3E}">
        <p14:creationId xmlns:p14="http://schemas.microsoft.com/office/powerpoint/2010/main" val="6254915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46B874A9-62EE-A7A6-FA5A-315A5A0FC983}"/>
              </a:ext>
            </a:extLst>
          </p:cNvPr>
          <p:cNvSpPr>
            <a:spLocks noGrp="1" noChangeArrowheads="1"/>
          </p:cNvSpPr>
          <p:nvPr>
            <p:ph type="title"/>
          </p:nvPr>
        </p:nvSpPr>
        <p:spPr/>
        <p:txBody>
          <a:bodyPr/>
          <a:lstStyle/>
          <a:p>
            <a:pPr eaLnBrk="1" hangingPunct="1"/>
            <a:endParaRPr lang="ja-JP" altLang="ja-JP"/>
          </a:p>
        </p:txBody>
      </p:sp>
      <p:grpSp>
        <p:nvGrpSpPr>
          <p:cNvPr id="19459" name="Group 5">
            <a:extLst>
              <a:ext uri="{FF2B5EF4-FFF2-40B4-BE49-F238E27FC236}">
                <a16:creationId xmlns:a16="http://schemas.microsoft.com/office/drawing/2014/main" id="{925DCB8E-53C1-563D-7E6F-F83727485574}"/>
              </a:ext>
            </a:extLst>
          </p:cNvPr>
          <p:cNvGrpSpPr>
            <a:grpSpLocks/>
          </p:cNvGrpSpPr>
          <p:nvPr/>
        </p:nvGrpSpPr>
        <p:grpSpPr bwMode="auto">
          <a:xfrm>
            <a:off x="1992314" y="188914"/>
            <a:ext cx="8351837" cy="6480175"/>
            <a:chOff x="748" y="391"/>
            <a:chExt cx="3991" cy="2858"/>
          </a:xfrm>
        </p:grpSpPr>
        <p:pic>
          <p:nvPicPr>
            <p:cNvPr id="19461" name="Picture 3">
              <a:extLst>
                <a:ext uri="{FF2B5EF4-FFF2-40B4-BE49-F238E27FC236}">
                  <a16:creationId xmlns:a16="http://schemas.microsoft.com/office/drawing/2014/main" id="{39C0E3CB-82A6-E94F-2648-A14878455A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2292" t="19530" r="33064" b="48332"/>
            <a:stretch>
              <a:fillRect/>
            </a:stretch>
          </p:blipFill>
          <p:spPr bwMode="auto">
            <a:xfrm>
              <a:off x="748" y="935"/>
              <a:ext cx="3991" cy="2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62" name="Picture 4">
              <a:extLst>
                <a:ext uri="{FF2B5EF4-FFF2-40B4-BE49-F238E27FC236}">
                  <a16:creationId xmlns:a16="http://schemas.microsoft.com/office/drawing/2014/main" id="{96269896-C9C8-C8DA-8F69-F41421F974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1348" r="66927" b="80458"/>
            <a:stretch>
              <a:fillRect/>
            </a:stretch>
          </p:blipFill>
          <p:spPr bwMode="auto">
            <a:xfrm>
              <a:off x="839" y="391"/>
              <a:ext cx="3810" cy="5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9460" name="テキスト ボックス 1">
            <a:extLst>
              <a:ext uri="{FF2B5EF4-FFF2-40B4-BE49-F238E27FC236}">
                <a16:creationId xmlns:a16="http://schemas.microsoft.com/office/drawing/2014/main" id="{F1C05222-26F8-7539-DB6A-6B5757F67DEC}"/>
              </a:ext>
            </a:extLst>
          </p:cNvPr>
          <p:cNvSpPr txBox="1">
            <a:spLocks noChangeArrowheads="1"/>
          </p:cNvSpPr>
          <p:nvPr/>
        </p:nvSpPr>
        <p:spPr bwMode="auto">
          <a:xfrm>
            <a:off x="10799802" y="1590688"/>
            <a:ext cx="553998" cy="3424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2400" b="1" dirty="0">
                <a:solidFill>
                  <a:srgbClr val="FF0000"/>
                </a:solidFill>
                <a:latin typeface="HG創英角ﾎﾟｯﾌﾟ体" panose="040B0A09000000000000" pitchFamily="49" charset="-128"/>
                <a:ea typeface="HG創英角ﾎﾟｯﾌﾟ体" panose="040B0A09000000000000" pitchFamily="49" charset="-128"/>
              </a:rPr>
              <a:t>「ゆきえにし」で検索を</a:t>
            </a:r>
          </a:p>
        </p:txBody>
      </p:sp>
    </p:spTree>
    <p:extLst>
      <p:ext uri="{BB962C8B-B14F-4D97-AF65-F5344CB8AC3E}">
        <p14:creationId xmlns:p14="http://schemas.microsoft.com/office/powerpoint/2010/main" val="17844870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タイトル 1">
            <a:extLst>
              <a:ext uri="{FF2B5EF4-FFF2-40B4-BE49-F238E27FC236}">
                <a16:creationId xmlns:a16="http://schemas.microsoft.com/office/drawing/2014/main" id="{8D9DF1A9-A574-D43F-FE79-E3D72F572801}"/>
              </a:ext>
            </a:extLst>
          </p:cNvPr>
          <p:cNvSpPr>
            <a:spLocks noGrp="1"/>
          </p:cNvSpPr>
          <p:nvPr>
            <p:ph type="title"/>
          </p:nvPr>
        </p:nvSpPr>
        <p:spPr/>
        <p:txBody>
          <a:bodyPr/>
          <a:lstStyle/>
          <a:p>
            <a:endParaRPr lang="ja-JP" altLang="en-US"/>
          </a:p>
        </p:txBody>
      </p:sp>
      <p:sp>
        <p:nvSpPr>
          <p:cNvPr id="45059" name="スライド番号プレースホルダー 3">
            <a:extLst>
              <a:ext uri="{FF2B5EF4-FFF2-40B4-BE49-F238E27FC236}">
                <a16:creationId xmlns:a16="http://schemas.microsoft.com/office/drawing/2014/main" id="{E52A87C0-AAF5-CC09-EF6B-AD682BF1A558}"/>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fld id="{C2BC1FF3-94E4-4582-A6C9-2F34938DB036}" type="slidenum">
              <a:rPr lang="en-US" altLang="ja-JP" sz="1400">
                <a:solidFill>
                  <a:srgbClr val="000000"/>
                </a:solidFill>
                <a:latin typeface="Arial" panose="020B0604020202020204" pitchFamily="34" charset="0"/>
              </a:rPr>
              <a:pPr>
                <a:spcBef>
                  <a:spcPct val="0"/>
                </a:spcBef>
                <a:buFontTx/>
                <a:buNone/>
              </a:pPr>
              <a:t>9</a:t>
            </a:fld>
            <a:endParaRPr lang="en-US" altLang="ja-JP" sz="1400">
              <a:solidFill>
                <a:srgbClr val="000000"/>
              </a:solidFill>
              <a:latin typeface="Arial" panose="020B0604020202020204" pitchFamily="34" charset="0"/>
            </a:endParaRPr>
          </a:p>
        </p:txBody>
      </p:sp>
      <p:pic>
        <p:nvPicPr>
          <p:cNvPr id="45060" name="Picture 2">
            <a:extLst>
              <a:ext uri="{FF2B5EF4-FFF2-40B4-BE49-F238E27FC236}">
                <a16:creationId xmlns:a16="http://schemas.microsoft.com/office/drawing/2014/main" id="{04A10FD9-E6A6-3984-BC5C-7DF6FDED46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1456" t="12543" r="22665" b="32268"/>
          <a:stretch>
            <a:fillRect/>
          </a:stretch>
        </p:blipFill>
        <p:spPr bwMode="auto">
          <a:xfrm>
            <a:off x="1524001" y="188914"/>
            <a:ext cx="6727825" cy="3170237"/>
          </a:xfrm>
          <a:prstGeom prst="rect">
            <a:avLst/>
          </a:prstGeom>
          <a:noFill/>
          <a:ln w="9525">
            <a:solidFill>
              <a:srgbClr val="3399FF"/>
            </a:solidFill>
            <a:miter lim="800000"/>
            <a:headEnd/>
            <a:tailEnd/>
          </a:ln>
          <a:extLst>
            <a:ext uri="{909E8E84-426E-40DD-AFC4-6F175D3DCCD1}">
              <a14:hiddenFill xmlns:a14="http://schemas.microsoft.com/office/drawing/2010/main">
                <a:solidFill>
                  <a:schemeClr val="accent1"/>
                </a:solidFill>
              </a14:hiddenFill>
            </a:ext>
          </a:extLst>
        </p:spPr>
      </p:pic>
      <p:pic>
        <p:nvPicPr>
          <p:cNvPr id="45061" name="Picture 3">
            <a:extLst>
              <a:ext uri="{FF2B5EF4-FFF2-40B4-BE49-F238E27FC236}">
                <a16:creationId xmlns:a16="http://schemas.microsoft.com/office/drawing/2014/main" id="{3400D2EF-8836-57E7-79DE-E5004C4762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3100" t="22198" r="49811" b="11626"/>
          <a:stretch>
            <a:fillRect/>
          </a:stretch>
        </p:blipFill>
        <p:spPr bwMode="auto">
          <a:xfrm>
            <a:off x="4922839" y="1204914"/>
            <a:ext cx="5400675" cy="5419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円/楕円 4">
            <a:extLst>
              <a:ext uri="{FF2B5EF4-FFF2-40B4-BE49-F238E27FC236}">
                <a16:creationId xmlns:a16="http://schemas.microsoft.com/office/drawing/2014/main" id="{7D24A6B8-3349-FA97-B78B-C9797CF5F841}"/>
              </a:ext>
            </a:extLst>
          </p:cNvPr>
          <p:cNvSpPr>
            <a:spLocks noChangeArrowheads="1"/>
          </p:cNvSpPr>
          <p:nvPr/>
        </p:nvSpPr>
        <p:spPr bwMode="auto">
          <a:xfrm>
            <a:off x="7623175" y="1217614"/>
            <a:ext cx="1562100" cy="477837"/>
          </a:xfrm>
          <a:prstGeom prst="ellipse">
            <a:avLst/>
          </a:prstGeom>
          <a:noFill/>
          <a:ln w="28575" algn="ctr">
            <a:solidFill>
              <a:srgbClr val="FF3399"/>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endParaRPr lang="ja-JP" altLang="en-US" sz="1800">
              <a:solidFill>
                <a:srgbClr val="000000"/>
              </a:solidFill>
              <a:latin typeface="Arial" panose="020B0604020202020204" pitchFamily="34" charset="0"/>
            </a:endParaRPr>
          </a:p>
        </p:txBody>
      </p:sp>
      <p:sp>
        <p:nvSpPr>
          <p:cNvPr id="45063" name="テキスト ボックス 5">
            <a:extLst>
              <a:ext uri="{FF2B5EF4-FFF2-40B4-BE49-F238E27FC236}">
                <a16:creationId xmlns:a16="http://schemas.microsoft.com/office/drawing/2014/main" id="{D553B4CB-4910-CC5F-A3B2-759B0FA024A8}"/>
              </a:ext>
            </a:extLst>
          </p:cNvPr>
          <p:cNvSpPr txBox="1">
            <a:spLocks noChangeArrowheads="1"/>
          </p:cNvSpPr>
          <p:nvPr/>
        </p:nvSpPr>
        <p:spPr bwMode="auto">
          <a:xfrm>
            <a:off x="1868488" y="5805489"/>
            <a:ext cx="184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endParaRPr lang="ja-JP" altLang="en-US" sz="1800">
              <a:solidFill>
                <a:srgbClr val="FF3399"/>
              </a:solidFill>
              <a:latin typeface="Arial" panose="020B0604020202020204" pitchFamily="34" charset="0"/>
            </a:endParaRPr>
          </a:p>
        </p:txBody>
      </p:sp>
      <p:sp>
        <p:nvSpPr>
          <p:cNvPr id="9" name="円/楕円 8">
            <a:extLst>
              <a:ext uri="{FF2B5EF4-FFF2-40B4-BE49-F238E27FC236}">
                <a16:creationId xmlns:a16="http://schemas.microsoft.com/office/drawing/2014/main" id="{35D7DD72-5DA2-45D4-FE93-586638155BB5}"/>
              </a:ext>
            </a:extLst>
          </p:cNvPr>
          <p:cNvSpPr>
            <a:spLocks noChangeArrowheads="1"/>
          </p:cNvSpPr>
          <p:nvPr/>
        </p:nvSpPr>
        <p:spPr bwMode="auto">
          <a:xfrm>
            <a:off x="5164139" y="4021931"/>
            <a:ext cx="1562100" cy="477837"/>
          </a:xfrm>
          <a:prstGeom prst="ellipse">
            <a:avLst/>
          </a:prstGeom>
          <a:noFill/>
          <a:ln w="28575" algn="ctr">
            <a:solidFill>
              <a:srgbClr val="FF3399"/>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endParaRPr lang="ja-JP" altLang="en-US" sz="1800">
              <a:solidFill>
                <a:srgbClr val="000000"/>
              </a:solidFill>
              <a:latin typeface="Arial" panose="020B0604020202020204" pitchFamily="34" charset="0"/>
            </a:endParaRPr>
          </a:p>
        </p:txBody>
      </p:sp>
      <p:sp>
        <p:nvSpPr>
          <p:cNvPr id="45065" name="テキスト ボックス 1">
            <a:extLst>
              <a:ext uri="{FF2B5EF4-FFF2-40B4-BE49-F238E27FC236}">
                <a16:creationId xmlns:a16="http://schemas.microsoft.com/office/drawing/2014/main" id="{B658ACBD-F4C0-CB54-32A2-9C21C59B4717}"/>
              </a:ext>
            </a:extLst>
          </p:cNvPr>
          <p:cNvSpPr txBox="1">
            <a:spLocks noChangeArrowheads="1"/>
          </p:cNvSpPr>
          <p:nvPr/>
        </p:nvSpPr>
        <p:spPr bwMode="auto">
          <a:xfrm>
            <a:off x="1597026" y="4310063"/>
            <a:ext cx="3567113"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ja-JP" altLang="en-US" sz="2800" b="1">
                <a:latin typeface="Arial" panose="020B0604020202020204" pitchFamily="34" charset="0"/>
              </a:rPr>
              <a:t>詳しいことは</a:t>
            </a:r>
            <a:br>
              <a:rPr lang="ja-JP" altLang="en-US" sz="2800" b="1">
                <a:latin typeface="Arial" panose="020B0604020202020204" pitchFamily="34" charset="0"/>
              </a:rPr>
            </a:br>
            <a:r>
              <a:rPr lang="en-US" altLang="ja-JP" sz="1800">
                <a:latin typeface="Arial" panose="020B0604020202020204" pitchFamily="34" charset="0"/>
                <a:hlinkClick r:id="rId4"/>
              </a:rPr>
              <a:t>http://www.yuki-enishi.com/</a:t>
            </a:r>
            <a:r>
              <a:rPr lang="en-US" altLang="ja-JP" sz="1800">
                <a:latin typeface="Arial" panose="020B0604020202020204" pitchFamily="34" charset="0"/>
              </a:rPr>
              <a:t> </a:t>
            </a:r>
            <a:endParaRPr lang="ja-JP" altLang="en-US" sz="1800">
              <a:latin typeface="Arial" panose="020B0604020202020204" pitchFamily="34" charset="0"/>
            </a:endParaRPr>
          </a:p>
          <a:p>
            <a:pPr>
              <a:spcBef>
                <a:spcPct val="0"/>
              </a:spcBef>
              <a:buFontTx/>
              <a:buNone/>
            </a:pPr>
            <a:endParaRPr lang="ja-JP" altLang="en-US" sz="1800">
              <a:latin typeface="Arial" panose="020B0604020202020204" pitchFamily="34" charset="0"/>
            </a:endParaRPr>
          </a:p>
          <a:p>
            <a:pPr>
              <a:spcBef>
                <a:spcPct val="0"/>
              </a:spcBef>
              <a:buFontTx/>
              <a:buNone/>
            </a:pPr>
            <a:r>
              <a:rPr lang="ja-JP" altLang="en-US" sz="2400" b="1">
                <a:latin typeface="Arial" panose="020B0604020202020204" pitchFamily="34" charset="0"/>
              </a:rPr>
              <a:t>「ゆきえにし」で検索すると</a:t>
            </a:r>
          </a:p>
          <a:p>
            <a:pPr>
              <a:spcBef>
                <a:spcPct val="0"/>
              </a:spcBef>
              <a:buFontTx/>
              <a:buNone/>
            </a:pPr>
            <a:r>
              <a:rPr lang="ja-JP" altLang="en-US" sz="2400" b="1">
                <a:latin typeface="Arial" panose="020B0604020202020204" pitchFamily="34" charset="0"/>
              </a:rPr>
              <a:t>でてきます。</a:t>
            </a:r>
          </a:p>
        </p:txBody>
      </p:sp>
    </p:spTree>
    <p:extLst>
      <p:ext uri="{BB962C8B-B14F-4D97-AF65-F5344CB8AC3E}">
        <p14:creationId xmlns:p14="http://schemas.microsoft.com/office/powerpoint/2010/main" val="40974374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1" presetClass="entr" presetSubtype="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heel(1)">
                                      <p:cBhvr>
                                        <p:cTn id="1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4646</TotalTime>
  <Words>4735</Words>
  <Application>Microsoft Office PowerPoint</Application>
  <PresentationFormat>ワイド画面</PresentationFormat>
  <Paragraphs>460</Paragraphs>
  <Slides>68</Slides>
  <Notes>6</Notes>
  <HiddenSlides>0</HiddenSlides>
  <MMClips>0</MMClips>
  <ScaleCrop>false</ScaleCrop>
  <HeadingPairs>
    <vt:vector size="8" baseType="variant">
      <vt:variant>
        <vt:lpstr>使用されているフォント</vt:lpstr>
      </vt:variant>
      <vt:variant>
        <vt:i4>17</vt:i4>
      </vt:variant>
      <vt:variant>
        <vt:lpstr>テーマ</vt:lpstr>
      </vt:variant>
      <vt:variant>
        <vt:i4>1</vt:i4>
      </vt:variant>
      <vt:variant>
        <vt:lpstr>埋め込まれた OLE サーバー</vt:lpstr>
      </vt:variant>
      <vt:variant>
        <vt:i4>3</vt:i4>
      </vt:variant>
      <vt:variant>
        <vt:lpstr>スライド タイトル</vt:lpstr>
      </vt:variant>
      <vt:variant>
        <vt:i4>68</vt:i4>
      </vt:variant>
    </vt:vector>
  </HeadingPairs>
  <TitlesOfParts>
    <vt:vector size="89" baseType="lpstr">
      <vt:lpstr>AR PハイカラＰＯＰ体H</vt:lpstr>
      <vt:lpstr>AR PハイカラPOP体H04</vt:lpstr>
      <vt:lpstr>AR P丸ゴシック体M04</vt:lpstr>
      <vt:lpstr>HGPｺﾞｼｯｸM</vt:lpstr>
      <vt:lpstr>HGP創英角ﾎﾟｯﾌﾟ体</vt:lpstr>
      <vt:lpstr>HGS創英角ﾎﾟｯﾌﾟ体</vt:lpstr>
      <vt:lpstr>HGｺﾞｼｯｸE</vt:lpstr>
      <vt:lpstr>HG丸ｺﾞｼｯｸM-PRO</vt:lpstr>
      <vt:lpstr>HG創英角ﾎﾟｯﾌﾟ体</vt:lpstr>
      <vt:lpstr>ＭＳ 明朝</vt:lpstr>
      <vt:lpstr>ヒラギノ角ゴ StdN W8</vt:lpstr>
      <vt:lpstr>游ゴシック</vt:lpstr>
      <vt:lpstr>游ゴシック Light</vt:lpstr>
      <vt:lpstr>游明朝</vt:lpstr>
      <vt:lpstr>Arial</vt:lpstr>
      <vt:lpstr>Century</vt:lpstr>
      <vt:lpstr>Lucida Sans Unicode</vt:lpstr>
      <vt:lpstr>Office テーマ</vt:lpstr>
      <vt:lpstr>Acrobat Document</vt:lpstr>
      <vt:lpstr>ワークシート</vt:lpstr>
      <vt:lpstr>Image</vt:lpstr>
      <vt:lpstr>ゆき　さん(大熊由紀子)</vt:lpstr>
      <vt:lpstr>PowerPoint プレゼンテーション</vt:lpstr>
      <vt:lpstr>PowerPoint プレゼンテーション</vt:lpstr>
      <vt:lpstr>      </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1973</vt:lpstr>
      <vt:lpstr>PowerPoint プレゼンテーション</vt:lpstr>
      <vt:lpstr>同じ１９８５年</vt:lpstr>
      <vt:lpstr>　　厚生省に味方が。。 　　依田晶夫先生のスライドから</vt:lpstr>
      <vt:lpstr>PowerPoint プレゼンテーション</vt:lpstr>
      <vt:lpstr>PowerPoint プレゼンテーション</vt:lpstr>
      <vt:lpstr>「寝たきり老人」という役所用語・新聞のミダシがあるのは            「日本だけ」 そのわけは とキャンペーン</vt:lpstr>
      <vt:lpstr>PowerPoint プレゼンテーション</vt:lpstr>
      <vt:lpstr>日本でもデンマークのような地域ケアが 江戸川区で進行中。 しろひげ・山中doctor を乃木坂スクールの 教壇へ   日経新聞 今週水曜夕刊から ５回連載(^_-)-☆ 乃木坂スクール ゲスト講師の 前村聡先生が感動して 執筆</vt:lpstr>
      <vt:lpstr>　日本の人口は世界の２％足らず 精神科ベッドはＯＥＣＤの３７％ 空きベッドに認知症の人を⇒国際常識の対極にあるもの                                                           ＮＨＫ「クローズアップ現代」より </vt:lpstr>
      <vt:lpstr>PowerPoint プレゼンテーション</vt:lpstr>
      <vt:lpstr> 　スウェーデンには 　「うば捨て崖」 　　と 　「うば捨て棒」の 　　風習が。。</vt:lpstr>
      <vt:lpstr>PowerPoint プレゼンテーション</vt:lpstr>
      <vt:lpstr>　　　  かつては日本に似ていたスウェーデン  </vt:lpstr>
      <vt:lpstr>PowerPoint プレゼンテーション</vt:lpstr>
      <vt:lpstr>　　　言葉をつくる・言葉を退治する</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障害者権利条約のはじまりは。。</vt:lpstr>
      <vt:lpstr>PowerPoint プレゼンテーション</vt:lpstr>
      <vt:lpstr>強度行動障害といわれ 　津久井やまゆり園で縛られていた智子さん 　てらん広場に移ったら、いまは楽しげに、ボランティア活動まで</vt:lpstr>
      <vt:lpstr>PowerPoint プレゼンテーション</vt:lpstr>
      <vt:lpstr>横浜で メンタルに 障害がある方々が創作劇</vt:lpstr>
      <vt:lpstr>「９人のジャーナリスト」 の３人目 「精神医療の闇」の筆者 元読売新聞の佐藤光展さんが アクターズスクールの 副校長になって</vt:lpstr>
      <vt:lpstr>PowerPoint プレゼンテーション</vt:lpstr>
      <vt:lpstr>PowerPoint プレゼンテーション</vt:lpstr>
      <vt:lpstr>PowerPoint プレゼンテーション</vt:lpstr>
      <vt:lpstr>PowerPoint プレゼンテーション</vt:lpstr>
      <vt:lpstr>双極性の当事者が理事長の ＮＰＯコンボ 毎月の表紙は。。</vt:lpstr>
      <vt:lpstr>「当事者の物語が世の中を変える」 ＮＨＫの敏腕ディレクターだった鹿島真人さん</vt:lpstr>
      <vt:lpstr>「９人のジャーナリスト」のひとり 　鹿島真人先生の「度胸」　ＮＨＫをやめて 同性婚がひらく日本の未来結婚の自由をすべての人に</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Yuki</dc:creator>
  <cp:lastModifiedBy>Yuki</cp:lastModifiedBy>
  <cp:revision>54</cp:revision>
  <cp:lastPrinted>2025-12-17T02:52:59Z</cp:lastPrinted>
  <dcterms:created xsi:type="dcterms:W3CDTF">2025-09-14T07:56:58Z</dcterms:created>
  <dcterms:modified xsi:type="dcterms:W3CDTF">2025-12-21T05:59:52Z</dcterms:modified>
</cp:coreProperties>
</file>