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BDC_8C897CD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128" r:id="rId2"/>
    <p:sldId id="3125" r:id="rId3"/>
    <p:sldId id="257" r:id="rId4"/>
    <p:sldId id="256" r:id="rId5"/>
    <p:sldId id="3018" r:id="rId6"/>
    <p:sldId id="1444" r:id="rId7"/>
    <p:sldId id="3036" r:id="rId8"/>
    <p:sldId id="2970" r:id="rId9"/>
    <p:sldId id="3111" r:id="rId10"/>
    <p:sldId id="3112" r:id="rId11"/>
    <p:sldId id="3126" r:id="rId12"/>
    <p:sldId id="365" r:id="rId13"/>
    <p:sldId id="3041" r:id="rId14"/>
    <p:sldId id="606" r:id="rId15"/>
    <p:sldId id="733" r:id="rId16"/>
    <p:sldId id="3129" r:id="rId17"/>
    <p:sldId id="3130" r:id="rId18"/>
    <p:sldId id="1871" r:id="rId19"/>
    <p:sldId id="1882" r:id="rId20"/>
    <p:sldId id="1883" r:id="rId21"/>
    <p:sldId id="1700" r:id="rId22"/>
    <p:sldId id="1742" r:id="rId23"/>
    <p:sldId id="1440" r:id="rId24"/>
    <p:sldId id="1441" r:id="rId25"/>
    <p:sldId id="924" r:id="rId26"/>
    <p:sldId id="1155" r:id="rId27"/>
    <p:sldId id="1380" r:id="rId28"/>
    <p:sldId id="1420" r:id="rId29"/>
    <p:sldId id="1421" r:id="rId30"/>
    <p:sldId id="1442" r:id="rId31"/>
    <p:sldId id="268" r:id="rId32"/>
    <p:sldId id="292" r:id="rId33"/>
    <p:sldId id="2981" r:id="rId34"/>
    <p:sldId id="258" r:id="rId35"/>
    <p:sldId id="3016" r:id="rId36"/>
    <p:sldId id="3117" r:id="rId37"/>
    <p:sldId id="3131" r:id="rId38"/>
    <p:sldId id="466" r:id="rId39"/>
    <p:sldId id="3017" r:id="rId40"/>
    <p:sldId id="3123" r:id="rId41"/>
    <p:sldId id="3040" r:id="rId42"/>
    <p:sldId id="3118" r:id="rId43"/>
    <p:sldId id="3055" r:id="rId44"/>
    <p:sldId id="741" r:id="rId45"/>
    <p:sldId id="3051" r:id="rId46"/>
    <p:sldId id="3127" r:id="rId47"/>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AAA6544-33B2-49BA-A9CC-7353023454F1}">
          <p14:sldIdLst>
            <p14:sldId id="3128"/>
            <p14:sldId id="3125"/>
            <p14:sldId id="257"/>
            <p14:sldId id="256"/>
            <p14:sldId id="3018"/>
            <p14:sldId id="1444"/>
            <p14:sldId id="3036"/>
            <p14:sldId id="2970"/>
            <p14:sldId id="3111"/>
            <p14:sldId id="3112"/>
            <p14:sldId id="3126"/>
            <p14:sldId id="365"/>
            <p14:sldId id="3041"/>
            <p14:sldId id="606"/>
            <p14:sldId id="733"/>
            <p14:sldId id="3129"/>
            <p14:sldId id="3130"/>
            <p14:sldId id="1871"/>
            <p14:sldId id="1882"/>
            <p14:sldId id="1883"/>
            <p14:sldId id="1700"/>
            <p14:sldId id="1742"/>
            <p14:sldId id="1440"/>
            <p14:sldId id="1441"/>
            <p14:sldId id="924"/>
            <p14:sldId id="1155"/>
            <p14:sldId id="1380"/>
            <p14:sldId id="1420"/>
            <p14:sldId id="1421"/>
            <p14:sldId id="1442"/>
            <p14:sldId id="268"/>
            <p14:sldId id="292"/>
            <p14:sldId id="2981"/>
            <p14:sldId id="258"/>
            <p14:sldId id="3016"/>
            <p14:sldId id="3117"/>
            <p14:sldId id="3131"/>
            <p14:sldId id="466"/>
            <p14:sldId id="3017"/>
            <p14:sldId id="3123"/>
            <p14:sldId id="3040"/>
            <p14:sldId id="3118"/>
            <p14:sldId id="3055"/>
            <p14:sldId id="741"/>
            <p14:sldId id="3051"/>
            <p14:sldId id="3127"/>
          </p14:sldIdLst>
        </p14:section>
        <p14:section name="タイトルなしのセクション" id="{A41A33B9-6F6A-4A8B-BB55-07664600DD8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83C47-936C-7939-E69B-6C352B70818F}" name="Yuki" initials="Y" userId="Yuki"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3" autoAdjust="0"/>
    <p:restoredTop sz="94660"/>
  </p:normalViewPr>
  <p:slideViewPr>
    <p:cSldViewPr snapToGrid="0">
      <p:cViewPr varScale="1">
        <p:scale>
          <a:sx n="53" d="100"/>
          <a:sy n="53" d="100"/>
        </p:scale>
        <p:origin x="108" y="80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omments/modernComment_BDC_8C897CD6.xml><?xml version="1.0" encoding="utf-8"?>
<p188:cmLst xmlns:a="http://schemas.openxmlformats.org/drawingml/2006/main" xmlns:r="http://schemas.openxmlformats.org/officeDocument/2006/relationships" xmlns:p188="http://schemas.microsoft.com/office/powerpoint/2018/8/main">
  <p188:cm id="{BBCE92E5-6AEB-4D8C-9172-663C5AE88426}" authorId="{6E283C47-936C-7939-E69B-6C352B70818F}" created="2025-09-25T14:02:06.301">
    <pc:sldMkLst xmlns:pc="http://schemas.microsoft.com/office/powerpoint/2013/main/command">
      <pc:docMk/>
      <pc:sldMk cId="768325407" sldId="3036"/>
    </pc:sldMkLst>
    <p188:txBody>
      <a:bodyPr/>
      <a:lstStyle/>
      <a:p>
        <a:r>
          <a:rPr lang="ja-JP" altLang="en-US"/>
          <a:t>2000,;Uh+f;</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460D95-DF36-4805-9030-3576FA1145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AC737975-F9E1-4049-B008-ED8BD782BB55}">
      <dgm:prSet>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kumimoji="1" lang="ja-JP" b="1" dirty="0">
              <a:solidFill>
                <a:srgbClr val="00B0F0"/>
              </a:solidFill>
            </a:rPr>
            <a:t>運動系</a:t>
          </a:r>
          <a:r>
            <a:rPr kumimoji="1" lang="ja-JP" altLang="en-US" b="1" dirty="0">
              <a:solidFill>
                <a:srgbClr val="00B0F0"/>
              </a:solidFill>
            </a:rPr>
            <a:t>障害</a:t>
          </a:r>
          <a:endParaRPr kumimoji="1" lang="en-US" altLang="ja-JP" b="1" dirty="0">
            <a:solidFill>
              <a:srgbClr val="00B0F0"/>
            </a:solidFill>
          </a:endParaRPr>
        </a:p>
        <a:p>
          <a:pPr rtl="0"/>
          <a:r>
            <a:rPr kumimoji="1" lang="ja-JP" b="1" dirty="0"/>
            <a:t>不随意運動，脱力，筋力低下，けいれん</a:t>
          </a:r>
          <a:r>
            <a:rPr kumimoji="1" lang="ja-JP" altLang="en-US" b="1" dirty="0"/>
            <a:t>，歩行障害</a:t>
          </a:r>
          <a:r>
            <a:rPr kumimoji="1" lang="ja-JP" b="1" dirty="0"/>
            <a:t>等</a:t>
          </a:r>
          <a:endParaRPr lang="ja-JP" b="1" dirty="0"/>
        </a:p>
      </dgm:t>
    </dgm:pt>
    <dgm:pt modelId="{4A96FA5A-BE1D-489D-A2E8-EEAB32E9E194}" type="parTrans" cxnId="{734F41E2-A7E8-451D-AD21-A5E0BE6D9AFD}">
      <dgm:prSet/>
      <dgm:spPr/>
      <dgm:t>
        <a:bodyPr/>
        <a:lstStyle/>
        <a:p>
          <a:endParaRPr kumimoji="1" lang="ja-JP" altLang="en-US"/>
        </a:p>
      </dgm:t>
    </dgm:pt>
    <dgm:pt modelId="{70881098-E6A0-4E78-9548-7C5F3DE69796}" type="sibTrans" cxnId="{734F41E2-A7E8-451D-AD21-A5E0BE6D9AFD}">
      <dgm:prSet/>
      <dgm:spPr/>
      <dgm:t>
        <a:bodyPr/>
        <a:lstStyle/>
        <a:p>
          <a:endParaRPr kumimoji="1" lang="ja-JP" altLang="en-US"/>
        </a:p>
      </dgm:t>
    </dgm:pt>
    <dgm:pt modelId="{F294BDD6-0888-4365-94D8-005E0DD4B4D3}">
      <dgm:prSet>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kumimoji="1" lang="ja-JP" b="1" dirty="0">
              <a:solidFill>
                <a:srgbClr val="00B0F0"/>
              </a:solidFill>
            </a:rPr>
            <a:t>認知・情動系</a:t>
          </a:r>
          <a:r>
            <a:rPr kumimoji="1" lang="ja-JP" altLang="en-US" b="1" dirty="0">
              <a:solidFill>
                <a:srgbClr val="00B0F0"/>
              </a:solidFill>
            </a:rPr>
            <a:t>障害</a:t>
          </a:r>
          <a:endParaRPr kumimoji="1" lang="en-US" altLang="ja-JP" b="1" dirty="0">
            <a:solidFill>
              <a:srgbClr val="00B0F0"/>
            </a:solidFill>
          </a:endParaRPr>
        </a:p>
        <a:p>
          <a:pPr rtl="0"/>
          <a:r>
            <a:rPr kumimoji="1" lang="ja-JP" altLang="en-US" b="1" dirty="0"/>
            <a:t>倦怠感</a:t>
          </a:r>
          <a:r>
            <a:rPr kumimoji="1" lang="ja-JP" b="1" dirty="0"/>
            <a:t>，</a:t>
          </a:r>
          <a:r>
            <a:rPr kumimoji="1" lang="ja-JP" altLang="en-US" b="1" dirty="0"/>
            <a:t>集中力低下</a:t>
          </a:r>
          <a:r>
            <a:rPr kumimoji="1" lang="ja-JP" b="1" dirty="0"/>
            <a:t>，学習障害，記憶障害，</a:t>
          </a:r>
          <a:r>
            <a:rPr kumimoji="1" lang="ja-JP" altLang="en-US" b="1" dirty="0"/>
            <a:t>相貌認知障害</a:t>
          </a:r>
          <a:r>
            <a:rPr kumimoji="1" lang="ja-JP" b="1" dirty="0"/>
            <a:t>等</a:t>
          </a:r>
          <a:endParaRPr lang="ja-JP" b="1" dirty="0"/>
        </a:p>
      </dgm:t>
    </dgm:pt>
    <dgm:pt modelId="{C32AE221-72E5-4A25-90CD-26FD750A6DA3}" type="parTrans" cxnId="{CBF6C201-0BF5-4268-900B-E649A9D1733C}">
      <dgm:prSet/>
      <dgm:spPr/>
      <dgm:t>
        <a:bodyPr/>
        <a:lstStyle/>
        <a:p>
          <a:endParaRPr kumimoji="1" lang="ja-JP" altLang="en-US"/>
        </a:p>
      </dgm:t>
    </dgm:pt>
    <dgm:pt modelId="{EB2AAABD-8D94-4684-A588-957741B48369}" type="sibTrans" cxnId="{CBF6C201-0BF5-4268-900B-E649A9D1733C}">
      <dgm:prSet/>
      <dgm:spPr/>
      <dgm:t>
        <a:bodyPr/>
        <a:lstStyle/>
        <a:p>
          <a:endParaRPr kumimoji="1" lang="ja-JP" altLang="en-US"/>
        </a:p>
      </dgm:t>
    </dgm:pt>
    <dgm:pt modelId="{F67E7252-137F-400A-B51C-0BA1316E3C52}">
      <dgm:prSet>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kumimoji="1" lang="ja-JP" b="1" dirty="0">
              <a:solidFill>
                <a:srgbClr val="00B0F0"/>
              </a:solidFill>
            </a:rPr>
            <a:t>自律神経・内分泌系</a:t>
          </a:r>
          <a:r>
            <a:rPr kumimoji="1" lang="ja-JP" altLang="en-US" b="1" dirty="0">
              <a:solidFill>
                <a:srgbClr val="00B0F0"/>
              </a:solidFill>
            </a:rPr>
            <a:t>障害</a:t>
          </a:r>
          <a:endParaRPr kumimoji="1" lang="en-US" altLang="ja-JP" b="1" dirty="0">
            <a:solidFill>
              <a:srgbClr val="00B0F0"/>
            </a:solidFill>
          </a:endParaRPr>
        </a:p>
        <a:p>
          <a:pPr rtl="0"/>
          <a:r>
            <a:rPr kumimoji="1" lang="ja-JP" b="1" dirty="0"/>
            <a:t>発熱，月経異常，過呼吸</a:t>
          </a:r>
          <a:r>
            <a:rPr kumimoji="1" lang="ja-JP" altLang="en-US" b="1" dirty="0"/>
            <a:t>，</a:t>
          </a:r>
          <a:r>
            <a:rPr kumimoji="1" lang="ja-JP" b="1" dirty="0"/>
            <a:t>睡眠障害</a:t>
          </a:r>
          <a:r>
            <a:rPr kumimoji="1" lang="ja-JP" altLang="en-US" b="1" dirty="0"/>
            <a:t>，ナルコレプシー，発汗過多</a:t>
          </a:r>
          <a:r>
            <a:rPr kumimoji="1" lang="ja-JP" b="1" dirty="0"/>
            <a:t>等</a:t>
          </a:r>
          <a:endParaRPr lang="ja-JP" b="1" dirty="0"/>
        </a:p>
      </dgm:t>
    </dgm:pt>
    <dgm:pt modelId="{671C35E5-4ABF-4827-950C-0245CF924ACB}" type="parTrans" cxnId="{3D5FA1D5-98E7-4AB7-8CE1-2EA8FC668E9E}">
      <dgm:prSet/>
      <dgm:spPr/>
      <dgm:t>
        <a:bodyPr/>
        <a:lstStyle/>
        <a:p>
          <a:endParaRPr kumimoji="1" lang="ja-JP" altLang="en-US"/>
        </a:p>
      </dgm:t>
    </dgm:pt>
    <dgm:pt modelId="{42AD9204-C88E-4CEF-863B-F302A866E0B4}" type="sibTrans" cxnId="{3D5FA1D5-98E7-4AB7-8CE1-2EA8FC668E9E}">
      <dgm:prSet/>
      <dgm:spPr/>
      <dgm:t>
        <a:bodyPr/>
        <a:lstStyle/>
        <a:p>
          <a:endParaRPr kumimoji="1" lang="ja-JP" altLang="en-US"/>
        </a:p>
      </dgm:t>
    </dgm:pt>
    <dgm:pt modelId="{089FD2BC-11A6-4AAB-A479-86342ED762BB}">
      <dgm:prSet>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kumimoji="1" lang="ja-JP" b="1" dirty="0">
              <a:solidFill>
                <a:srgbClr val="00B0F0"/>
              </a:solidFill>
            </a:rPr>
            <a:t>感覚系</a:t>
          </a:r>
          <a:r>
            <a:rPr kumimoji="1" lang="ja-JP" altLang="en-US" b="1" dirty="0">
              <a:solidFill>
                <a:srgbClr val="00B0F0"/>
              </a:solidFill>
            </a:rPr>
            <a:t>障害</a:t>
          </a:r>
          <a:endParaRPr kumimoji="1" lang="en-US" altLang="ja-JP" b="1" dirty="0">
            <a:solidFill>
              <a:srgbClr val="00B0F0"/>
            </a:solidFill>
          </a:endParaRPr>
        </a:p>
        <a:p>
          <a:pPr rtl="0"/>
          <a:r>
            <a:rPr kumimoji="1" lang="ja-JP" altLang="en-US" b="1" dirty="0">
              <a:solidFill>
                <a:srgbClr val="FF0000"/>
              </a:solidFill>
            </a:rPr>
            <a:t> </a:t>
          </a:r>
          <a:r>
            <a:rPr kumimoji="1" lang="ja-JP" b="1" dirty="0"/>
            <a:t>頭痛</a:t>
          </a:r>
          <a:r>
            <a:rPr kumimoji="1" lang="ja-JP" altLang="en-US" b="1" dirty="0"/>
            <a:t>，四肢・全身の疼痛</a:t>
          </a:r>
          <a:r>
            <a:rPr kumimoji="1" lang="ja-JP" b="1" dirty="0"/>
            <a:t>，</a:t>
          </a:r>
          <a:r>
            <a:rPr kumimoji="1" lang="ja-JP" altLang="en-US" b="1" dirty="0"/>
            <a:t>光過敏</a:t>
          </a:r>
          <a:r>
            <a:rPr kumimoji="1" lang="ja-JP" b="1" dirty="0"/>
            <a:t>，</a:t>
          </a:r>
          <a:r>
            <a:rPr kumimoji="1" lang="ja-JP" altLang="en-US" b="1" dirty="0"/>
            <a:t>音過敏，嗅覚障害，激しい生理痛</a:t>
          </a:r>
          <a:r>
            <a:rPr kumimoji="1" lang="ja-JP" b="1" dirty="0"/>
            <a:t>等</a:t>
          </a:r>
          <a:endParaRPr lang="ja-JP" b="1" dirty="0"/>
        </a:p>
      </dgm:t>
    </dgm:pt>
    <dgm:pt modelId="{D16B15AE-6869-48C2-8691-146A32BE25B0}" type="sibTrans" cxnId="{B8C25A9B-2EFD-47C1-BD0C-09AD47F81E41}">
      <dgm:prSet/>
      <dgm:spPr/>
      <dgm:t>
        <a:bodyPr/>
        <a:lstStyle/>
        <a:p>
          <a:endParaRPr kumimoji="1" lang="ja-JP" altLang="en-US"/>
        </a:p>
      </dgm:t>
    </dgm:pt>
    <dgm:pt modelId="{0800EB2D-4EE0-45CA-BF40-A70C9F1732CC}" type="parTrans" cxnId="{B8C25A9B-2EFD-47C1-BD0C-09AD47F81E41}">
      <dgm:prSet/>
      <dgm:spPr/>
      <dgm:t>
        <a:bodyPr/>
        <a:lstStyle/>
        <a:p>
          <a:endParaRPr kumimoji="1" lang="ja-JP" altLang="en-US"/>
        </a:p>
      </dgm:t>
    </dgm:pt>
    <dgm:pt modelId="{F2640FA0-52C9-4E4B-98E9-051B9DF1F6AA}" type="pres">
      <dgm:prSet presAssocID="{23460D95-DF36-4805-9030-3576FA11456A}" presName="linear" presStyleCnt="0">
        <dgm:presLayoutVars>
          <dgm:animLvl val="lvl"/>
          <dgm:resizeHandles val="exact"/>
        </dgm:presLayoutVars>
      </dgm:prSet>
      <dgm:spPr/>
    </dgm:pt>
    <dgm:pt modelId="{19832395-B1A7-418E-9B46-9ADFF526B6CC}" type="pres">
      <dgm:prSet presAssocID="{089FD2BC-11A6-4AAB-A479-86342ED762BB}" presName="parentText" presStyleLbl="node1" presStyleIdx="0" presStyleCnt="4" custAng="0" custScaleY="113206" custLinFactNeighborX="-1132" custLinFactNeighborY="11286">
        <dgm:presLayoutVars>
          <dgm:chMax val="0"/>
          <dgm:bulletEnabled val="1"/>
        </dgm:presLayoutVars>
      </dgm:prSet>
      <dgm:spPr/>
    </dgm:pt>
    <dgm:pt modelId="{05991C59-371F-4578-9DCA-4310EEE35AD8}" type="pres">
      <dgm:prSet presAssocID="{D16B15AE-6869-48C2-8691-146A32BE25B0}" presName="spacer" presStyleCnt="0"/>
      <dgm:spPr/>
    </dgm:pt>
    <dgm:pt modelId="{A0051EC8-9ED5-4B9E-9A1E-411F8562A309}" type="pres">
      <dgm:prSet presAssocID="{AC737975-F9E1-4049-B008-ED8BD782BB55}" presName="parentText" presStyleLbl="node1" presStyleIdx="1" presStyleCnt="4">
        <dgm:presLayoutVars>
          <dgm:chMax val="0"/>
          <dgm:bulletEnabled val="1"/>
        </dgm:presLayoutVars>
      </dgm:prSet>
      <dgm:spPr/>
    </dgm:pt>
    <dgm:pt modelId="{E19BDA36-144E-4350-9955-35D7B1C436EA}" type="pres">
      <dgm:prSet presAssocID="{70881098-E6A0-4E78-9548-7C5F3DE69796}" presName="spacer" presStyleCnt="0"/>
      <dgm:spPr/>
    </dgm:pt>
    <dgm:pt modelId="{8A922214-DBC3-41FC-BA14-3A7912786B2F}" type="pres">
      <dgm:prSet presAssocID="{F294BDD6-0888-4365-94D8-005E0DD4B4D3}" presName="parentText" presStyleLbl="node1" presStyleIdx="2" presStyleCnt="4">
        <dgm:presLayoutVars>
          <dgm:chMax val="0"/>
          <dgm:bulletEnabled val="1"/>
        </dgm:presLayoutVars>
      </dgm:prSet>
      <dgm:spPr/>
    </dgm:pt>
    <dgm:pt modelId="{3B68AA29-482D-4BCF-A564-2C8337535DFC}" type="pres">
      <dgm:prSet presAssocID="{EB2AAABD-8D94-4684-A588-957741B48369}" presName="spacer" presStyleCnt="0"/>
      <dgm:spPr/>
    </dgm:pt>
    <dgm:pt modelId="{8809FC44-AA43-4420-9A2F-AA0479CBF266}" type="pres">
      <dgm:prSet presAssocID="{F67E7252-137F-400A-B51C-0BA1316E3C52}" presName="parentText" presStyleLbl="node1" presStyleIdx="3" presStyleCnt="4">
        <dgm:presLayoutVars>
          <dgm:chMax val="0"/>
          <dgm:bulletEnabled val="1"/>
        </dgm:presLayoutVars>
      </dgm:prSet>
      <dgm:spPr/>
    </dgm:pt>
  </dgm:ptLst>
  <dgm:cxnLst>
    <dgm:cxn modelId="{CBF6C201-0BF5-4268-900B-E649A9D1733C}" srcId="{23460D95-DF36-4805-9030-3576FA11456A}" destId="{F294BDD6-0888-4365-94D8-005E0DD4B4D3}" srcOrd="2" destOrd="0" parTransId="{C32AE221-72E5-4A25-90CD-26FD750A6DA3}" sibTransId="{EB2AAABD-8D94-4684-A588-957741B48369}"/>
    <dgm:cxn modelId="{653C6311-BA9C-47D9-9545-B300ABCFCBD7}" type="presOf" srcId="{F67E7252-137F-400A-B51C-0BA1316E3C52}" destId="{8809FC44-AA43-4420-9A2F-AA0479CBF266}" srcOrd="0" destOrd="0" presId="urn:microsoft.com/office/officeart/2005/8/layout/vList2"/>
    <dgm:cxn modelId="{F0BD6216-0289-47AA-A31E-12FC7007E34F}" type="presOf" srcId="{AC737975-F9E1-4049-B008-ED8BD782BB55}" destId="{A0051EC8-9ED5-4B9E-9A1E-411F8562A309}" srcOrd="0" destOrd="0" presId="urn:microsoft.com/office/officeart/2005/8/layout/vList2"/>
    <dgm:cxn modelId="{A626554B-E5F8-4B98-B3FB-67BEFA2A53E4}" type="presOf" srcId="{F294BDD6-0888-4365-94D8-005E0DD4B4D3}" destId="{8A922214-DBC3-41FC-BA14-3A7912786B2F}" srcOrd="0" destOrd="0" presId="urn:microsoft.com/office/officeart/2005/8/layout/vList2"/>
    <dgm:cxn modelId="{B8C25A9B-2EFD-47C1-BD0C-09AD47F81E41}" srcId="{23460D95-DF36-4805-9030-3576FA11456A}" destId="{089FD2BC-11A6-4AAB-A479-86342ED762BB}" srcOrd="0" destOrd="0" parTransId="{0800EB2D-4EE0-45CA-BF40-A70C9F1732CC}" sibTransId="{D16B15AE-6869-48C2-8691-146A32BE25B0}"/>
    <dgm:cxn modelId="{3F86219F-8AA0-4990-999C-16FD84473523}" type="presOf" srcId="{23460D95-DF36-4805-9030-3576FA11456A}" destId="{F2640FA0-52C9-4E4B-98E9-051B9DF1F6AA}" srcOrd="0" destOrd="0" presId="urn:microsoft.com/office/officeart/2005/8/layout/vList2"/>
    <dgm:cxn modelId="{CB32FFD3-A2D7-4D58-BAE9-F2BA9862978F}" type="presOf" srcId="{089FD2BC-11A6-4AAB-A479-86342ED762BB}" destId="{19832395-B1A7-418E-9B46-9ADFF526B6CC}" srcOrd="0" destOrd="0" presId="urn:microsoft.com/office/officeart/2005/8/layout/vList2"/>
    <dgm:cxn modelId="{3D5FA1D5-98E7-4AB7-8CE1-2EA8FC668E9E}" srcId="{23460D95-DF36-4805-9030-3576FA11456A}" destId="{F67E7252-137F-400A-B51C-0BA1316E3C52}" srcOrd="3" destOrd="0" parTransId="{671C35E5-4ABF-4827-950C-0245CF924ACB}" sibTransId="{42AD9204-C88E-4CEF-863B-F302A866E0B4}"/>
    <dgm:cxn modelId="{734F41E2-A7E8-451D-AD21-A5E0BE6D9AFD}" srcId="{23460D95-DF36-4805-9030-3576FA11456A}" destId="{AC737975-F9E1-4049-B008-ED8BD782BB55}" srcOrd="1" destOrd="0" parTransId="{4A96FA5A-BE1D-489D-A2E8-EEAB32E9E194}" sibTransId="{70881098-E6A0-4E78-9548-7C5F3DE69796}"/>
    <dgm:cxn modelId="{30A037A2-0D24-4947-85FB-127CC64E1382}" type="presParOf" srcId="{F2640FA0-52C9-4E4B-98E9-051B9DF1F6AA}" destId="{19832395-B1A7-418E-9B46-9ADFF526B6CC}" srcOrd="0" destOrd="0" presId="urn:microsoft.com/office/officeart/2005/8/layout/vList2"/>
    <dgm:cxn modelId="{14A1D8AE-CE7A-4991-BB4A-DA0AA40A8A5D}" type="presParOf" srcId="{F2640FA0-52C9-4E4B-98E9-051B9DF1F6AA}" destId="{05991C59-371F-4578-9DCA-4310EEE35AD8}" srcOrd="1" destOrd="0" presId="urn:microsoft.com/office/officeart/2005/8/layout/vList2"/>
    <dgm:cxn modelId="{FE085794-8021-4F04-A218-8112350B4BD5}" type="presParOf" srcId="{F2640FA0-52C9-4E4B-98E9-051B9DF1F6AA}" destId="{A0051EC8-9ED5-4B9E-9A1E-411F8562A309}" srcOrd="2" destOrd="0" presId="urn:microsoft.com/office/officeart/2005/8/layout/vList2"/>
    <dgm:cxn modelId="{3443926B-6763-41D7-91AA-E50E44ACA6DA}" type="presParOf" srcId="{F2640FA0-52C9-4E4B-98E9-051B9DF1F6AA}" destId="{E19BDA36-144E-4350-9955-35D7B1C436EA}" srcOrd="3" destOrd="0" presId="urn:microsoft.com/office/officeart/2005/8/layout/vList2"/>
    <dgm:cxn modelId="{78395624-51B5-4D2A-BF37-AB007F1B7247}" type="presParOf" srcId="{F2640FA0-52C9-4E4B-98E9-051B9DF1F6AA}" destId="{8A922214-DBC3-41FC-BA14-3A7912786B2F}" srcOrd="4" destOrd="0" presId="urn:microsoft.com/office/officeart/2005/8/layout/vList2"/>
    <dgm:cxn modelId="{37DB6A87-9B63-4661-9225-5CC63C543F21}" type="presParOf" srcId="{F2640FA0-52C9-4E4B-98E9-051B9DF1F6AA}" destId="{3B68AA29-482D-4BCF-A564-2C8337535DFC}" srcOrd="5" destOrd="0" presId="urn:microsoft.com/office/officeart/2005/8/layout/vList2"/>
    <dgm:cxn modelId="{9FAAD4C0-82A5-4A12-B56A-53A0C1E33FF1}" type="presParOf" srcId="{F2640FA0-52C9-4E4B-98E9-051B9DF1F6AA}" destId="{8809FC44-AA43-4420-9A2F-AA0479CBF266}" srcOrd="6"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32395-B1A7-418E-9B46-9ADFF526B6CC}">
      <dsp:nvSpPr>
        <dsp:cNvPr id="0" name=""/>
        <dsp:cNvSpPr/>
      </dsp:nvSpPr>
      <dsp:spPr>
        <a:xfrm>
          <a:off x="0" y="89016"/>
          <a:ext cx="8496944" cy="1308616"/>
        </a:xfrm>
        <a:prstGeom prst="round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kumimoji="1" lang="ja-JP" sz="1900" b="1" kern="1200" dirty="0">
              <a:solidFill>
                <a:srgbClr val="00B0F0"/>
              </a:solidFill>
            </a:rPr>
            <a:t>感覚系</a:t>
          </a:r>
          <a:r>
            <a:rPr kumimoji="1" lang="ja-JP" altLang="en-US" sz="1900" b="1" kern="1200" dirty="0">
              <a:solidFill>
                <a:srgbClr val="00B0F0"/>
              </a:solidFill>
            </a:rPr>
            <a:t>障害</a:t>
          </a:r>
          <a:endParaRPr kumimoji="1" lang="en-US" altLang="ja-JP" sz="1900" b="1" kern="1200" dirty="0">
            <a:solidFill>
              <a:srgbClr val="00B0F0"/>
            </a:solidFill>
          </a:endParaRPr>
        </a:p>
        <a:p>
          <a:pPr marL="0" lvl="0" indent="0" algn="l" defTabSz="844550" rtl="0">
            <a:lnSpc>
              <a:spcPct val="90000"/>
            </a:lnSpc>
            <a:spcBef>
              <a:spcPct val="0"/>
            </a:spcBef>
            <a:spcAft>
              <a:spcPct val="35000"/>
            </a:spcAft>
            <a:buNone/>
          </a:pPr>
          <a:r>
            <a:rPr kumimoji="1" lang="ja-JP" altLang="en-US" sz="1900" b="1" kern="1200" dirty="0">
              <a:solidFill>
                <a:srgbClr val="FF0000"/>
              </a:solidFill>
            </a:rPr>
            <a:t> </a:t>
          </a:r>
          <a:r>
            <a:rPr kumimoji="1" lang="ja-JP" sz="1900" b="1" kern="1200" dirty="0"/>
            <a:t>頭痛</a:t>
          </a:r>
          <a:r>
            <a:rPr kumimoji="1" lang="ja-JP" altLang="en-US" sz="1900" b="1" kern="1200" dirty="0"/>
            <a:t>，四肢・全身の疼痛</a:t>
          </a:r>
          <a:r>
            <a:rPr kumimoji="1" lang="ja-JP" sz="1900" b="1" kern="1200" dirty="0"/>
            <a:t>，</a:t>
          </a:r>
          <a:r>
            <a:rPr kumimoji="1" lang="ja-JP" altLang="en-US" sz="1900" b="1" kern="1200" dirty="0"/>
            <a:t>光過敏</a:t>
          </a:r>
          <a:r>
            <a:rPr kumimoji="1" lang="ja-JP" sz="1900" b="1" kern="1200" dirty="0"/>
            <a:t>，</a:t>
          </a:r>
          <a:r>
            <a:rPr kumimoji="1" lang="ja-JP" altLang="en-US" sz="1900" b="1" kern="1200" dirty="0"/>
            <a:t>音過敏，嗅覚障害，激しい生理痛</a:t>
          </a:r>
          <a:r>
            <a:rPr kumimoji="1" lang="ja-JP" sz="1900" b="1" kern="1200" dirty="0"/>
            <a:t>等</a:t>
          </a:r>
          <a:endParaRPr lang="ja-JP" sz="1900" b="1" kern="1200" dirty="0"/>
        </a:p>
      </dsp:txBody>
      <dsp:txXfrm>
        <a:off x="63881" y="152897"/>
        <a:ext cx="8369182" cy="1180854"/>
      </dsp:txXfrm>
    </dsp:sp>
    <dsp:sp modelId="{A0051EC8-9ED5-4B9E-9A1E-411F8562A309}">
      <dsp:nvSpPr>
        <dsp:cNvPr id="0" name=""/>
        <dsp:cNvSpPr/>
      </dsp:nvSpPr>
      <dsp:spPr>
        <a:xfrm>
          <a:off x="0" y="1446176"/>
          <a:ext cx="8496944" cy="1155960"/>
        </a:xfrm>
        <a:prstGeom prst="round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kumimoji="1" lang="ja-JP" sz="1900" b="1" kern="1200" dirty="0">
              <a:solidFill>
                <a:srgbClr val="00B0F0"/>
              </a:solidFill>
            </a:rPr>
            <a:t>運動系</a:t>
          </a:r>
          <a:r>
            <a:rPr kumimoji="1" lang="ja-JP" altLang="en-US" sz="1900" b="1" kern="1200" dirty="0">
              <a:solidFill>
                <a:srgbClr val="00B0F0"/>
              </a:solidFill>
            </a:rPr>
            <a:t>障害</a:t>
          </a:r>
          <a:endParaRPr kumimoji="1" lang="en-US" altLang="ja-JP" sz="1900" b="1" kern="1200" dirty="0">
            <a:solidFill>
              <a:srgbClr val="00B0F0"/>
            </a:solidFill>
          </a:endParaRPr>
        </a:p>
        <a:p>
          <a:pPr marL="0" lvl="0" indent="0" algn="l" defTabSz="844550" rtl="0">
            <a:lnSpc>
              <a:spcPct val="90000"/>
            </a:lnSpc>
            <a:spcBef>
              <a:spcPct val="0"/>
            </a:spcBef>
            <a:spcAft>
              <a:spcPct val="35000"/>
            </a:spcAft>
            <a:buNone/>
          </a:pPr>
          <a:r>
            <a:rPr kumimoji="1" lang="ja-JP" sz="1900" b="1" kern="1200" dirty="0"/>
            <a:t>不随意運動，脱力，筋力低下，けいれん</a:t>
          </a:r>
          <a:r>
            <a:rPr kumimoji="1" lang="ja-JP" altLang="en-US" sz="1900" b="1" kern="1200" dirty="0"/>
            <a:t>，歩行障害</a:t>
          </a:r>
          <a:r>
            <a:rPr kumimoji="1" lang="ja-JP" sz="1900" b="1" kern="1200" dirty="0"/>
            <a:t>等</a:t>
          </a:r>
          <a:endParaRPr lang="ja-JP" sz="1900" b="1" kern="1200" dirty="0"/>
        </a:p>
      </dsp:txBody>
      <dsp:txXfrm>
        <a:off x="56429" y="1502605"/>
        <a:ext cx="8384086" cy="1043102"/>
      </dsp:txXfrm>
    </dsp:sp>
    <dsp:sp modelId="{8A922214-DBC3-41FC-BA14-3A7912786B2F}">
      <dsp:nvSpPr>
        <dsp:cNvPr id="0" name=""/>
        <dsp:cNvSpPr/>
      </dsp:nvSpPr>
      <dsp:spPr>
        <a:xfrm>
          <a:off x="0" y="2656856"/>
          <a:ext cx="8496944" cy="1155960"/>
        </a:xfrm>
        <a:prstGeom prst="round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kumimoji="1" lang="ja-JP" sz="1900" b="1" kern="1200" dirty="0">
              <a:solidFill>
                <a:srgbClr val="00B0F0"/>
              </a:solidFill>
            </a:rPr>
            <a:t>認知・情動系</a:t>
          </a:r>
          <a:r>
            <a:rPr kumimoji="1" lang="ja-JP" altLang="en-US" sz="1900" b="1" kern="1200" dirty="0">
              <a:solidFill>
                <a:srgbClr val="00B0F0"/>
              </a:solidFill>
            </a:rPr>
            <a:t>障害</a:t>
          </a:r>
          <a:endParaRPr kumimoji="1" lang="en-US" altLang="ja-JP" sz="1900" b="1" kern="1200" dirty="0">
            <a:solidFill>
              <a:srgbClr val="00B0F0"/>
            </a:solidFill>
          </a:endParaRPr>
        </a:p>
        <a:p>
          <a:pPr marL="0" lvl="0" indent="0" algn="l" defTabSz="844550" rtl="0">
            <a:lnSpc>
              <a:spcPct val="90000"/>
            </a:lnSpc>
            <a:spcBef>
              <a:spcPct val="0"/>
            </a:spcBef>
            <a:spcAft>
              <a:spcPct val="35000"/>
            </a:spcAft>
            <a:buNone/>
          </a:pPr>
          <a:r>
            <a:rPr kumimoji="1" lang="ja-JP" altLang="en-US" sz="1900" b="1" kern="1200" dirty="0"/>
            <a:t>倦怠感</a:t>
          </a:r>
          <a:r>
            <a:rPr kumimoji="1" lang="ja-JP" sz="1900" b="1" kern="1200" dirty="0"/>
            <a:t>，</a:t>
          </a:r>
          <a:r>
            <a:rPr kumimoji="1" lang="ja-JP" altLang="en-US" sz="1900" b="1" kern="1200" dirty="0"/>
            <a:t>集中力低下</a:t>
          </a:r>
          <a:r>
            <a:rPr kumimoji="1" lang="ja-JP" sz="1900" b="1" kern="1200" dirty="0"/>
            <a:t>，学習障害，記憶障害，</a:t>
          </a:r>
          <a:r>
            <a:rPr kumimoji="1" lang="ja-JP" altLang="en-US" sz="1900" b="1" kern="1200" dirty="0"/>
            <a:t>相貌認知障害</a:t>
          </a:r>
          <a:r>
            <a:rPr kumimoji="1" lang="ja-JP" sz="1900" b="1" kern="1200" dirty="0"/>
            <a:t>等</a:t>
          </a:r>
          <a:endParaRPr lang="ja-JP" sz="1900" b="1" kern="1200" dirty="0"/>
        </a:p>
      </dsp:txBody>
      <dsp:txXfrm>
        <a:off x="56429" y="2713285"/>
        <a:ext cx="8384086" cy="1043102"/>
      </dsp:txXfrm>
    </dsp:sp>
    <dsp:sp modelId="{8809FC44-AA43-4420-9A2F-AA0479CBF266}">
      <dsp:nvSpPr>
        <dsp:cNvPr id="0" name=""/>
        <dsp:cNvSpPr/>
      </dsp:nvSpPr>
      <dsp:spPr>
        <a:xfrm>
          <a:off x="0" y="3867536"/>
          <a:ext cx="8496944" cy="1155960"/>
        </a:xfrm>
        <a:prstGeom prst="round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kumimoji="1" lang="ja-JP" sz="1900" b="1" kern="1200" dirty="0">
              <a:solidFill>
                <a:srgbClr val="00B0F0"/>
              </a:solidFill>
            </a:rPr>
            <a:t>自律神経・内分泌系</a:t>
          </a:r>
          <a:r>
            <a:rPr kumimoji="1" lang="ja-JP" altLang="en-US" sz="1900" b="1" kern="1200" dirty="0">
              <a:solidFill>
                <a:srgbClr val="00B0F0"/>
              </a:solidFill>
            </a:rPr>
            <a:t>障害</a:t>
          </a:r>
          <a:endParaRPr kumimoji="1" lang="en-US" altLang="ja-JP" sz="1900" b="1" kern="1200" dirty="0">
            <a:solidFill>
              <a:srgbClr val="00B0F0"/>
            </a:solidFill>
          </a:endParaRPr>
        </a:p>
        <a:p>
          <a:pPr marL="0" lvl="0" indent="0" algn="l" defTabSz="844550" rtl="0">
            <a:lnSpc>
              <a:spcPct val="90000"/>
            </a:lnSpc>
            <a:spcBef>
              <a:spcPct val="0"/>
            </a:spcBef>
            <a:spcAft>
              <a:spcPct val="35000"/>
            </a:spcAft>
            <a:buNone/>
          </a:pPr>
          <a:r>
            <a:rPr kumimoji="1" lang="ja-JP" sz="1900" b="1" kern="1200" dirty="0"/>
            <a:t>発熱，月経異常，過呼吸</a:t>
          </a:r>
          <a:r>
            <a:rPr kumimoji="1" lang="ja-JP" altLang="en-US" sz="1900" b="1" kern="1200" dirty="0"/>
            <a:t>，</a:t>
          </a:r>
          <a:r>
            <a:rPr kumimoji="1" lang="ja-JP" sz="1900" b="1" kern="1200" dirty="0"/>
            <a:t>睡眠障害</a:t>
          </a:r>
          <a:r>
            <a:rPr kumimoji="1" lang="ja-JP" altLang="en-US" sz="1900" b="1" kern="1200" dirty="0"/>
            <a:t>，ナルコレプシー，発汗過多</a:t>
          </a:r>
          <a:r>
            <a:rPr kumimoji="1" lang="ja-JP" sz="1900" b="1" kern="1200" dirty="0"/>
            <a:t>等</a:t>
          </a:r>
          <a:endParaRPr lang="ja-JP" sz="1900" b="1" kern="1200" dirty="0"/>
        </a:p>
      </dsp:txBody>
      <dsp:txXfrm>
        <a:off x="56429" y="3923965"/>
        <a:ext cx="8384086" cy="10431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7223E94-C034-4C8D-A3AA-0BBE15F87720}" type="datetimeFigureOut">
              <a:rPr kumimoji="1" lang="ja-JP" altLang="en-US" smtClean="0"/>
              <a:t>2026/4/12</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F2BA457-4054-4B3D-A145-A1DC3D11AF57}" type="slidenum">
              <a:rPr kumimoji="1" lang="ja-JP" altLang="en-US" smtClean="0"/>
              <a:t>‹#›</a:t>
            </a:fld>
            <a:endParaRPr kumimoji="1" lang="ja-JP" altLang="en-US"/>
          </a:p>
        </p:txBody>
      </p:sp>
    </p:spTree>
    <p:extLst>
      <p:ext uri="{BB962C8B-B14F-4D97-AF65-F5344CB8AC3E}">
        <p14:creationId xmlns:p14="http://schemas.microsoft.com/office/powerpoint/2010/main" val="41308914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C31CDB7A-F2B7-B277-7BD0-05CF3DED7C86}"/>
              </a:ext>
            </a:extLst>
          </p:cNvPr>
          <p:cNvSpPr>
            <a:spLocks noGrp="1" noRot="1" noChangeAspect="1" noChangeArrowheads="1" noTextEdit="1"/>
          </p:cNvSpPr>
          <p:nvPr>
            <p:ph type="sldImg"/>
          </p:nvPr>
        </p:nvSpPr>
        <p:spPr>
          <a:ln/>
        </p:spPr>
      </p:sp>
      <p:sp>
        <p:nvSpPr>
          <p:cNvPr id="43011" name="ノート プレースホルダー 2">
            <a:extLst>
              <a:ext uri="{FF2B5EF4-FFF2-40B4-BE49-F238E27FC236}">
                <a16:creationId xmlns:a16="http://schemas.microsoft.com/office/drawing/2014/main" id="{1F07E87A-EE8B-7953-6314-F2D8612458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43012" name="スライド番号プレースホルダー 3">
            <a:extLst>
              <a:ext uri="{FF2B5EF4-FFF2-40B4-BE49-F238E27FC236}">
                <a16:creationId xmlns:a16="http://schemas.microsoft.com/office/drawing/2014/main" id="{BCA5832C-B663-DA84-B8F7-D80BC656FA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1363" indent="-284163">
              <a:defRPr kumimoji="1">
                <a:solidFill>
                  <a:schemeClr val="tx1"/>
                </a:solidFill>
                <a:latin typeface="Arial" panose="020B0604020202020204" pitchFamily="34" charset="0"/>
                <a:ea typeface="ＭＳ Ｐゴシック" panose="020B0600070205080204" pitchFamily="50" charset="-128"/>
              </a:defRPr>
            </a:lvl2pPr>
            <a:lvl3pPr marL="1141413" indent="-227013">
              <a:defRPr kumimoji="1">
                <a:solidFill>
                  <a:schemeClr val="tx1"/>
                </a:solidFill>
                <a:latin typeface="Arial" panose="020B0604020202020204" pitchFamily="34" charset="0"/>
                <a:ea typeface="ＭＳ Ｐゴシック" panose="020B0600070205080204" pitchFamily="50" charset="-128"/>
              </a:defRPr>
            </a:lvl3pPr>
            <a:lvl4pPr marL="1598613" indent="-227013">
              <a:defRPr kumimoji="1">
                <a:solidFill>
                  <a:schemeClr val="tx1"/>
                </a:solidFill>
                <a:latin typeface="Arial" panose="020B0604020202020204" pitchFamily="34" charset="0"/>
                <a:ea typeface="ＭＳ Ｐゴシック" panose="020B0600070205080204" pitchFamily="50" charset="-128"/>
              </a:defRPr>
            </a:lvl4pPr>
            <a:lvl5pPr marL="2055813" indent="-227013">
              <a:defRPr kumimoji="1">
                <a:solidFill>
                  <a:schemeClr val="tx1"/>
                </a:solidFill>
                <a:latin typeface="Arial" panose="020B0604020202020204" pitchFamily="34" charset="0"/>
                <a:ea typeface="ＭＳ Ｐゴシック" panose="020B0600070205080204" pitchFamily="50" charset="-128"/>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DB9511E-15DC-47AE-B2DF-FE3376234AF4}" type="slidenum">
              <a:rPr lang="ja-JP" altLang="en-US"/>
              <a:pPr/>
              <a:t>5</a:t>
            </a:fld>
            <a:endParaRPr lang="ja-JP" altLang="en-US"/>
          </a:p>
        </p:txBody>
      </p:sp>
    </p:spTree>
    <p:extLst>
      <p:ext uri="{BB962C8B-B14F-4D97-AF65-F5344CB8AC3E}">
        <p14:creationId xmlns:p14="http://schemas.microsoft.com/office/powerpoint/2010/main" val="1743489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加えて、各先生は、これまでの臨床で経験した疾患や患者群と違いがあると指摘しています。</a:t>
            </a:r>
            <a:endParaRPr kumimoji="1" lang="en-US" altLang="ja-JP" dirty="0"/>
          </a:p>
          <a:p>
            <a:r>
              <a:rPr kumimoji="1" lang="ja-JP" altLang="en-US" dirty="0"/>
              <a:t>大変臨床経験豊富な先生方が、これまで知られた疾患では説明しつくせないと述べているのです。</a:t>
            </a:r>
            <a:endParaRPr kumimoji="1" lang="en-US" altLang="ja-JP" dirty="0"/>
          </a:p>
          <a:p>
            <a:r>
              <a:rPr kumimoji="1" lang="ja-JP" altLang="en-US" dirty="0"/>
              <a:t>池田先生は「子宮頸がんワクチン接種後症候群」、横田先生は「ＨＰＶ ワクチン関連神経免疫異常症候群：ＨＡＮＳ」という新しい名をつけているほどです。</a:t>
            </a:r>
            <a:endParaRPr kumimoji="1" lang="en-US" altLang="ja-JP" dirty="0"/>
          </a:p>
          <a:p>
            <a:r>
              <a:rPr kumimoji="1" lang="ja-JP" altLang="en-US" dirty="0"/>
              <a:t>高嶋先生は、日本でも有数の自己免疫脳症の専門家ですが、自己免疫脳症の中でも広範囲にまだらに脳が障害されるびまん性脳障害との共通性に注目されていますが、</a:t>
            </a:r>
            <a:endParaRPr kumimoji="1" lang="en-US" altLang="ja-JP" dirty="0"/>
          </a:p>
          <a:p>
            <a:r>
              <a:rPr kumimoji="1" lang="ja-JP" altLang="en-US" dirty="0"/>
              <a:t>抹消神経の障害が併存することや若い女性に集中しているという年齢層が特殊だと指摘しています。</a:t>
            </a:r>
            <a:endParaRPr kumimoji="1" lang="en-US" altLang="ja-JP" dirty="0"/>
          </a:p>
          <a:p>
            <a:r>
              <a:rPr kumimoji="1" lang="ja-JP" altLang="en-US" dirty="0"/>
              <a:t>以上述べた</a:t>
            </a:r>
            <a:r>
              <a:rPr kumimoji="1" lang="en-US" altLang="ja-JP" dirty="0"/>
              <a:t>HPV</a:t>
            </a:r>
            <a:r>
              <a:rPr kumimoji="1" lang="ja-JP" altLang="en-US" dirty="0"/>
              <a:t>ワクチンを接種した人に、特徴のあるしかも既知の疾患では説明できない症状が共通してみとめられるということは、これが</a:t>
            </a:r>
            <a:r>
              <a:rPr kumimoji="1" lang="en-US" altLang="ja-JP" dirty="0"/>
              <a:t>HPV</a:t>
            </a:r>
            <a:r>
              <a:rPr kumimoji="1" lang="ja-JP" altLang="en-US" dirty="0"/>
              <a:t>ワクチンが原因であるということを強く推測させる要素です。</a:t>
            </a:r>
            <a:endParaRPr kumimoji="1" lang="en-US" altLang="ja-JP"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26</a:t>
            </a:fld>
            <a:endParaRPr kumimoji="1" lang="ja-JP" altLang="en-US"/>
          </a:p>
        </p:txBody>
      </p:sp>
    </p:spTree>
    <p:extLst>
      <p:ext uri="{BB962C8B-B14F-4D97-AF65-F5344CB8AC3E}">
        <p14:creationId xmlns:p14="http://schemas.microsoft.com/office/powerpoint/2010/main" val="2283167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臨床家の証言の第２点目の柱は、これが免疫介在性、言葉をかえれば自己免疫性の神経障害であるということです。</a:t>
            </a:r>
            <a:endParaRPr kumimoji="1" lang="en-US" altLang="ja-JP" dirty="0"/>
          </a:p>
          <a:p>
            <a:r>
              <a:rPr kumimoji="1" lang="ja-JP" altLang="en-US" dirty="0"/>
              <a:t>このことは、客観性のある検査結果や免疫学的な治療の効果で示されています。</a:t>
            </a:r>
            <a:endParaRPr kumimoji="1" lang="en-US" altLang="ja-JP" dirty="0"/>
          </a:p>
          <a:p>
            <a:r>
              <a:rPr kumimoji="1" lang="ja-JP" altLang="en-US" dirty="0"/>
              <a:t>検査とは自己抗体の検査です。</a:t>
            </a:r>
            <a:endParaRPr kumimoji="1" lang="en-US" altLang="ja-JP" dirty="0"/>
          </a:p>
          <a:p>
            <a:r>
              <a:rPr kumimoji="1" lang="ja-JP" altLang="en-US" dirty="0"/>
              <a:t>免疫は、外から侵入するウイルスや細菌などの異物からヒトのからだを守るためのシステムですが、それが異常をきたして自己を異物とみなして攻撃するためにできる抗体が自己抗体です。</a:t>
            </a:r>
            <a:endParaRPr kumimoji="1" lang="en-US" altLang="ja-JP" dirty="0"/>
          </a:p>
          <a:p>
            <a:r>
              <a:rPr kumimoji="1" lang="ja-JP" altLang="en-US" dirty="0"/>
              <a:t>ＨＰＶワクチン接種後に多様な症状の副反応を呈している患者の抗体を検査をした結果、自律神経や認知機能の働きを阻害する自己抗体が接種していない患者群と比べて有意に増加していることが示されています。</a:t>
            </a:r>
            <a:endParaRPr kumimoji="1" lang="en-US" altLang="ja-JP" dirty="0"/>
          </a:p>
          <a:p>
            <a:r>
              <a:rPr kumimoji="1" lang="ja-JP" altLang="en-US" dirty="0"/>
              <a:t>そして脳の血流をＳＰＥＣＴという検査方法で調べた結果、大脳辺縁系、脳幹部、視床下部などで、有意な血流低下が認められたと報告されています。</a:t>
            </a:r>
            <a:endParaRPr kumimoji="1" lang="en-US" altLang="ja-JP" dirty="0"/>
          </a:p>
          <a:p>
            <a:r>
              <a:rPr kumimoji="1" lang="ja-JP" altLang="en-US" dirty="0"/>
              <a:t>また、免疫学的な治療で一定の効果が確認されています。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984072C-2401-4326-8CD6-5FCD845EB5F1}" type="slidenum">
              <a:rPr lang="en-US" altLang="ja-JP" smtClean="0"/>
              <a:pPr>
                <a:defRPr/>
              </a:pPr>
              <a:t>27</a:t>
            </a:fld>
            <a:endParaRPr lang="en-US" altLang="ja-JP"/>
          </a:p>
        </p:txBody>
      </p:sp>
    </p:spTree>
    <p:extLst>
      <p:ext uri="{BB962C8B-B14F-4D97-AF65-F5344CB8AC3E}">
        <p14:creationId xmlns:p14="http://schemas.microsoft.com/office/powerpoint/2010/main" val="1271454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以上が４人の臨床家の証言でした。</a:t>
            </a:r>
            <a:endParaRPr kumimoji="1" lang="en-US" altLang="ja-JP" dirty="0"/>
          </a:p>
          <a:p>
            <a:r>
              <a:rPr kumimoji="1" lang="ja-JP" altLang="en-US" dirty="0"/>
              <a:t>次は、免疫学者の鳥越俊彦先生の証言です。</a:t>
            </a:r>
            <a:endParaRPr kumimoji="1" lang="en-US" altLang="ja-JP" dirty="0"/>
          </a:p>
          <a:p>
            <a:r>
              <a:rPr kumimoji="1" lang="ja-JP" altLang="en-US" dirty="0"/>
              <a:t>鳥越先生は免疫学の専門家で、現在はがんのワクチンを研究され、日本がん免疫学会の理事長でもあります。</a:t>
            </a:r>
            <a:endParaRPr kumimoji="1" lang="en-US" altLang="ja-JP" dirty="0"/>
          </a:p>
          <a:p>
            <a:endParaRPr kumimoji="1" lang="en-US" altLang="ja-JP" dirty="0"/>
          </a:p>
          <a:p>
            <a:r>
              <a:rPr kumimoji="1" lang="ja-JP" altLang="en-US" dirty="0"/>
              <a:t>鳥越先生のご証言の柱は次の３点です。</a:t>
            </a:r>
            <a:endParaRPr kumimoji="1" lang="en-US" altLang="ja-JP" dirty="0"/>
          </a:p>
          <a:p>
            <a:r>
              <a:rPr kumimoji="1" lang="ja-JP" altLang="en-US" dirty="0"/>
              <a:t>第</a:t>
            </a:r>
            <a:r>
              <a:rPr kumimoji="1" lang="en-US" altLang="ja-JP" dirty="0"/>
              <a:t>1</a:t>
            </a:r>
            <a:r>
              <a:rPr kumimoji="1" lang="ja-JP" altLang="en-US" dirty="0"/>
              <a:t>に病態の特徴と検査所見は自己免疫疾患を示す</a:t>
            </a:r>
          </a:p>
          <a:p>
            <a:r>
              <a:rPr kumimoji="1" lang="ja-JP" altLang="en-US" dirty="0"/>
              <a:t>第</a:t>
            </a:r>
            <a:r>
              <a:rPr kumimoji="1" lang="en-US" altLang="ja-JP" dirty="0"/>
              <a:t>2</a:t>
            </a:r>
            <a:r>
              <a:rPr kumimoji="1" lang="ja-JP" altLang="en-US" dirty="0"/>
              <a:t>にワクチンが自己免疫疾患を引き起こすことは知られたことである</a:t>
            </a:r>
          </a:p>
          <a:p>
            <a:r>
              <a:rPr kumimoji="1" lang="ja-JP" altLang="en-US" dirty="0"/>
              <a:t>第</a:t>
            </a:r>
            <a:r>
              <a:rPr kumimoji="1" lang="en-US" altLang="ja-JP" dirty="0"/>
              <a:t>3</a:t>
            </a:r>
            <a:r>
              <a:rPr kumimoji="1" lang="ja-JP" altLang="en-US" dirty="0"/>
              <a:t>にＨＰＶワクチンの成分から免疫学的に説明可能</a:t>
            </a:r>
          </a:p>
          <a:p>
            <a:r>
              <a:rPr kumimoji="1" lang="ja-JP" altLang="en-US" dirty="0"/>
              <a:t>そして、これらを総合して、臨床家が報告している接種後の症状は、</a:t>
            </a:r>
            <a:r>
              <a:rPr kumimoji="1" lang="en-US" altLang="ja-JP" dirty="0"/>
              <a:t>HPV</a:t>
            </a:r>
            <a:r>
              <a:rPr kumimoji="1" lang="ja-JP" altLang="en-US" dirty="0"/>
              <a:t>ワクチンが原因と考えるのが合理的であると証言されました。</a:t>
            </a:r>
            <a:endParaRPr kumimoji="1" lang="en-US" altLang="ja-JP"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28</a:t>
            </a:fld>
            <a:endParaRPr kumimoji="1" lang="ja-JP" altLang="en-US"/>
          </a:p>
        </p:txBody>
      </p:sp>
    </p:spTree>
    <p:extLst>
      <p:ext uri="{BB962C8B-B14F-4D97-AF65-F5344CB8AC3E}">
        <p14:creationId xmlns:p14="http://schemas.microsoft.com/office/powerpoint/2010/main" val="1543174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このうち、時間の関係から、</a:t>
            </a:r>
            <a:r>
              <a:rPr kumimoji="1" lang="en-US" altLang="ja-JP" dirty="0"/>
              <a:t>HPV</a:t>
            </a:r>
            <a:r>
              <a:rPr kumimoji="1" lang="ja-JP" altLang="en-US" dirty="0"/>
              <a:t>ワクチンの成分から合理的に説明が可能である述べた点、つまり機序についての証言をご紹介します。</a:t>
            </a:r>
            <a:endParaRPr kumimoji="1" lang="en-US" altLang="ja-JP" dirty="0"/>
          </a:p>
          <a:p>
            <a:endParaRPr kumimoji="1" lang="en-US" altLang="ja-JP" dirty="0"/>
          </a:p>
          <a:p>
            <a:r>
              <a:rPr kumimoji="1" lang="ja-JP" altLang="en-US" dirty="0"/>
              <a:t>鳥越先生が指摘した機序は２つあります。</a:t>
            </a:r>
            <a:endParaRPr kumimoji="1" lang="en-US" altLang="ja-JP" dirty="0"/>
          </a:p>
          <a:p>
            <a:endParaRPr kumimoji="1" lang="ja-JP" altLang="en-US" dirty="0"/>
          </a:p>
          <a:p>
            <a:r>
              <a:rPr kumimoji="1" lang="ja-JP" altLang="en-US" dirty="0"/>
              <a:t>第１点目は、ＨＰＶワクチンが、「過剰な免疫反応」を引き起こす能力があるということです。</a:t>
            </a:r>
            <a:endParaRPr kumimoji="1" lang="en-US" altLang="ja-JP" dirty="0"/>
          </a:p>
          <a:p>
            <a:r>
              <a:rPr kumimoji="1" lang="ja-JP" altLang="en-US" dirty="0"/>
              <a:t>ＨＰＶワクチンの主要成分（抗原）は、Ｌ</a:t>
            </a:r>
            <a:r>
              <a:rPr kumimoji="1" lang="en-US" altLang="ja-JP" dirty="0"/>
              <a:t>1</a:t>
            </a:r>
            <a:r>
              <a:rPr kumimoji="1" lang="ja-JP" altLang="en-US" dirty="0"/>
              <a:t>たんぱくというたんぱく質からできたウイルス様の粒子、</a:t>
            </a:r>
            <a:r>
              <a:rPr kumimoji="1" lang="en-US" altLang="ja-JP" dirty="0"/>
              <a:t>Virus Like Particle </a:t>
            </a:r>
            <a:r>
              <a:rPr kumimoji="1" lang="ja-JP" altLang="en-US" dirty="0"/>
              <a:t>ですから、略してＶＬＰ、Ｌ１タンパクでできたＶＬＰなのでＬ１</a:t>
            </a:r>
            <a:r>
              <a:rPr kumimoji="1" lang="en-US" altLang="ja-JP" dirty="0"/>
              <a:t>-</a:t>
            </a:r>
            <a:r>
              <a:rPr kumimoji="1" lang="ja-JP" altLang="en-US" dirty="0"/>
              <a:t>ＶＬＰといいます。</a:t>
            </a:r>
            <a:endParaRPr kumimoji="1" lang="en-US" altLang="ja-JP" dirty="0"/>
          </a:p>
          <a:p>
            <a:r>
              <a:rPr kumimoji="1" lang="ja-JP" altLang="en-US" dirty="0"/>
              <a:t>このＬ１</a:t>
            </a:r>
            <a:r>
              <a:rPr kumimoji="1" lang="en-US" altLang="ja-JP" dirty="0"/>
              <a:t>-</a:t>
            </a:r>
            <a:r>
              <a:rPr kumimoji="1" lang="ja-JP" altLang="en-US" dirty="0"/>
              <a:t>ＶＬＰは、というアジュバント、つまり免疫を刺激する力を高めるための免疫賦活剤を添加しなくても、非常に強い免疫反応を引き起こす力（免疫原性）を有していることが、実験の結果明らかになっています。</a:t>
            </a:r>
            <a:endParaRPr kumimoji="1" lang="en-US" altLang="ja-JP" dirty="0"/>
          </a:p>
          <a:p>
            <a:r>
              <a:rPr kumimoji="1" lang="ja-JP" altLang="en-US" dirty="0"/>
              <a:t>鳥越先生は、このことを実験論文を紹介して詳しく証言されました。</a:t>
            </a:r>
          </a:p>
          <a:p>
            <a:r>
              <a:rPr kumimoji="1" lang="ja-JP" altLang="en-US" dirty="0"/>
              <a:t>そのうえさらに、アジュバントが添加されているのです。</a:t>
            </a:r>
            <a:endParaRPr kumimoji="1" lang="en-US" altLang="ja-JP" dirty="0"/>
          </a:p>
          <a:p>
            <a:r>
              <a:rPr kumimoji="1" lang="ja-JP" altLang="en-US" dirty="0"/>
              <a:t>サーバリックスのアジュバントはＡＳ０４です。グラクソスミスクライン社が非常に強い免疫不活力があると喧伝している新しいアジュバントで、これを加えることによって抗体価は、自然感染の１０倍以上になるとＧＳＫが説明しています。</a:t>
            </a:r>
            <a:endParaRPr kumimoji="1" lang="en-US" altLang="ja-JP" dirty="0"/>
          </a:p>
          <a:p>
            <a:r>
              <a:rPr kumimoji="1" lang="ja-JP" altLang="en-US" dirty="0"/>
              <a:t>ガーダシルに加えられているアジュバントはＡＡＨＳといもので、これも同社独自のもので、アジュバントを添加しない場合とくらべて、抗体価が１００倍になるとＭＳＤ社自身が述べています。</a:t>
            </a:r>
          </a:p>
          <a:p>
            <a:r>
              <a:rPr kumimoji="1" lang="ja-JP" altLang="en-US" dirty="0"/>
              <a:t>アジュバントの添加がいらないくらい非常に強い免疫刺激力をもつＬ１－ＶＬＰに、さらに強力なアジュバントを加えているのですから、ＨＰＶワクチンが過剰な免疫応答を引き起こしても何ら不思議はありません。</a:t>
            </a:r>
            <a:endParaRPr kumimoji="1" lang="en-US" altLang="ja-JP" dirty="0"/>
          </a:p>
          <a:p>
            <a:r>
              <a:rPr kumimoji="1" lang="ja-JP" altLang="en-US" dirty="0"/>
              <a:t>ちなみにシルガード９は、Ｌ１たんぱくの量は、ガーダシルの２倍ですから、免疫原性はより高いということになります。</a:t>
            </a:r>
            <a:endParaRPr kumimoji="1" lang="en-US" altLang="ja-JP" dirty="0"/>
          </a:p>
          <a:p>
            <a:endParaRPr kumimoji="1" lang="ja-JP" altLang="en-US" dirty="0"/>
          </a:p>
          <a:p>
            <a:r>
              <a:rPr kumimoji="1" lang="ja-JP" altLang="en-US" dirty="0"/>
              <a:t>第２点目の機序は、分子相同性によるものです。</a:t>
            </a:r>
            <a:endParaRPr kumimoji="1" lang="en-US" altLang="ja-JP" dirty="0"/>
          </a:p>
          <a:p>
            <a:r>
              <a:rPr kumimoji="1" lang="ja-JP" altLang="en-US" dirty="0"/>
              <a:t>Ｌ１</a:t>
            </a:r>
            <a:r>
              <a:rPr kumimoji="1" lang="en-US" altLang="ja-JP" dirty="0"/>
              <a:t>-</a:t>
            </a:r>
            <a:r>
              <a:rPr kumimoji="1" lang="ja-JP" altLang="en-US" dirty="0"/>
              <a:t>ＶＬＰのアミノ酸には、ヒトのたんぱく質のアミノ酸配列の一部と同じ配列が含まれています。分子相同性があるのです。</a:t>
            </a:r>
            <a:endParaRPr kumimoji="1" lang="en-US" altLang="ja-JP" dirty="0"/>
          </a:p>
          <a:p>
            <a:r>
              <a:rPr kumimoji="1" lang="ja-JP" altLang="en-US" dirty="0"/>
              <a:t>調べると、これまでの自己免疫に関する研究に照らし、免疫のシステムが間違って自己を攻撃することが可能な部分一致が多数あることが分かっています。</a:t>
            </a:r>
            <a:endParaRPr kumimoji="1" lang="en-US" altLang="ja-JP" dirty="0"/>
          </a:p>
          <a:p>
            <a:endParaRPr kumimoji="1" lang="en-US" altLang="ja-JP" dirty="0"/>
          </a:p>
          <a:p>
            <a:r>
              <a:rPr kumimoji="1" lang="ja-JP" altLang="en-US" dirty="0"/>
              <a:t>さきほど述べたようにヒトには間違って免疫システムが自分を攻撃してしまわないようにするシステムが備わっていますが、</a:t>
            </a:r>
          </a:p>
          <a:p>
            <a:r>
              <a:rPr kumimoji="1" lang="ja-JP" altLang="en-US" dirty="0"/>
              <a:t>ＨＰＶワクチンは、免疫を過剰に活性化する能力をもっていること、ヒトのアミノ酸配列とと分子相同性があるという</a:t>
            </a:r>
            <a:r>
              <a:rPr kumimoji="1" lang="en-US" altLang="ja-JP" dirty="0"/>
              <a:t>2</a:t>
            </a:r>
            <a:r>
              <a:rPr kumimoji="1" lang="ja-JP" altLang="en-US" dirty="0"/>
              <a:t>つの機序によって、免疫のシステムを狂わせて、</a:t>
            </a:r>
            <a:endParaRPr kumimoji="1" lang="en-US" altLang="ja-JP" dirty="0"/>
          </a:p>
          <a:p>
            <a:r>
              <a:rPr kumimoji="1" lang="ja-JP" altLang="en-US" dirty="0"/>
              <a:t>自己を攻撃する自己抗体を産生し、自己免疫性の症状を引き起こしていると考えるのが医学的に合理的である、そう鳥越先生は証言されました。</a:t>
            </a:r>
          </a:p>
          <a:p>
            <a:endParaRPr kumimoji="1" lang="en-US" altLang="ja-JP" dirty="0"/>
          </a:p>
          <a:p>
            <a:endParaRPr kumimoji="1" lang="ja-JP" altLang="en-US"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29</a:t>
            </a:fld>
            <a:endParaRPr kumimoji="1" lang="ja-JP" altLang="en-US"/>
          </a:p>
        </p:txBody>
      </p:sp>
    </p:spTree>
    <p:extLst>
      <p:ext uri="{BB962C8B-B14F-4D97-AF65-F5344CB8AC3E}">
        <p14:creationId xmlns:p14="http://schemas.microsoft.com/office/powerpoint/2010/main" val="247311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さて、残る分野は疫学です。</a:t>
            </a:r>
            <a:endParaRPr kumimoji="1" lang="en-US" altLang="ja-JP" dirty="0"/>
          </a:p>
          <a:p>
            <a:r>
              <a:rPr kumimoji="1" lang="ja-JP" altLang="en-US" dirty="0"/>
              <a:t>これについては、椿広計名誉教授が証言をされました。</a:t>
            </a:r>
            <a:endParaRPr kumimoji="1" lang="en-US" altLang="ja-JP" dirty="0"/>
          </a:p>
          <a:p>
            <a:pPr defTabSz="955613">
              <a:defRPr/>
            </a:pPr>
            <a:r>
              <a:rPr kumimoji="1" lang="ja-JP" altLang="en-US" dirty="0"/>
              <a:t>椿先生は、証言は名誉教授という個人の立場でされたのですが、総計数理研究所という独立行政法人の所長であり、応用統計学の第一人者です。</a:t>
            </a:r>
            <a:endParaRPr kumimoji="1" lang="en-US" altLang="ja-JP" dirty="0"/>
          </a:p>
          <a:p>
            <a:pPr defTabSz="955613">
              <a:defRPr/>
            </a:pPr>
            <a:r>
              <a:rPr kumimoji="1" lang="ja-JP" altLang="en-US" dirty="0"/>
              <a:t>臨床試験の統計解析ガイドライン原案作成に参画し、中央薬事審議会委員、薬事・食品衛生審議会委員の委員を長く務めた方です。</a:t>
            </a:r>
            <a:endParaRPr kumimoji="1" lang="en-US" altLang="ja-JP" dirty="0"/>
          </a:p>
          <a:p>
            <a:endParaRPr kumimoji="1" lang="en-US" altLang="ja-JP" dirty="0"/>
          </a:p>
          <a:p>
            <a:r>
              <a:rPr kumimoji="1" lang="ja-JP" altLang="en-US" dirty="0"/>
              <a:t>椿先生は、まず、基本的なこととして、「有意差なし＝因果関係なし」とするのは「統計の誤用」であると指摘しました。</a:t>
            </a:r>
            <a:endParaRPr kumimoji="1" lang="en-US" altLang="ja-JP" dirty="0"/>
          </a:p>
          <a:p>
            <a:r>
              <a:rPr kumimoji="1" lang="ja-JP" altLang="en-US" dirty="0"/>
              <a:t>ご承知のとおり、国や企業は、国内外の疫学調査で、副反応の症状や類似疾患の発現率に有意差が示されていないことを安全性の根拠とし、有意差がないから因果関係はないとしてきました。</a:t>
            </a:r>
            <a:endParaRPr kumimoji="1" lang="en-US" altLang="ja-JP" dirty="0"/>
          </a:p>
          <a:p>
            <a:r>
              <a:rPr kumimoji="1" lang="ja-JP" altLang="en-US" dirty="0"/>
              <a:t>それをはっきりと、統計学の基本的な考え方を理解していない誤りだと指摘したのです。</a:t>
            </a:r>
            <a:endParaRPr kumimoji="1" lang="en-US" altLang="ja-JP" dirty="0"/>
          </a:p>
          <a:p>
            <a:r>
              <a:rPr kumimoji="1" lang="ja-JP" altLang="en-US" dirty="0"/>
              <a:t>そのうえで、国内外の調査は危険性のシグナルを示していると指摘したのです。　</a:t>
            </a:r>
          </a:p>
          <a:p>
            <a:endParaRPr kumimoji="1" lang="en-US" altLang="ja-JP"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30</a:t>
            </a:fld>
            <a:endParaRPr kumimoji="1" lang="ja-JP" altLang="en-US"/>
          </a:p>
        </p:txBody>
      </p:sp>
    </p:spTree>
    <p:extLst>
      <p:ext uri="{BB962C8B-B14F-4D97-AF65-F5344CB8AC3E}">
        <p14:creationId xmlns:p14="http://schemas.microsoft.com/office/powerpoint/2010/main" val="2843931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F2BA457-4054-4B3D-A145-A1DC3D11AF57}" type="slidenum">
              <a:rPr kumimoji="1" lang="ja-JP" altLang="en-US" smtClean="0"/>
              <a:t>34</a:t>
            </a:fld>
            <a:endParaRPr kumimoji="1" lang="ja-JP" altLang="en-US"/>
          </a:p>
        </p:txBody>
      </p:sp>
    </p:spTree>
    <p:extLst>
      <p:ext uri="{BB962C8B-B14F-4D97-AF65-F5344CB8AC3E}">
        <p14:creationId xmlns:p14="http://schemas.microsoft.com/office/powerpoint/2010/main" val="226929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F2BA457-4054-4B3D-A145-A1DC3D11AF57}" type="slidenum">
              <a:rPr kumimoji="1" lang="ja-JP" altLang="en-US" smtClean="0"/>
              <a:t>7</a:t>
            </a:fld>
            <a:endParaRPr kumimoji="1" lang="ja-JP" altLang="en-US"/>
          </a:p>
        </p:txBody>
      </p:sp>
    </p:spTree>
    <p:extLst>
      <p:ext uri="{BB962C8B-B14F-4D97-AF65-F5344CB8AC3E}">
        <p14:creationId xmlns:p14="http://schemas.microsoft.com/office/powerpoint/2010/main" val="312832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66273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20</a:t>
            </a:fld>
            <a:endParaRPr kumimoji="1" lang="ja-JP" altLang="en-US"/>
          </a:p>
        </p:txBody>
      </p:sp>
    </p:spTree>
    <p:extLst>
      <p:ext uri="{BB962C8B-B14F-4D97-AF65-F5344CB8AC3E}">
        <p14:creationId xmlns:p14="http://schemas.microsoft.com/office/powerpoint/2010/main" val="326616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D2B1A27-791D-41A7-AB0D-A7DCDE51EEAE}" type="slidenum">
              <a:rPr kumimoji="1" lang="ja-JP" altLang="en-US" smtClean="0"/>
              <a:t>21</a:t>
            </a:fld>
            <a:endParaRPr kumimoji="1" lang="ja-JP" altLang="en-US"/>
          </a:p>
        </p:txBody>
      </p:sp>
    </p:spTree>
    <p:extLst>
      <p:ext uri="{BB962C8B-B14F-4D97-AF65-F5344CB8AC3E}">
        <p14:creationId xmlns:p14="http://schemas.microsoft.com/office/powerpoint/2010/main" val="238002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84072C-2401-4326-8CD6-5FCD845EB5F1}"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927190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まず、臨床家</a:t>
            </a:r>
            <a:r>
              <a:rPr kumimoji="1" lang="en-US" altLang="ja-JP" dirty="0"/>
              <a:t>4</a:t>
            </a:r>
            <a:r>
              <a:rPr kumimoji="1" lang="ja-JP" altLang="en-US" dirty="0"/>
              <a:t>人の御証言について紹介します。</a:t>
            </a:r>
            <a:endParaRPr kumimoji="1" lang="en-US" altLang="ja-JP" dirty="0"/>
          </a:p>
          <a:p>
            <a:r>
              <a:rPr kumimoji="1" lang="ja-JP" altLang="en-US" dirty="0"/>
              <a:t>ご証言をされた臨床家の方々は、いずれも難治性あるいは免疫が関与する神経疾患の専門家として高く評価されている方々です。</a:t>
            </a:r>
            <a:endParaRPr kumimoji="1" lang="en-US" altLang="ja-JP" dirty="0"/>
          </a:p>
          <a:p>
            <a:pPr defTabSz="955613">
              <a:defRPr/>
            </a:pPr>
            <a:r>
              <a:rPr kumimoji="1" lang="ja-JP" altLang="en-US" dirty="0"/>
              <a:t>最低でも６０名以上の副反応の副反応症状を呈する方を診察し、そしてその結果を踏まえた研究論文を科学雑誌に掲載しています。</a:t>
            </a:r>
            <a:endParaRPr kumimoji="1" lang="en-US" altLang="ja-JP" dirty="0"/>
          </a:p>
          <a:p>
            <a:r>
              <a:rPr kumimoji="1" lang="en-US" altLang="ja-JP" dirty="0"/>
              <a:t>HPV</a:t>
            </a:r>
            <a:r>
              <a:rPr kumimoji="1" lang="ja-JP" altLang="en-US" dirty="0"/>
              <a:t>ワクチン副反応問題について、最高峰の専門家の方々であるといってよいと思います。</a:t>
            </a:r>
            <a:endParaRPr kumimoji="1" lang="en-US" altLang="ja-JP"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23</a:t>
            </a:fld>
            <a:endParaRPr kumimoji="1" lang="ja-JP" altLang="en-US"/>
          </a:p>
        </p:txBody>
      </p:sp>
    </p:spTree>
    <p:extLst>
      <p:ext uri="{BB962C8B-B14F-4D97-AF65-F5344CB8AC3E}">
        <p14:creationId xmlns:p14="http://schemas.microsoft.com/office/powerpoint/2010/main" val="289064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その４人の臨床家が証言されたことは、大きくこのスライドにある３点です。</a:t>
            </a:r>
            <a:endParaRPr kumimoji="1" lang="en-US" altLang="ja-JP" dirty="0"/>
          </a:p>
          <a:p>
            <a:r>
              <a:rPr kumimoji="1" lang="ja-JP" altLang="en-US" dirty="0"/>
              <a:t>第１に共通の特徴的な病態が認められる</a:t>
            </a:r>
            <a:endParaRPr kumimoji="1" lang="en-US" altLang="ja-JP" dirty="0"/>
          </a:p>
          <a:p>
            <a:r>
              <a:rPr kumimoji="1" lang="ja-JP" altLang="en-US" dirty="0"/>
              <a:t>第２に免疫介在性（自己免疫性）の神経障害である</a:t>
            </a:r>
            <a:endParaRPr kumimoji="1" lang="en-US" altLang="ja-JP" dirty="0"/>
          </a:p>
          <a:p>
            <a:r>
              <a:rPr kumimoji="1" lang="ja-JP" altLang="en-US" dirty="0"/>
              <a:t>第３に接種状況と患者発生の時間的相関</a:t>
            </a:r>
            <a:endParaRPr kumimoji="1" lang="en-US" altLang="ja-JP" dirty="0"/>
          </a:p>
          <a:p>
            <a:endParaRPr kumimoji="1" lang="en-US" altLang="ja-JP" dirty="0"/>
          </a:p>
          <a:p>
            <a:r>
              <a:rPr kumimoji="1" lang="ja-JP" altLang="en-US" dirty="0"/>
              <a:t>４人の専門家は臨床経験が豊富な専門医で、別の地域でそれぞれ独立して診察を行っていますが、</a:t>
            </a:r>
            <a:endParaRPr kumimoji="1" lang="en-US" altLang="ja-JP" dirty="0"/>
          </a:p>
          <a:p>
            <a:r>
              <a:rPr kumimoji="1" lang="ja-JP" altLang="en-US" dirty="0"/>
              <a:t>その方々が共通してこれらのことを指摘をされているということは、大変重要なことです。</a:t>
            </a:r>
            <a:endParaRPr kumimoji="1" lang="en-US" altLang="ja-JP" dirty="0"/>
          </a:p>
          <a:p>
            <a:endParaRPr kumimoji="1" lang="en-US" altLang="ja-JP"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24</a:t>
            </a:fld>
            <a:endParaRPr kumimoji="1" lang="ja-JP" altLang="en-US"/>
          </a:p>
        </p:txBody>
      </p:sp>
    </p:spTree>
    <p:extLst>
      <p:ext uri="{BB962C8B-B14F-4D97-AF65-F5344CB8AC3E}">
        <p14:creationId xmlns:p14="http://schemas.microsoft.com/office/powerpoint/2010/main" val="2362931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では、今申し上げた３つの点について少し詳しくみていきます。</a:t>
            </a:r>
            <a:endParaRPr kumimoji="1" lang="en-US" altLang="ja-JP" dirty="0"/>
          </a:p>
          <a:p>
            <a:endParaRPr kumimoji="1" lang="en-US" altLang="ja-JP" dirty="0"/>
          </a:p>
          <a:p>
            <a:r>
              <a:rPr kumimoji="1" lang="ja-JP" altLang="en-US" dirty="0"/>
              <a:t>第１点目は、病態の特徴です。</a:t>
            </a:r>
            <a:endParaRPr kumimoji="1" lang="en-US" altLang="ja-JP" dirty="0"/>
          </a:p>
          <a:p>
            <a:r>
              <a:rPr kumimoji="1" lang="ja-JP" altLang="en-US" dirty="0"/>
              <a:t>病態の特徴は、多様な症状が一人の人に重層化して現れ、それがときとともに変化するということです。</a:t>
            </a:r>
            <a:endParaRPr kumimoji="1" lang="en-US" altLang="ja-JP" dirty="0"/>
          </a:p>
          <a:p>
            <a:r>
              <a:rPr kumimoji="1" lang="ja-JP" altLang="en-US" dirty="0"/>
              <a:t>分類方法はいろいろありますが、症状は感覚、運動、認知情動、自律神経内分泌と、多系統に及んでいます。</a:t>
            </a:r>
            <a:endParaRPr kumimoji="1" lang="en-US" altLang="ja-JP" dirty="0"/>
          </a:p>
          <a:p>
            <a:r>
              <a:rPr kumimoji="1" lang="ja-JP" altLang="en-US" dirty="0"/>
              <a:t>私たちの訴訟の原告の方々は、多くの方が一人でこの４つの系統にまたがる症状を複数もっています。</a:t>
            </a:r>
            <a:endParaRPr kumimoji="1" lang="en-US" altLang="ja-JP" dirty="0"/>
          </a:p>
          <a:p>
            <a:r>
              <a:rPr kumimoji="1" lang="ja-JP" altLang="en-US" dirty="0"/>
              <a:t>ひとつの系統の症状しかないといった人はありません。</a:t>
            </a:r>
            <a:endParaRPr kumimoji="1" lang="en-US" altLang="ja-JP" dirty="0"/>
          </a:p>
          <a:p>
            <a:endParaRPr kumimoji="1" lang="ja-JP" altLang="en-US"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25</a:t>
            </a:fld>
            <a:endParaRPr kumimoji="1" lang="ja-JP" altLang="en-US"/>
          </a:p>
        </p:txBody>
      </p:sp>
    </p:spTree>
    <p:extLst>
      <p:ext uri="{BB962C8B-B14F-4D97-AF65-F5344CB8AC3E}">
        <p14:creationId xmlns:p14="http://schemas.microsoft.com/office/powerpoint/2010/main" val="3736478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334F2C-650C-5A4E-3F2E-42328943483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9732B0D-0A3C-8160-D10C-6BBA3CAC70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71BF070-8B9E-FCAE-A2B2-FF5B43CEBC80}"/>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5" name="フッター プレースホルダー 4">
            <a:extLst>
              <a:ext uri="{FF2B5EF4-FFF2-40B4-BE49-F238E27FC236}">
                <a16:creationId xmlns:a16="http://schemas.microsoft.com/office/drawing/2014/main" id="{1635F693-9944-7102-6DAD-2AF8D753336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5A0484-605E-6241-215C-8C0AEA1CCDD4}"/>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1117666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CB72D3-C9E5-87FA-3687-CDC3663FA3D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F6DB7AE-A77D-16BE-3611-46C9948781A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775E959-43DC-7270-85B1-5CFE8E5A97AA}"/>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5" name="フッター プレースホルダー 4">
            <a:extLst>
              <a:ext uri="{FF2B5EF4-FFF2-40B4-BE49-F238E27FC236}">
                <a16:creationId xmlns:a16="http://schemas.microsoft.com/office/drawing/2014/main" id="{4D6A233B-F765-6B09-3906-2DD3A8A9887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37EC65-C933-D5CC-1003-3A0B4062722D}"/>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18419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6916394-BE95-0675-387F-4AA6B8C715C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5B02993-41DC-7926-A6C3-B194263DFD6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482BDE-3D28-5786-412E-3D0470005C9F}"/>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5" name="フッター プレースホルダー 4">
            <a:extLst>
              <a:ext uri="{FF2B5EF4-FFF2-40B4-BE49-F238E27FC236}">
                <a16:creationId xmlns:a16="http://schemas.microsoft.com/office/drawing/2014/main" id="{82BD7220-59D3-40A2-B024-F693214490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DDD21E0-4713-7019-3D74-EF27E8CEDDCE}"/>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1058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42317A-CB0B-80E2-8588-FA7FB3653C8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ACB201B-0F8F-6448-603F-5FA74E903EF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7580C1-A76B-52D0-C8CB-2E20D070580F}"/>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5" name="フッター プレースホルダー 4">
            <a:extLst>
              <a:ext uri="{FF2B5EF4-FFF2-40B4-BE49-F238E27FC236}">
                <a16:creationId xmlns:a16="http://schemas.microsoft.com/office/drawing/2014/main" id="{955F58E9-FF4B-A9B7-18D0-87B7ADE60A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94E319-F00F-188A-9C86-FF011345630D}"/>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3719014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B0DB8-572E-2BB4-7FD0-34BA743E4A7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8664C6A-0CA7-4767-84E4-E5025E9CF3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FCB47AB-D670-A305-01CA-79674DFC8B5E}"/>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5" name="フッター プレースホルダー 4">
            <a:extLst>
              <a:ext uri="{FF2B5EF4-FFF2-40B4-BE49-F238E27FC236}">
                <a16:creationId xmlns:a16="http://schemas.microsoft.com/office/drawing/2014/main" id="{23CF9BFA-79DD-11AD-7B92-EC01FE84DA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3EF83E-CC3A-799B-8D92-EDFA262212B0}"/>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266147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C9CA5B-4914-1D66-C8ED-4CAE6E18E99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9AB07DD-18B5-2463-8C57-3F20F601DE3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3173B5C-3A8D-1641-EDFD-572AF31484B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D21AAFB-3C2E-1555-B7C6-42ECB22ED416}"/>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6" name="フッター プレースホルダー 5">
            <a:extLst>
              <a:ext uri="{FF2B5EF4-FFF2-40B4-BE49-F238E27FC236}">
                <a16:creationId xmlns:a16="http://schemas.microsoft.com/office/drawing/2014/main" id="{DE833E3F-088C-DCF7-9D96-7E3C4EBA32D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9215FE-40ED-CC3B-B261-25BC3D0C011A}"/>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1982022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0371C9-552E-3D06-5CF2-CBFCF1BF4D2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052F1DC-9BB3-D831-A798-8680284D8B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083B671-9DAF-8FE2-DF51-477F7D3910C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03E7909-BC15-48A3-6C42-A9AA0F97D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3D7227E-7968-A2DF-D7AC-375517DA343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38D572B-11C2-2C43-E78D-540FB5337335}"/>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8" name="フッター プレースホルダー 7">
            <a:extLst>
              <a:ext uri="{FF2B5EF4-FFF2-40B4-BE49-F238E27FC236}">
                <a16:creationId xmlns:a16="http://schemas.microsoft.com/office/drawing/2014/main" id="{3559DAE7-40BA-F6C7-CE83-8FA4082AE26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ABA48D7-D6F8-CF12-9199-F4AD96BDA339}"/>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153959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384BD-E801-C174-61AC-C6F5A409B34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BF4952D-2821-F854-CE72-9DC66C2588B4}"/>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4" name="フッター プレースホルダー 3">
            <a:extLst>
              <a:ext uri="{FF2B5EF4-FFF2-40B4-BE49-F238E27FC236}">
                <a16:creationId xmlns:a16="http://schemas.microsoft.com/office/drawing/2014/main" id="{75B6ADD7-6D48-7941-64CF-79EC6002C45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15A0866-3B5B-2FAD-B4E1-966854780C0E}"/>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325515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2291560-8086-6A35-475C-396397D29D40}"/>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3" name="フッター プレースホルダー 2">
            <a:extLst>
              <a:ext uri="{FF2B5EF4-FFF2-40B4-BE49-F238E27FC236}">
                <a16:creationId xmlns:a16="http://schemas.microsoft.com/office/drawing/2014/main" id="{ABA1B0C9-6ACF-40A4-E785-FD155E2858A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BFECB57-450C-9F31-1F59-FF5591ECC7F2}"/>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2585993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552F8D-446D-6113-DE34-763B6A16469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5726BB-A939-544D-FBF5-95043C7E19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5A99005-BC8D-1A40-D4B5-83541E046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760E67F-64A8-E601-F8EC-21AE2751607D}"/>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6" name="フッター プレースホルダー 5">
            <a:extLst>
              <a:ext uri="{FF2B5EF4-FFF2-40B4-BE49-F238E27FC236}">
                <a16:creationId xmlns:a16="http://schemas.microsoft.com/office/drawing/2014/main" id="{6821EE9C-34A5-38F1-D1CD-B202DC048EA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4A9D9F6-6620-A0A0-8DDA-1EF51A667223}"/>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3346288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703C81-2274-0AF2-7904-3F3BFF6587B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0CE7F5F-2476-E9ED-54ED-B261E875E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8F6EC4D-74FF-0DC8-C1FC-F7E5EFFB5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FAF6FC6-8B20-BE0A-8864-AA79E0959B45}"/>
              </a:ext>
            </a:extLst>
          </p:cNvPr>
          <p:cNvSpPr>
            <a:spLocks noGrp="1"/>
          </p:cNvSpPr>
          <p:nvPr>
            <p:ph type="dt" sz="half" idx="10"/>
          </p:nvPr>
        </p:nvSpPr>
        <p:spPr/>
        <p:txBody>
          <a:bodyPr/>
          <a:lstStyle/>
          <a:p>
            <a:fld id="{AC339346-479A-403E-AE6A-232115AFC3BD}" type="datetimeFigureOut">
              <a:rPr kumimoji="1" lang="ja-JP" altLang="en-US" smtClean="0"/>
              <a:t>2026/4/12</a:t>
            </a:fld>
            <a:endParaRPr kumimoji="1" lang="ja-JP" altLang="en-US"/>
          </a:p>
        </p:txBody>
      </p:sp>
      <p:sp>
        <p:nvSpPr>
          <p:cNvPr id="6" name="フッター プレースホルダー 5">
            <a:extLst>
              <a:ext uri="{FF2B5EF4-FFF2-40B4-BE49-F238E27FC236}">
                <a16:creationId xmlns:a16="http://schemas.microsoft.com/office/drawing/2014/main" id="{376BF4C9-B847-98D8-4EBC-F84DD10340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326F1B2-F572-7823-44FA-B3E1F5B5AE8F}"/>
              </a:ext>
            </a:extLst>
          </p:cNvPr>
          <p:cNvSpPr>
            <a:spLocks noGrp="1"/>
          </p:cNvSpPr>
          <p:nvPr>
            <p:ph type="sldNum" sz="quarter" idx="12"/>
          </p:nvPr>
        </p:nvSpPr>
        <p:spPr/>
        <p:txBody>
          <a:body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130470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19A47EC-A89B-67BF-566C-B52B0412B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D451055-1260-2532-16B8-0F65CBEF88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47DA3A1-DE99-7B0D-7ACE-7596C5E93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339346-479A-403E-AE6A-232115AFC3BD}" type="datetimeFigureOut">
              <a:rPr kumimoji="1" lang="ja-JP" altLang="en-US" smtClean="0"/>
              <a:t>2026/4/12</a:t>
            </a:fld>
            <a:endParaRPr kumimoji="1" lang="ja-JP" altLang="en-US"/>
          </a:p>
        </p:txBody>
      </p:sp>
      <p:sp>
        <p:nvSpPr>
          <p:cNvPr id="5" name="フッター プレースホルダー 4">
            <a:extLst>
              <a:ext uri="{FF2B5EF4-FFF2-40B4-BE49-F238E27FC236}">
                <a16:creationId xmlns:a16="http://schemas.microsoft.com/office/drawing/2014/main" id="{F09E8470-F716-4637-3E3B-F2FC3953CF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4F803F3-D550-8DE2-E170-1B561C31B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83CE8-F7DC-4FD3-90BF-30DBB0B8A195}" type="slidenum">
              <a:rPr kumimoji="1" lang="ja-JP" altLang="en-US" smtClean="0"/>
              <a:t>‹#›</a:t>
            </a:fld>
            <a:endParaRPr kumimoji="1" lang="ja-JP" altLang="en-US"/>
          </a:p>
        </p:txBody>
      </p:sp>
    </p:spTree>
    <p:extLst>
      <p:ext uri="{BB962C8B-B14F-4D97-AF65-F5344CB8AC3E}">
        <p14:creationId xmlns:p14="http://schemas.microsoft.com/office/powerpoint/2010/main" val="1801512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amazon.co.jp/gp/product/images/4000253077/ref=dp_image_z_0?ie=UTF8&amp;n=465392&amp;s=books"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yuki-enishi.com/journalism/journalism-00.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jp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jpg"/><Relationship Id="rId11" Type="http://schemas.openxmlformats.org/officeDocument/2006/relationships/image" Target="../media/image49.emf"/><Relationship Id="rId5" Type="http://schemas.openxmlformats.org/officeDocument/2006/relationships/image" Target="../media/image43.jp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sfIpfZwNtZQ"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BDC_8C897CD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hyperlink" Target="http://www.amazon.co.jp/gp/product/images/4000253077/ref=dp_image_z_0?ie=UTF8&amp;n=465392&amp;s=book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hyperlink" Target="http://www.budousha.co.jp/booklist/book/fukuhen.htm" TargetMode="External"/><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355444D-6697-DF5A-5B1A-4E51DFB1C5C7}"/>
              </a:ext>
            </a:extLst>
          </p:cNvPr>
          <p:cNvSpPr>
            <a:spLocks noGrp="1" noChangeArrowheads="1"/>
          </p:cNvSpPr>
          <p:nvPr>
            <p:ph type="ctrTitle"/>
          </p:nvPr>
        </p:nvSpPr>
        <p:spPr>
          <a:xfrm>
            <a:off x="2208213" y="6165851"/>
            <a:ext cx="7772400" cy="461963"/>
          </a:xfrm>
        </p:spPr>
        <p:txBody>
          <a:bodyPr>
            <a:normAutofit fontScale="90000"/>
          </a:bodyPr>
          <a:lstStyle/>
          <a:p>
            <a:pPr eaLnBrk="1" hangingPunct="1"/>
            <a:r>
              <a:rPr lang="ja-JP" altLang="en-US" sz="3600" dirty="0">
                <a:solidFill>
                  <a:srgbClr val="FF3399"/>
                </a:solidFill>
                <a:ea typeface="HGP創英角ﾎﾟｯﾌﾟ体" panose="040B0A00000000000000" pitchFamily="50" charset="-128"/>
              </a:rPr>
              <a:t>ゆき</a:t>
            </a:r>
            <a:r>
              <a:rPr lang="ja-JP" altLang="en-US" sz="2800" dirty="0">
                <a:solidFill>
                  <a:srgbClr val="FF3399"/>
                </a:solidFill>
                <a:ea typeface="HGP創英角ﾎﾟｯﾌﾟ体" panose="040B0A00000000000000" pitchFamily="50" charset="-128"/>
              </a:rPr>
              <a:t>　さん</a:t>
            </a:r>
            <a:r>
              <a:rPr lang="en-US" altLang="ja-JP" sz="2700" dirty="0">
                <a:solidFill>
                  <a:srgbClr val="FF3399"/>
                </a:solidFill>
                <a:latin typeface="HGP創英角ｺﾞｼｯｸUB" panose="020B0900000000000000" pitchFamily="50" charset="-128"/>
                <a:ea typeface="HGP創英角ｺﾞｼｯｸUB" panose="020B0900000000000000" pitchFamily="50" charset="-128"/>
              </a:rPr>
              <a:t>(</a:t>
            </a:r>
            <a:r>
              <a:rPr lang="ja-JP" altLang="en-US" sz="2700" dirty="0">
                <a:solidFill>
                  <a:srgbClr val="FF3399"/>
                </a:solidFill>
                <a:latin typeface="HGP創英角ｺﾞｼｯｸUB" panose="020B0900000000000000" pitchFamily="50" charset="-128"/>
                <a:ea typeface="HGP創英角ｺﾞｼｯｸUB" panose="020B0900000000000000" pitchFamily="50" charset="-128"/>
              </a:rPr>
              <a:t>大熊由紀子</a:t>
            </a:r>
            <a:r>
              <a:rPr lang="en-US" altLang="ja-JP" sz="2700" dirty="0">
                <a:solidFill>
                  <a:srgbClr val="FF3399"/>
                </a:solidFill>
                <a:latin typeface="HGP創英角ｺﾞｼｯｸUB" panose="020B0900000000000000" pitchFamily="50" charset="-128"/>
                <a:ea typeface="HGP創英角ｺﾞｼｯｸUB" panose="020B0900000000000000" pitchFamily="50" charset="-128"/>
              </a:rPr>
              <a:t>)</a:t>
            </a:r>
            <a:endParaRPr lang="ja-JP" altLang="en-US" sz="2700" dirty="0">
              <a:solidFill>
                <a:srgbClr val="FF3399"/>
              </a:solidFill>
              <a:latin typeface="HGP創英角ｺﾞｼｯｸUB" panose="020B0900000000000000" pitchFamily="50" charset="-128"/>
              <a:ea typeface="HGP創英角ｺﾞｼｯｸUB" panose="020B0900000000000000" pitchFamily="50" charset="-128"/>
            </a:endParaRPr>
          </a:p>
        </p:txBody>
      </p:sp>
      <p:sp>
        <p:nvSpPr>
          <p:cNvPr id="864259" name="Rectangle 3">
            <a:extLst>
              <a:ext uri="{FF2B5EF4-FFF2-40B4-BE49-F238E27FC236}">
                <a16:creationId xmlns:a16="http://schemas.microsoft.com/office/drawing/2014/main" id="{9FD78022-3BC2-B124-D275-657DEE82EE5D}"/>
              </a:ext>
            </a:extLst>
          </p:cNvPr>
          <p:cNvSpPr>
            <a:spLocks noChangeArrowheads="1"/>
          </p:cNvSpPr>
          <p:nvPr/>
        </p:nvSpPr>
        <p:spPr bwMode="auto">
          <a:xfrm>
            <a:off x="779647" y="4149725"/>
            <a:ext cx="10857296"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en-US" altLang="ja-JP" sz="2400" b="1" dirty="0">
              <a:solidFill>
                <a:srgbClr val="3333CC"/>
              </a:solidFill>
              <a:latin typeface="HGｺﾞｼｯｸE" panose="020B0909000000000000" pitchFamily="49" charset="-128"/>
              <a:ea typeface="HGｺﾞｼｯｸE" panose="020B0909000000000000" pitchFamily="49" charset="-128"/>
            </a:endParaRPr>
          </a:p>
          <a:p>
            <a:pPr algn="ctr" eaLnBrk="1" hangingPunct="1">
              <a:spcBef>
                <a:spcPct val="0"/>
              </a:spcBef>
              <a:buFontTx/>
              <a:buNone/>
            </a:pPr>
            <a:br>
              <a:rPr lang="ja-JP" altLang="en-US" sz="2000" b="1" dirty="0">
                <a:solidFill>
                  <a:srgbClr val="3399FF"/>
                </a:solidFill>
                <a:latin typeface="HG丸ｺﾞｼｯｸM-PRO" panose="020F0600000000000000" pitchFamily="50" charset="-128"/>
                <a:ea typeface="HG丸ｺﾞｼｯｸM-PRO" panose="020F0600000000000000" pitchFamily="50" charset="-128"/>
              </a:rPr>
            </a:br>
            <a:r>
              <a:rPr lang="ja-JP" altLang="en-US" sz="2000" b="1" dirty="0">
                <a:solidFill>
                  <a:srgbClr val="3399FF"/>
                </a:solidFill>
                <a:latin typeface="HGS創英角ｺﾞｼｯｸUB" panose="020B0900000000000000" pitchFamily="50" charset="-128"/>
                <a:ea typeface="HGS創英角ｺﾞｼｯｸUB" panose="020B0900000000000000" pitchFamily="50" charset="-128"/>
              </a:rPr>
              <a:t>福祉と医療・現場と政策をつなぐ</a:t>
            </a:r>
            <a:r>
              <a:rPr lang="ja-JP" altLang="en-US" sz="2000" b="1" dirty="0">
                <a:solidFill>
                  <a:srgbClr val="FF3399"/>
                </a:solidFill>
                <a:latin typeface="HGS創英角ｺﾞｼｯｸUB" panose="020B0900000000000000" pitchFamily="50" charset="-128"/>
                <a:ea typeface="HGS創英角ｺﾞｼｯｸUB" panose="020B0900000000000000" pitchFamily="50" charset="-128"/>
              </a:rPr>
              <a:t>「えにし」ネット</a:t>
            </a:r>
          </a:p>
          <a:p>
            <a:pPr algn="ctr" eaLnBrk="1" hangingPunct="1">
              <a:spcBef>
                <a:spcPct val="0"/>
              </a:spcBef>
              <a:buFontTx/>
              <a:buNone/>
            </a:pPr>
            <a:r>
              <a:rPr lang="ja-JP" altLang="en-US" sz="2000" b="1" dirty="0">
                <a:solidFill>
                  <a:srgbClr val="3399FF"/>
                </a:solidFill>
                <a:latin typeface="HGS創英角ｺﾞｼｯｸUB" panose="020B0900000000000000" pitchFamily="50" charset="-128"/>
                <a:ea typeface="HGS創英角ｺﾞｼｯｸUB" panose="020B0900000000000000" pitchFamily="50" charset="-128"/>
              </a:rPr>
              <a:t>志の縁結び係</a:t>
            </a:r>
            <a:r>
              <a:rPr lang="en-US" altLang="ja-JP" sz="2000" b="1" dirty="0">
                <a:solidFill>
                  <a:srgbClr val="3399FF"/>
                </a:solidFill>
                <a:latin typeface="HGS創英角ｺﾞｼｯｸUB" panose="020B0900000000000000" pitchFamily="50" charset="-128"/>
                <a:ea typeface="HGS創英角ｺﾞｼｯｸUB" panose="020B0900000000000000" pitchFamily="50" charset="-128"/>
              </a:rPr>
              <a:t>&amp;</a:t>
            </a:r>
            <a:r>
              <a:rPr lang="ja-JP" altLang="en-US" sz="2000" b="1" dirty="0">
                <a:solidFill>
                  <a:srgbClr val="3399FF"/>
                </a:solidFill>
                <a:latin typeface="HGS創英角ｺﾞｼｯｸUB" panose="020B0900000000000000" pitchFamily="50" charset="-128"/>
                <a:ea typeface="HGS創英角ｺﾞｼｯｸUB" panose="020B0900000000000000" pitchFamily="50" charset="-128"/>
              </a:rPr>
              <a:t>小間使い</a:t>
            </a:r>
          </a:p>
          <a:p>
            <a:pPr algn="ctr" eaLnBrk="1" hangingPunct="1">
              <a:spcBef>
                <a:spcPct val="0"/>
              </a:spcBef>
              <a:buFontTx/>
              <a:buNone/>
            </a:pPr>
            <a:r>
              <a:rPr lang="ja-JP" altLang="en-US" sz="2000" b="1" dirty="0">
                <a:solidFill>
                  <a:srgbClr val="3399FF"/>
                </a:solidFill>
                <a:latin typeface="HGS創英角ｺﾞｼｯｸUB" panose="020B0900000000000000" pitchFamily="50" charset="-128"/>
                <a:ea typeface="HGS創英角ｺﾞｼｯｸUB" panose="020B0900000000000000" pitchFamily="50" charset="-128"/>
              </a:rPr>
              <a:t>朝日新聞</a:t>
            </a:r>
            <a:r>
              <a:rPr lang="ja-JP" altLang="en-US" sz="2000" b="1" dirty="0">
                <a:solidFill>
                  <a:srgbClr val="FF3399"/>
                </a:solidFill>
                <a:latin typeface="HGS創英角ｺﾞｼｯｸUB" panose="020B0900000000000000" pitchFamily="50" charset="-128"/>
                <a:ea typeface="HGS創英角ｺﾞｼｯｸUB" panose="020B0900000000000000" pitchFamily="50" charset="-128"/>
              </a:rPr>
              <a:t>医学</a:t>
            </a:r>
            <a:r>
              <a:rPr lang="ja-JP" altLang="en-US" sz="2000" b="1" dirty="0">
                <a:solidFill>
                  <a:srgbClr val="3399FF"/>
                </a:solidFill>
                <a:latin typeface="HGS創英角ｺﾞｼｯｸUB" panose="020B0900000000000000" pitchFamily="50" charset="-128"/>
                <a:ea typeface="HGS創英角ｺﾞｼｯｸUB" panose="020B0900000000000000" pitchFamily="50" charset="-128"/>
              </a:rPr>
              <a:t>記者⇒論説委員</a:t>
            </a:r>
            <a:r>
              <a:rPr lang="en-US" altLang="ja-JP" sz="2000" b="1" dirty="0">
                <a:solidFill>
                  <a:srgbClr val="FF3399"/>
                </a:solidFill>
                <a:latin typeface="HGS創英角ｺﾞｼｯｸUB" panose="020B0900000000000000" pitchFamily="50" charset="-128"/>
                <a:ea typeface="HGS創英角ｺﾞｼｯｸUB" panose="020B0900000000000000" pitchFamily="50" charset="-128"/>
              </a:rPr>
              <a:t>(</a:t>
            </a:r>
            <a:r>
              <a:rPr lang="ja-JP" altLang="en-US" sz="2000" b="1" dirty="0">
                <a:solidFill>
                  <a:srgbClr val="FF3399"/>
                </a:solidFill>
                <a:latin typeface="HGS創英角ｺﾞｼｯｸUB" panose="020B0900000000000000" pitchFamily="50" charset="-128"/>
                <a:ea typeface="HGS創英角ｺﾞｼｯｸUB" panose="020B0900000000000000" pitchFamily="50" charset="-128"/>
              </a:rPr>
              <a:t>厚生行政担当</a:t>
            </a:r>
            <a:r>
              <a:rPr lang="en-US" altLang="ja-JP" sz="2000" b="1" dirty="0">
                <a:solidFill>
                  <a:srgbClr val="FF3399"/>
                </a:solidFill>
                <a:latin typeface="HGS創英角ｺﾞｼｯｸUB" panose="020B0900000000000000" pitchFamily="50" charset="-128"/>
                <a:ea typeface="HGS創英角ｺﾞｼｯｸUB" panose="020B0900000000000000" pitchFamily="50" charset="-128"/>
              </a:rPr>
              <a:t>)</a:t>
            </a:r>
            <a:r>
              <a:rPr lang="ja-JP" altLang="en-US" sz="2000" b="1" dirty="0">
                <a:solidFill>
                  <a:srgbClr val="3399FF"/>
                </a:solidFill>
                <a:latin typeface="HGS創英角ｺﾞｼｯｸUB" panose="020B0900000000000000" pitchFamily="50" charset="-128"/>
                <a:ea typeface="HGS創英角ｺﾞｼｯｸUB" panose="020B0900000000000000" pitchFamily="50" charset="-128"/>
              </a:rPr>
              <a:t>⇒大阪大学大学院</a:t>
            </a:r>
            <a:r>
              <a:rPr lang="ja-JP" altLang="en-US" sz="2000" b="1" dirty="0">
                <a:solidFill>
                  <a:srgbClr val="FF3399"/>
                </a:solidFill>
                <a:latin typeface="HGS創英角ｺﾞｼｯｸUB" panose="020B0900000000000000" pitchFamily="50" charset="-128"/>
                <a:ea typeface="HGS創英角ｺﾞｼｯｸUB" panose="020B0900000000000000" pitchFamily="50" charset="-128"/>
              </a:rPr>
              <a:t>ボランティア</a:t>
            </a:r>
            <a:r>
              <a:rPr lang="ja-JP" altLang="en-US" sz="2000" b="1" dirty="0">
                <a:solidFill>
                  <a:srgbClr val="3399FF"/>
                </a:solidFill>
                <a:latin typeface="HGS創英角ｺﾞｼｯｸUB" panose="020B0900000000000000" pitchFamily="50" charset="-128"/>
                <a:ea typeface="HGS創英角ｺﾞｼｯｸUB" panose="020B0900000000000000" pitchFamily="50" charset="-128"/>
              </a:rPr>
              <a:t>人間科学講座</a:t>
            </a:r>
          </a:p>
          <a:p>
            <a:pPr algn="ctr" eaLnBrk="1" hangingPunct="1">
              <a:spcBef>
                <a:spcPct val="0"/>
              </a:spcBef>
              <a:buFontTx/>
              <a:buNone/>
            </a:pPr>
            <a:r>
              <a:rPr lang="ja-JP" altLang="en-US" sz="2000" b="1" dirty="0">
                <a:solidFill>
                  <a:srgbClr val="3399FF"/>
                </a:solidFill>
                <a:latin typeface="HGS創英角ｺﾞｼｯｸUB" panose="020B0900000000000000" pitchFamily="50" charset="-128"/>
                <a:ea typeface="HGS創英角ｺﾞｼｯｸUB" panose="020B0900000000000000" pitchFamily="50" charset="-128"/>
              </a:rPr>
              <a:t>⇒国際医療福祉大学大学院　医療福祉ジャーナリズム分野</a:t>
            </a:r>
          </a:p>
        </p:txBody>
      </p:sp>
      <p:sp>
        <p:nvSpPr>
          <p:cNvPr id="20484" name="Text Box 4">
            <a:extLst>
              <a:ext uri="{FF2B5EF4-FFF2-40B4-BE49-F238E27FC236}">
                <a16:creationId xmlns:a16="http://schemas.microsoft.com/office/drawing/2014/main" id="{6E5424E6-17C0-60BA-691D-53E4C01EAB3A}"/>
              </a:ext>
            </a:extLst>
          </p:cNvPr>
          <p:cNvSpPr>
            <a:spLocks noGrp="1" noChangeArrowheads="1"/>
          </p:cNvSpPr>
          <p:nvPr>
            <p:ph type="subTitle" idx="1"/>
          </p:nvPr>
        </p:nvSpPr>
        <p:spPr>
          <a:xfrm>
            <a:off x="1774826" y="620713"/>
            <a:ext cx="8893175" cy="1752600"/>
          </a:xfrm>
          <a:noFill/>
        </p:spPr>
        <p:txBody>
          <a:bodyPr/>
          <a:lstStyle/>
          <a:p>
            <a:pPr eaLnBrk="1" hangingPunct="1">
              <a:spcBef>
                <a:spcPct val="0"/>
              </a:spcBef>
            </a:pPr>
            <a:r>
              <a:rPr lang="ja-JP" altLang="en-US" b="1" dirty="0"/>
              <a:t>　</a:t>
            </a:r>
          </a:p>
        </p:txBody>
      </p:sp>
      <p:sp>
        <p:nvSpPr>
          <p:cNvPr id="20486" name="Oval 2">
            <a:extLst>
              <a:ext uri="{FF2B5EF4-FFF2-40B4-BE49-F238E27FC236}">
                <a16:creationId xmlns:a16="http://schemas.microsoft.com/office/drawing/2014/main" id="{08626FAC-280D-A577-4E38-1AE785729A15}"/>
              </a:ext>
            </a:extLst>
          </p:cNvPr>
          <p:cNvSpPr>
            <a:spLocks noChangeArrowheads="1"/>
          </p:cNvSpPr>
          <p:nvPr/>
        </p:nvSpPr>
        <p:spPr bwMode="auto">
          <a:xfrm>
            <a:off x="4562181" y="1755775"/>
            <a:ext cx="2087563" cy="1905000"/>
          </a:xfrm>
          <a:prstGeom prst="ellipse">
            <a:avLst/>
          </a:prstGeom>
          <a:solidFill>
            <a:srgbClr val="66FFFF"/>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dirty="0"/>
              <a:t>居場所</a:t>
            </a:r>
          </a:p>
        </p:txBody>
      </p:sp>
      <p:sp>
        <p:nvSpPr>
          <p:cNvPr id="19464" name="Oval 2">
            <a:extLst>
              <a:ext uri="{FF2B5EF4-FFF2-40B4-BE49-F238E27FC236}">
                <a16:creationId xmlns:a16="http://schemas.microsoft.com/office/drawing/2014/main" id="{B531997C-E84A-5AEF-084D-2B0D4189F4BA}"/>
              </a:ext>
            </a:extLst>
          </p:cNvPr>
          <p:cNvSpPr>
            <a:spLocks noChangeArrowheads="1"/>
          </p:cNvSpPr>
          <p:nvPr/>
        </p:nvSpPr>
        <p:spPr bwMode="auto">
          <a:xfrm>
            <a:off x="3800181" y="2952750"/>
            <a:ext cx="2085975" cy="1905000"/>
          </a:xfrm>
          <a:prstGeom prst="ellipse">
            <a:avLst/>
          </a:prstGeom>
          <a:solidFill>
            <a:srgbClr val="FFCCFF"/>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800" dirty="0"/>
          </a:p>
          <a:p>
            <a:pPr algn="ctr" eaLnBrk="1" hangingPunct="1">
              <a:spcBef>
                <a:spcPct val="0"/>
              </a:spcBef>
              <a:buFontTx/>
              <a:buNone/>
            </a:pPr>
            <a:r>
              <a:rPr lang="ja-JP" altLang="en-US" sz="2800" dirty="0"/>
              <a:t>味方</a:t>
            </a:r>
            <a:br>
              <a:rPr lang="ja-JP" altLang="en-US" sz="2800" dirty="0"/>
            </a:br>
            <a:endParaRPr lang="ja-JP" altLang="en-US" sz="2400" dirty="0"/>
          </a:p>
        </p:txBody>
      </p:sp>
      <p:sp>
        <p:nvSpPr>
          <p:cNvPr id="19465" name="Oval 2">
            <a:extLst>
              <a:ext uri="{FF2B5EF4-FFF2-40B4-BE49-F238E27FC236}">
                <a16:creationId xmlns:a16="http://schemas.microsoft.com/office/drawing/2014/main" id="{0811043D-254A-F809-0B99-A6C77242B644}"/>
              </a:ext>
            </a:extLst>
          </p:cNvPr>
          <p:cNvSpPr>
            <a:spLocks noChangeArrowheads="1"/>
          </p:cNvSpPr>
          <p:nvPr/>
        </p:nvSpPr>
        <p:spPr bwMode="auto">
          <a:xfrm>
            <a:off x="5606756" y="2962275"/>
            <a:ext cx="2085975" cy="1905000"/>
          </a:xfrm>
          <a:prstGeom prst="ellipse">
            <a:avLst/>
          </a:prstGeom>
          <a:solidFill>
            <a:srgbClr val="FF33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dirty="0"/>
              <a:t>誇り</a:t>
            </a:r>
            <a:br>
              <a:rPr lang="ja-JP" altLang="en-US" sz="2800" dirty="0"/>
            </a:br>
            <a:r>
              <a:rPr lang="ja-JP" altLang="en-US" sz="2400" dirty="0"/>
              <a:t>希望・役割</a:t>
            </a:r>
          </a:p>
        </p:txBody>
      </p:sp>
      <p:sp>
        <p:nvSpPr>
          <p:cNvPr id="3" name="テキスト ボックス 2">
            <a:extLst>
              <a:ext uri="{FF2B5EF4-FFF2-40B4-BE49-F238E27FC236}">
                <a16:creationId xmlns:a16="http://schemas.microsoft.com/office/drawing/2014/main" id="{1F8E12FF-886B-7EA4-07E8-D2508AF6AD28}"/>
              </a:ext>
            </a:extLst>
          </p:cNvPr>
          <p:cNvSpPr txBox="1"/>
          <p:nvPr/>
        </p:nvSpPr>
        <p:spPr>
          <a:xfrm>
            <a:off x="2287626" y="448717"/>
            <a:ext cx="10126639" cy="1077218"/>
          </a:xfrm>
          <a:prstGeom prst="rect">
            <a:avLst/>
          </a:prstGeom>
          <a:noFill/>
        </p:spPr>
        <p:txBody>
          <a:bodyPr wrap="square">
            <a:spAutoFit/>
          </a:bodyPr>
          <a:lstStyle/>
          <a:p>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ジャーナリズム</a:t>
            </a:r>
            <a:r>
              <a:rPr kumimoji="1" lang="ja-JP" altLang="en-US" sz="3200" dirty="0">
                <a:solidFill>
                  <a:srgbClr val="00B0F0"/>
                </a:solidFill>
                <a:latin typeface="HGP創英角ｺﾞｼｯｸUB" panose="020B0900000000000000" pitchFamily="50" charset="-128"/>
                <a:ea typeface="HGP創英角ｺﾞｼｯｸUB" panose="020B0900000000000000" pitchFamily="50" charset="-128"/>
              </a:rPr>
              <a:t>～ホンモノ・ニセモノ、</a:t>
            </a:r>
          </a:p>
          <a:p>
            <a:r>
              <a:rPr kumimoji="1" lang="ja-JP" altLang="en-US" sz="3200" dirty="0">
                <a:solidFill>
                  <a:srgbClr val="00B0F0"/>
                </a:solidFill>
                <a:latin typeface="HGP創英角ｺﾞｼｯｸUB" panose="020B0900000000000000" pitchFamily="50" charset="-128"/>
                <a:ea typeface="HGP創英角ｺﾞｼｯｸUB" panose="020B0900000000000000" pitchFamily="50" charset="-128"/>
              </a:rPr>
              <a:t>　　　　　　　</a:t>
            </a: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アカデミズム</a:t>
            </a:r>
            <a:r>
              <a:rPr kumimoji="1" lang="ja-JP" altLang="en-US" sz="3200" dirty="0">
                <a:solidFill>
                  <a:srgbClr val="00B0F0"/>
                </a:solidFill>
                <a:latin typeface="HGP創英角ｺﾞｼｯｸUB" panose="020B0900000000000000" pitchFamily="50" charset="-128"/>
                <a:ea typeface="HGP創英角ｺﾞｼｯｸUB" panose="020B0900000000000000" pitchFamily="50" charset="-128"/>
              </a:rPr>
              <a:t>～ホンモノ・ニセモノ</a:t>
            </a:r>
          </a:p>
        </p:txBody>
      </p:sp>
      <p:sp>
        <p:nvSpPr>
          <p:cNvPr id="4" name="テキスト ボックス 3">
            <a:extLst>
              <a:ext uri="{FF2B5EF4-FFF2-40B4-BE49-F238E27FC236}">
                <a16:creationId xmlns:a16="http://schemas.microsoft.com/office/drawing/2014/main" id="{2AF8FA8B-2B28-93E4-F186-8003F4AF81BB}"/>
              </a:ext>
            </a:extLst>
          </p:cNvPr>
          <p:cNvSpPr txBox="1"/>
          <p:nvPr/>
        </p:nvSpPr>
        <p:spPr>
          <a:xfrm>
            <a:off x="115332" y="2048840"/>
            <a:ext cx="4185761" cy="830997"/>
          </a:xfrm>
          <a:prstGeom prst="rect">
            <a:avLst/>
          </a:prstGeom>
          <a:noFill/>
        </p:spPr>
        <p:txBody>
          <a:bodyPr wrap="none" rtlCol="0">
            <a:spAutoFit/>
          </a:bodyPr>
          <a:lstStyle/>
          <a:p>
            <a:r>
              <a:rPr kumimoji="1" lang="ja-JP" altLang="en-US" sz="2400" b="1" dirty="0">
                <a:solidFill>
                  <a:srgbClr val="FF6699"/>
                </a:solidFill>
              </a:rPr>
              <a:t>生命科学の研究者を目指して</a:t>
            </a:r>
          </a:p>
          <a:p>
            <a:r>
              <a:rPr lang="ja-JP" altLang="en-US" sz="2400" b="1" dirty="0">
                <a:solidFill>
                  <a:srgbClr val="FF6699"/>
                </a:solidFill>
              </a:rPr>
              <a:t>大学の生物系学部へ</a:t>
            </a:r>
            <a:endParaRPr kumimoji="1" lang="ja-JP" altLang="en-US" sz="2400" b="1" dirty="0">
              <a:solidFill>
                <a:srgbClr val="FF6699"/>
              </a:solidFill>
            </a:endParaRPr>
          </a:p>
        </p:txBody>
      </p:sp>
      <p:sp>
        <p:nvSpPr>
          <p:cNvPr id="7" name="テキスト ボックス 6">
            <a:extLst>
              <a:ext uri="{FF2B5EF4-FFF2-40B4-BE49-F238E27FC236}">
                <a16:creationId xmlns:a16="http://schemas.microsoft.com/office/drawing/2014/main" id="{9DB2E348-5745-13A7-C49B-09EBF3664654}"/>
              </a:ext>
            </a:extLst>
          </p:cNvPr>
          <p:cNvSpPr txBox="1"/>
          <p:nvPr/>
        </p:nvSpPr>
        <p:spPr>
          <a:xfrm>
            <a:off x="7531834" y="1535460"/>
            <a:ext cx="4544834" cy="2246769"/>
          </a:xfrm>
          <a:prstGeom prst="rect">
            <a:avLst/>
          </a:prstGeom>
          <a:noFill/>
        </p:spPr>
        <p:txBody>
          <a:bodyPr wrap="none" rtlCol="0">
            <a:spAutoFit/>
          </a:bodyPr>
          <a:lstStyle/>
          <a:p>
            <a:r>
              <a:rPr kumimoji="1" lang="ja-JP" altLang="en-US" sz="2000" b="1" dirty="0">
                <a:solidFill>
                  <a:srgbClr val="0070C0"/>
                </a:solidFill>
              </a:rPr>
              <a:t>教授たちの会話に失望。</a:t>
            </a:r>
          </a:p>
          <a:p>
            <a:r>
              <a:rPr kumimoji="1" lang="ja-JP" altLang="en-US" sz="2000" b="1" dirty="0">
                <a:solidFill>
                  <a:srgbClr val="0070C0"/>
                </a:solidFill>
              </a:rPr>
              <a:t>こういう競争に向いていないと自覚。</a:t>
            </a:r>
          </a:p>
          <a:p>
            <a:r>
              <a:rPr kumimoji="1" lang="ja-JP" altLang="en-US" sz="2000" b="1" dirty="0">
                <a:solidFill>
                  <a:srgbClr val="0070C0"/>
                </a:solidFill>
              </a:rPr>
              <a:t>科学史・科学哲学へ</a:t>
            </a:r>
          </a:p>
          <a:p>
            <a:r>
              <a:rPr lang="ja-JP" altLang="en-US" sz="2000" b="1" dirty="0">
                <a:solidFill>
                  <a:srgbClr val="0070C0"/>
                </a:solidFill>
              </a:rPr>
              <a:t> 卒論は「生命と熱力学第２法則 」↓</a:t>
            </a:r>
          </a:p>
          <a:p>
            <a:r>
              <a:rPr kumimoji="1" lang="ja-JP" altLang="en-US" sz="2000" b="1" dirty="0">
                <a:solidFill>
                  <a:srgbClr val="0070C0"/>
                </a:solidFill>
              </a:rPr>
              <a:t>　　　　　</a:t>
            </a:r>
            <a:r>
              <a:rPr kumimoji="1" lang="ja-JP" altLang="en-US" sz="2000" b="1" dirty="0">
                <a:solidFill>
                  <a:srgbClr val="0070C0"/>
                </a:solidFill>
                <a:latin typeface="HGP創英角ｺﾞｼｯｸUB" panose="020B0900000000000000" pitchFamily="50" charset="-128"/>
                <a:ea typeface="HGP創英角ｺﾞｼｯｸUB" panose="020B0900000000000000" pitchFamily="50" charset="-128"/>
              </a:rPr>
              <a:t>↓</a:t>
            </a:r>
          </a:p>
          <a:p>
            <a:r>
              <a:rPr kumimoji="1" lang="ja-JP" altLang="en-US" sz="2000" b="1" dirty="0">
                <a:solidFill>
                  <a:srgbClr val="0070C0"/>
                </a:solidFill>
              </a:rPr>
              <a:t>朝日新聞・社会部⇒科学部⇒</a:t>
            </a:r>
            <a:r>
              <a:rPr lang="ja-JP" altLang="en-US" sz="2000" b="1" dirty="0">
                <a:solidFill>
                  <a:srgbClr val="0070C0"/>
                </a:solidFill>
              </a:rPr>
              <a:t>　↓</a:t>
            </a:r>
          </a:p>
          <a:p>
            <a:r>
              <a:rPr kumimoji="1" lang="ja-JP" altLang="en-US" sz="2000" b="1" dirty="0">
                <a:solidFill>
                  <a:srgbClr val="0070C0"/>
                </a:solidFill>
              </a:rPr>
              <a:t>　　　　　論説委員室（福祉現場へ）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864259">
                                            <p:txEl>
                                              <p:pRg st="1" end="1"/>
                                            </p:txEl>
                                          </p:spTgt>
                                        </p:tgtEl>
                                        <p:attrNameLst>
                                          <p:attrName>ppt_x</p:attrName>
                                          <p:attrName>ppt_y</p:attrName>
                                        </p:attrNameLst>
                                      </p:cBhvr>
                                    </p:animMotion>
                                    <p:animRot by="1500000">
                                      <p:cBhvr>
                                        <p:cTn id="31" dur="125" fill="hold">
                                          <p:stCondLst>
                                            <p:cond delay="0"/>
                                          </p:stCondLst>
                                        </p:cTn>
                                        <p:tgtEl>
                                          <p:spTgt spid="864259">
                                            <p:txEl>
                                              <p:pRg st="1" end="1"/>
                                            </p:txEl>
                                          </p:spTgt>
                                        </p:tgtEl>
                                        <p:attrNameLst>
                                          <p:attrName>r</p:attrName>
                                        </p:attrNameLst>
                                      </p:cBhvr>
                                    </p:animRot>
                                    <p:animRot by="-1500000">
                                      <p:cBhvr>
                                        <p:cTn id="32" dur="125" fill="hold">
                                          <p:stCondLst>
                                            <p:cond delay="125"/>
                                          </p:stCondLst>
                                        </p:cTn>
                                        <p:tgtEl>
                                          <p:spTgt spid="864259">
                                            <p:txEl>
                                              <p:pRg st="1" end="1"/>
                                            </p:txEl>
                                          </p:spTgt>
                                        </p:tgtEl>
                                        <p:attrNameLst>
                                          <p:attrName>r</p:attrName>
                                        </p:attrNameLst>
                                      </p:cBhvr>
                                    </p:animRot>
                                    <p:animRot by="-1500000">
                                      <p:cBhvr>
                                        <p:cTn id="33" dur="125" fill="hold">
                                          <p:stCondLst>
                                            <p:cond delay="250"/>
                                          </p:stCondLst>
                                        </p:cTn>
                                        <p:tgtEl>
                                          <p:spTgt spid="864259">
                                            <p:txEl>
                                              <p:pRg st="1" end="1"/>
                                            </p:txEl>
                                          </p:spTgt>
                                        </p:tgtEl>
                                        <p:attrNameLst>
                                          <p:attrName>r</p:attrName>
                                        </p:attrNameLst>
                                      </p:cBhvr>
                                    </p:animRot>
                                    <p:animRot by="1500000">
                                      <p:cBhvr>
                                        <p:cTn id="34" dur="125" fill="hold">
                                          <p:stCondLst>
                                            <p:cond delay="375"/>
                                          </p:stCondLst>
                                        </p:cTn>
                                        <p:tgtEl>
                                          <p:spTgt spid="864259">
                                            <p:txEl>
                                              <p:pRg st="1" end="1"/>
                                            </p:txEl>
                                          </p:spTgt>
                                        </p:tgtEl>
                                        <p:attrNameLst>
                                          <p:attrName>r</p:attrName>
                                        </p:attrNameLst>
                                      </p:cBhvr>
                                    </p:animRot>
                                  </p:childTnLst>
                                </p:cTn>
                              </p:par>
                              <p:par>
                                <p:cTn id="35" presetID="34" presetClass="emph" presetSubtype="0" fill="hold" nodeType="withEffect">
                                  <p:stCondLst>
                                    <p:cond delay="0"/>
                                  </p:stCondLst>
                                  <p:iterate type="lt">
                                    <p:tmPct val="10000"/>
                                  </p:iterate>
                                  <p:childTnLst>
                                    <p:animMotion origin="layout" path="M 0.0 0.0 L 0.0 -0.07213" pathEditMode="relative" ptsTypes="">
                                      <p:cBhvr>
                                        <p:cTn id="36" dur="250" accel="50000" decel="50000" autoRev="1" fill="hold">
                                          <p:stCondLst>
                                            <p:cond delay="0"/>
                                          </p:stCondLst>
                                        </p:cTn>
                                        <p:tgtEl>
                                          <p:spTgt spid="864259">
                                            <p:txEl>
                                              <p:pRg st="2" end="2"/>
                                            </p:txEl>
                                          </p:spTgt>
                                        </p:tgtEl>
                                        <p:attrNameLst>
                                          <p:attrName>ppt_x</p:attrName>
                                          <p:attrName>ppt_y</p:attrName>
                                        </p:attrNameLst>
                                      </p:cBhvr>
                                    </p:animMotion>
                                    <p:animRot by="1500000">
                                      <p:cBhvr>
                                        <p:cTn id="37" dur="125" fill="hold">
                                          <p:stCondLst>
                                            <p:cond delay="0"/>
                                          </p:stCondLst>
                                        </p:cTn>
                                        <p:tgtEl>
                                          <p:spTgt spid="864259">
                                            <p:txEl>
                                              <p:pRg st="2" end="2"/>
                                            </p:txEl>
                                          </p:spTgt>
                                        </p:tgtEl>
                                        <p:attrNameLst>
                                          <p:attrName>r</p:attrName>
                                        </p:attrNameLst>
                                      </p:cBhvr>
                                    </p:animRot>
                                    <p:animRot by="-1500000">
                                      <p:cBhvr>
                                        <p:cTn id="38" dur="125" fill="hold">
                                          <p:stCondLst>
                                            <p:cond delay="125"/>
                                          </p:stCondLst>
                                        </p:cTn>
                                        <p:tgtEl>
                                          <p:spTgt spid="864259">
                                            <p:txEl>
                                              <p:pRg st="2" end="2"/>
                                            </p:txEl>
                                          </p:spTgt>
                                        </p:tgtEl>
                                        <p:attrNameLst>
                                          <p:attrName>r</p:attrName>
                                        </p:attrNameLst>
                                      </p:cBhvr>
                                    </p:animRot>
                                    <p:animRot by="-1500000">
                                      <p:cBhvr>
                                        <p:cTn id="39" dur="125" fill="hold">
                                          <p:stCondLst>
                                            <p:cond delay="250"/>
                                          </p:stCondLst>
                                        </p:cTn>
                                        <p:tgtEl>
                                          <p:spTgt spid="864259">
                                            <p:txEl>
                                              <p:pRg st="2" end="2"/>
                                            </p:txEl>
                                          </p:spTgt>
                                        </p:tgtEl>
                                        <p:attrNameLst>
                                          <p:attrName>r</p:attrName>
                                        </p:attrNameLst>
                                      </p:cBhvr>
                                    </p:animRot>
                                    <p:animRot by="1500000">
                                      <p:cBhvr>
                                        <p:cTn id="40" dur="125" fill="hold">
                                          <p:stCondLst>
                                            <p:cond delay="375"/>
                                          </p:stCondLst>
                                        </p:cTn>
                                        <p:tgtEl>
                                          <p:spTgt spid="864259">
                                            <p:txEl>
                                              <p:pRg st="2" end="2"/>
                                            </p:txEl>
                                          </p:spTgt>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9464"/>
                                        </p:tgtEl>
                                        <p:attrNameLst>
                                          <p:attrName>style.visibility</p:attrName>
                                        </p:attrNameLst>
                                      </p:cBhvr>
                                      <p:to>
                                        <p:strVal val="visible"/>
                                      </p:to>
                                    </p:set>
                                    <p:animEffect transition="in" filter="fade">
                                      <p:cBhvr>
                                        <p:cTn id="45" dur="1000"/>
                                        <p:tgtEl>
                                          <p:spTgt spid="19464"/>
                                        </p:tgtEl>
                                      </p:cBhvr>
                                    </p:animEffect>
                                    <p:anim calcmode="lin" valueType="num">
                                      <p:cBhvr>
                                        <p:cTn id="46" dur="1000" fill="hold"/>
                                        <p:tgtEl>
                                          <p:spTgt spid="19464"/>
                                        </p:tgtEl>
                                        <p:attrNameLst>
                                          <p:attrName>ppt_x</p:attrName>
                                        </p:attrNameLst>
                                      </p:cBhvr>
                                      <p:tavLst>
                                        <p:tav tm="0">
                                          <p:val>
                                            <p:strVal val="#ppt_x"/>
                                          </p:val>
                                        </p:tav>
                                        <p:tav tm="100000">
                                          <p:val>
                                            <p:strVal val="#ppt_x"/>
                                          </p:val>
                                        </p:tav>
                                      </p:tavLst>
                                    </p:anim>
                                    <p:anim calcmode="lin" valueType="num">
                                      <p:cBhvr>
                                        <p:cTn id="47" dur="1000" fill="hold"/>
                                        <p:tgtEl>
                                          <p:spTgt spid="1946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465"/>
                                        </p:tgtEl>
                                        <p:attrNameLst>
                                          <p:attrName>style.visibility</p:attrName>
                                        </p:attrNameLst>
                                      </p:cBhvr>
                                      <p:to>
                                        <p:strVal val="visible"/>
                                      </p:to>
                                    </p:set>
                                    <p:animEffect transition="in" filter="fade">
                                      <p:cBhvr>
                                        <p:cTn id="52"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p:bldP spid="19465" grpId="0" animBg="1"/>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生成コンテンツは誤りを含む可能性があります。">
            <a:extLst>
              <a:ext uri="{FF2B5EF4-FFF2-40B4-BE49-F238E27FC236}">
                <a16:creationId xmlns:a16="http://schemas.microsoft.com/office/drawing/2014/main" id="{5804401F-E4AD-8507-F318-62890F70FCF8}"/>
              </a:ext>
            </a:extLst>
          </p:cNvPr>
          <p:cNvPicPr>
            <a:picLocks noChangeAspect="1"/>
          </p:cNvPicPr>
          <p:nvPr/>
        </p:nvPicPr>
        <p:blipFill>
          <a:blip r:embed="rId2"/>
          <a:stretch>
            <a:fillRect/>
          </a:stretch>
        </p:blipFill>
        <p:spPr>
          <a:xfrm>
            <a:off x="-169165" y="758952"/>
            <a:ext cx="9144001" cy="6858000"/>
          </a:xfrm>
          <a:prstGeom prst="rect">
            <a:avLst/>
          </a:prstGeom>
        </p:spPr>
      </p:pic>
      <p:sp>
        <p:nvSpPr>
          <p:cNvPr id="3" name="コンテンツ プレースホルダー 2">
            <a:extLst>
              <a:ext uri="{FF2B5EF4-FFF2-40B4-BE49-F238E27FC236}">
                <a16:creationId xmlns:a16="http://schemas.microsoft.com/office/drawing/2014/main" id="{B751D6BE-09FC-4E64-D190-44264026D03F}"/>
              </a:ext>
            </a:extLst>
          </p:cNvPr>
          <p:cNvSpPr>
            <a:spLocks noGrp="1"/>
          </p:cNvSpPr>
          <p:nvPr>
            <p:ph idx="1"/>
          </p:nvPr>
        </p:nvSpPr>
        <p:spPr>
          <a:xfrm>
            <a:off x="2767584" y="256032"/>
            <a:ext cx="5757672" cy="713231"/>
          </a:xfrm>
        </p:spPr>
        <p:txBody>
          <a:bodyPr>
            <a:normAutofit fontScale="62500" lnSpcReduction="20000"/>
          </a:bodyPr>
          <a:lstStyle/>
          <a:p>
            <a:pPr marL="0" indent="0">
              <a:buNone/>
            </a:pPr>
            <a:r>
              <a:rPr kumimoji="1" lang="ja-JP" altLang="en-US" sz="4400" dirty="0">
                <a:solidFill>
                  <a:srgbClr val="FF0000"/>
                </a:solidFill>
                <a:latin typeface="HGPｺﾞｼｯｸE" panose="020B0900000000000000" pitchFamily="50" charset="-128"/>
                <a:ea typeface="HGPｺﾞｼｯｸE" panose="020B0900000000000000" pitchFamily="50" charset="-128"/>
              </a:rPr>
              <a:t>本のタイトルが、厚生省に「伝染」</a:t>
            </a:r>
            <a:r>
              <a:rPr kumimoji="1" lang="en-US" altLang="ja-JP" sz="4400" dirty="0">
                <a:solidFill>
                  <a:srgbClr val="FF0000"/>
                </a:solidFill>
                <a:latin typeface="HGPｺﾞｼｯｸE" panose="020B0900000000000000" pitchFamily="50" charset="-128"/>
                <a:ea typeface="HGPｺﾞｼｯｸE" panose="020B0900000000000000" pitchFamily="50" charset="-128"/>
              </a:rPr>
              <a:t>!!!!!!!</a:t>
            </a:r>
            <a:endParaRPr kumimoji="1" lang="ja-JP" altLang="en-US" sz="4400" dirty="0">
              <a:solidFill>
                <a:srgbClr val="FF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845095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06C6D4-C02E-4E96-D743-6C8EE763EA30}"/>
              </a:ext>
            </a:extLst>
          </p:cNvPr>
          <p:cNvSpPr>
            <a:spLocks noGrp="1"/>
          </p:cNvSpPr>
          <p:nvPr>
            <p:ph type="title"/>
          </p:nvPr>
        </p:nvSpPr>
        <p:spPr/>
        <p:txBody>
          <a:bodyPr>
            <a:normAutofit/>
          </a:bodyPr>
          <a:lstStyle/>
          <a:p>
            <a:br>
              <a:rPr kumimoji="1" lang="ja-JP" altLang="en-US" dirty="0"/>
            </a:br>
            <a:endParaRPr kumimoji="1" lang="ja-JP" altLang="en-US" dirty="0"/>
          </a:p>
        </p:txBody>
      </p:sp>
      <p:sp>
        <p:nvSpPr>
          <p:cNvPr id="3" name="コンテンツ プレースホルダー 2">
            <a:extLst>
              <a:ext uri="{FF2B5EF4-FFF2-40B4-BE49-F238E27FC236}">
                <a16:creationId xmlns:a16="http://schemas.microsoft.com/office/drawing/2014/main" id="{CA619E60-DE67-AC8D-9A56-A93478A87E61}"/>
              </a:ext>
            </a:extLst>
          </p:cNvPr>
          <p:cNvSpPr>
            <a:spLocks noGrp="1"/>
          </p:cNvSpPr>
          <p:nvPr>
            <p:ph idx="1"/>
          </p:nvPr>
        </p:nvSpPr>
        <p:spPr/>
        <p:txBody>
          <a:bodyPr/>
          <a:lstStyle/>
          <a:p>
            <a:pPr marL="0" indent="0">
              <a:buNone/>
            </a:pPr>
            <a:r>
              <a:rPr lang="ja-JP" altLang="en-US" dirty="0"/>
              <a:t>寝たきり老人半減作戦</a:t>
            </a:r>
            <a:br>
              <a:rPr lang="ja-JP" altLang="en-US" dirty="0"/>
            </a:br>
            <a:r>
              <a:rPr lang="ja-JP" altLang="en-US" dirty="0"/>
              <a:t>                  ⇒ゼロ作戦</a:t>
            </a:r>
          </a:p>
          <a:p>
            <a:pPr marL="0" indent="0">
              <a:buNone/>
            </a:pPr>
            <a:endParaRPr kumimoji="1" lang="ja-JP" altLang="en-US" dirty="0"/>
          </a:p>
          <a:p>
            <a:pPr marL="0" indent="0">
              <a:buNone/>
            </a:pPr>
            <a:r>
              <a:rPr lang="ja-JP" altLang="en-US" dirty="0"/>
              <a:t>ホームヘルパー</a:t>
            </a:r>
            <a:r>
              <a:rPr lang="en-US" altLang="ja-JP" dirty="0"/>
              <a:t>5</a:t>
            </a:r>
            <a:r>
              <a:rPr lang="ja-JP" altLang="en-US" dirty="0"/>
              <a:t>万人計画</a:t>
            </a:r>
          </a:p>
          <a:p>
            <a:pPr marL="0" indent="0">
              <a:buNone/>
            </a:pPr>
            <a:r>
              <a:rPr kumimoji="1" lang="ja-JP" altLang="en-US" dirty="0"/>
              <a:t>                ⇒１０万人計画</a:t>
            </a:r>
          </a:p>
          <a:p>
            <a:pPr marL="0" indent="0">
              <a:buNone/>
            </a:pPr>
            <a:endParaRPr lang="ja-JP" altLang="en-US" dirty="0"/>
          </a:p>
          <a:p>
            <a:pPr marL="0" indent="0">
              <a:buNone/>
            </a:pPr>
            <a:r>
              <a:rPr kumimoji="1" lang="ja-JP" altLang="en-US" dirty="0"/>
              <a:t>シルバープラン</a:t>
            </a:r>
          </a:p>
          <a:p>
            <a:pPr marL="0" indent="0">
              <a:buNone/>
            </a:pPr>
            <a:r>
              <a:rPr lang="ja-JP" altLang="en-US" dirty="0"/>
              <a:t>               ⇒ゴールドプラン</a:t>
            </a:r>
            <a:endParaRPr kumimoji="1" lang="ja-JP" altLang="en-US" dirty="0"/>
          </a:p>
        </p:txBody>
      </p:sp>
      <p:pic>
        <p:nvPicPr>
          <p:cNvPr id="4" name="Picture 8" descr="物語 介護保険(上)――いのちの尊厳のための70のドラマ">
            <a:hlinkClick r:id="rId2"/>
            <a:extLst>
              <a:ext uri="{FF2B5EF4-FFF2-40B4-BE49-F238E27FC236}">
                <a16:creationId xmlns:a16="http://schemas.microsoft.com/office/drawing/2014/main" id="{5B68CFB8-95B0-0257-59AD-9F74628AC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36" t="-2" r="14426" b="-2"/>
          <a:stretch>
            <a:fillRect/>
          </a:stretch>
        </p:blipFill>
        <p:spPr bwMode="auto">
          <a:xfrm>
            <a:off x="6441084" y="2073657"/>
            <a:ext cx="2078037" cy="296862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2" descr="物語介護保険 下">
            <a:extLst>
              <a:ext uri="{FF2B5EF4-FFF2-40B4-BE49-F238E27FC236}">
                <a16:creationId xmlns:a16="http://schemas.microsoft.com/office/drawing/2014/main" id="{05B58CCB-0B0A-062C-99A5-3BCEAC31C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7175" y="2085750"/>
            <a:ext cx="2019300" cy="296862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EC37322D-C93D-3260-5AD6-D1867D3579DD}"/>
              </a:ext>
            </a:extLst>
          </p:cNvPr>
          <p:cNvPicPr>
            <a:picLocks noChangeAspect="1"/>
          </p:cNvPicPr>
          <p:nvPr/>
        </p:nvPicPr>
        <p:blipFill>
          <a:blip r:embed="rId5"/>
          <a:srcRect l="1950" t="25274"/>
          <a:stretch>
            <a:fillRect/>
          </a:stretch>
        </p:blipFill>
        <p:spPr>
          <a:xfrm>
            <a:off x="237744" y="1690687"/>
            <a:ext cx="11954256" cy="4802187"/>
          </a:xfrm>
          <a:prstGeom prst="rect">
            <a:avLst/>
          </a:prstGeom>
        </p:spPr>
      </p:pic>
      <p:sp>
        <p:nvSpPr>
          <p:cNvPr id="6" name="コンテンツ プレースホルダー 2">
            <a:extLst>
              <a:ext uri="{FF2B5EF4-FFF2-40B4-BE49-F238E27FC236}">
                <a16:creationId xmlns:a16="http://schemas.microsoft.com/office/drawing/2014/main" id="{AFBEA9D6-FBF3-9B54-2B07-98A91A81ABE2}"/>
              </a:ext>
            </a:extLst>
          </p:cNvPr>
          <p:cNvSpPr txBox="1">
            <a:spLocks/>
          </p:cNvSpPr>
          <p:nvPr/>
        </p:nvSpPr>
        <p:spPr>
          <a:xfrm>
            <a:off x="3747516" y="671290"/>
            <a:ext cx="5757672" cy="71323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4400" dirty="0">
                <a:solidFill>
                  <a:srgbClr val="FF0000"/>
                </a:solidFill>
                <a:latin typeface="HGPｺﾞｼｯｸE" panose="020B0900000000000000" pitchFamily="50" charset="-128"/>
                <a:ea typeface="HGPｺﾞｼｯｸE" panose="020B0900000000000000" pitchFamily="50" charset="-128"/>
              </a:rPr>
              <a:t>ほんのタイトルが厚生省の高官に「伝染」</a:t>
            </a:r>
          </a:p>
          <a:p>
            <a:pPr marL="0" indent="0">
              <a:buFont typeface="Arial" panose="020B0604020202020204" pitchFamily="34" charset="0"/>
              <a:buNone/>
            </a:pPr>
            <a:r>
              <a:rPr lang="ja-JP" altLang="en-US" sz="4400" dirty="0">
                <a:solidFill>
                  <a:srgbClr val="FF0000"/>
                </a:solidFill>
                <a:latin typeface="HGPｺﾞｼｯｸE" panose="020B0900000000000000" pitchFamily="50" charset="-128"/>
                <a:ea typeface="HGPｺﾞｼｯｸE" panose="020B0900000000000000" pitchFamily="50" charset="-128"/>
              </a:rPr>
              <a:t>                                        その２　</a:t>
            </a:r>
            <a:r>
              <a:rPr lang="en-US" altLang="ja-JP" sz="4400" dirty="0">
                <a:solidFill>
                  <a:srgbClr val="FF0000"/>
                </a:solidFill>
                <a:latin typeface="HGPｺﾞｼｯｸE" panose="020B0900000000000000" pitchFamily="50" charset="-128"/>
                <a:ea typeface="HGPｺﾞｼｯｸE" panose="020B0900000000000000" pitchFamily="50" charset="-128"/>
              </a:rPr>
              <a:t>!!!!!</a:t>
            </a:r>
            <a:endParaRPr lang="ja-JP" altLang="en-US" sz="4400" dirty="0">
              <a:solidFill>
                <a:srgbClr val="FF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231708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9BCC5050-B56B-8BB3-3584-2F9E99039C48}"/>
              </a:ext>
            </a:extLst>
          </p:cNvPr>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l="18307" t="19189" r="20859" b="5518"/>
          <a:stretch>
            <a:fillRect/>
          </a:stretch>
        </p:blipFill>
        <p:spPr bwMode="auto">
          <a:xfrm>
            <a:off x="505968" y="300234"/>
            <a:ext cx="6913563"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1" name="Oval 3">
            <a:extLst>
              <a:ext uri="{FF2B5EF4-FFF2-40B4-BE49-F238E27FC236}">
                <a16:creationId xmlns:a16="http://schemas.microsoft.com/office/drawing/2014/main" id="{B69C885E-361E-0B9E-A338-7A7CE508B7F3}"/>
              </a:ext>
            </a:extLst>
          </p:cNvPr>
          <p:cNvSpPr>
            <a:spLocks noChangeArrowheads="1"/>
          </p:cNvSpPr>
          <p:nvPr/>
        </p:nvSpPr>
        <p:spPr bwMode="auto">
          <a:xfrm>
            <a:off x="115253" y="1179641"/>
            <a:ext cx="3527425" cy="2643187"/>
          </a:xfrm>
          <a:prstGeom prst="ellipse">
            <a:avLst/>
          </a:prstGeom>
          <a:noFill/>
          <a:ln w="28575"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35172" name="Oval 4">
            <a:extLst>
              <a:ext uri="{FF2B5EF4-FFF2-40B4-BE49-F238E27FC236}">
                <a16:creationId xmlns:a16="http://schemas.microsoft.com/office/drawing/2014/main" id="{6AC42396-E2B9-7C23-B2C3-F018E49CAFF3}"/>
              </a:ext>
            </a:extLst>
          </p:cNvPr>
          <p:cNvSpPr>
            <a:spLocks noChangeArrowheads="1"/>
          </p:cNvSpPr>
          <p:nvPr/>
        </p:nvSpPr>
        <p:spPr bwMode="auto">
          <a:xfrm>
            <a:off x="78165" y="3897821"/>
            <a:ext cx="3671887" cy="3148012"/>
          </a:xfrm>
          <a:prstGeom prst="ellipse">
            <a:avLst/>
          </a:prstGeom>
          <a:noFill/>
          <a:ln w="38100">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35173" name="Oval 5">
            <a:extLst>
              <a:ext uri="{FF2B5EF4-FFF2-40B4-BE49-F238E27FC236}">
                <a16:creationId xmlns:a16="http://schemas.microsoft.com/office/drawing/2014/main" id="{424573CF-DF88-8907-CB6A-A9E7EDBCCBFF}"/>
              </a:ext>
            </a:extLst>
          </p:cNvPr>
          <p:cNvSpPr>
            <a:spLocks noChangeArrowheads="1"/>
          </p:cNvSpPr>
          <p:nvPr/>
        </p:nvSpPr>
        <p:spPr bwMode="auto">
          <a:xfrm>
            <a:off x="3642678" y="1039206"/>
            <a:ext cx="3529013" cy="2590800"/>
          </a:xfrm>
          <a:prstGeom prst="ellipse">
            <a:avLst/>
          </a:prstGeom>
          <a:noFill/>
          <a:ln w="38100">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35174" name="Oval 6">
            <a:extLst>
              <a:ext uri="{FF2B5EF4-FFF2-40B4-BE49-F238E27FC236}">
                <a16:creationId xmlns:a16="http://schemas.microsoft.com/office/drawing/2014/main" id="{C1702691-47FE-B261-E295-6650FD3A969F}"/>
              </a:ext>
            </a:extLst>
          </p:cNvPr>
          <p:cNvSpPr>
            <a:spLocks noChangeArrowheads="1"/>
          </p:cNvSpPr>
          <p:nvPr/>
        </p:nvSpPr>
        <p:spPr bwMode="auto">
          <a:xfrm>
            <a:off x="3604386" y="3183340"/>
            <a:ext cx="3960812" cy="2305050"/>
          </a:xfrm>
          <a:prstGeom prst="ellipse">
            <a:avLst/>
          </a:prstGeom>
          <a:noFill/>
          <a:ln w="38100">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35175" name="Oval 7">
            <a:extLst>
              <a:ext uri="{FF2B5EF4-FFF2-40B4-BE49-F238E27FC236}">
                <a16:creationId xmlns:a16="http://schemas.microsoft.com/office/drawing/2014/main" id="{0E6E2BED-6912-7DEF-7488-327B92AF2499}"/>
              </a:ext>
            </a:extLst>
          </p:cNvPr>
          <p:cNvSpPr>
            <a:spLocks noChangeArrowheads="1"/>
          </p:cNvSpPr>
          <p:nvPr/>
        </p:nvSpPr>
        <p:spPr bwMode="auto">
          <a:xfrm>
            <a:off x="3819081" y="4866679"/>
            <a:ext cx="3600450" cy="2282825"/>
          </a:xfrm>
          <a:prstGeom prst="ellipse">
            <a:avLst/>
          </a:prstGeom>
          <a:noFill/>
          <a:ln w="38100">
            <a:solidFill>
              <a:srgbClr val="66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 name="テキスト ボックス 2">
            <a:extLst>
              <a:ext uri="{FF2B5EF4-FFF2-40B4-BE49-F238E27FC236}">
                <a16:creationId xmlns:a16="http://schemas.microsoft.com/office/drawing/2014/main" id="{3C34831C-D91A-EA42-CDC2-F7F4937A7788}"/>
              </a:ext>
            </a:extLst>
          </p:cNvPr>
          <p:cNvSpPr txBox="1"/>
          <p:nvPr/>
        </p:nvSpPr>
        <p:spPr>
          <a:xfrm>
            <a:off x="6638544" y="1968558"/>
            <a:ext cx="5413248" cy="1754326"/>
          </a:xfrm>
          <a:prstGeom prst="rect">
            <a:avLst/>
          </a:prstGeom>
          <a:noFill/>
          <a:ln w="28575">
            <a:solidFill>
              <a:srgbClr val="FF0000"/>
            </a:solidFill>
          </a:ln>
        </p:spPr>
        <p:txBody>
          <a:bodyPr wrap="square" rtlCol="0">
            <a:spAutoFit/>
          </a:bodyPr>
          <a:lstStyle/>
          <a:p>
            <a:r>
              <a:rPr kumimoji="1" lang="ja-JP" altLang="en-US" sz="3600" dirty="0">
                <a:solidFill>
                  <a:srgbClr val="FF0000"/>
                </a:solidFill>
                <a:latin typeface="AR Pマーカー体E04" panose="040B0900000000000000" pitchFamily="50" charset="-128"/>
                <a:ea typeface="AR Pマーカー体E04" panose="040B0900000000000000" pitchFamily="50" charset="-128"/>
              </a:rPr>
              <a:t>ジャーナリズムと</a:t>
            </a:r>
            <a:r>
              <a:rPr lang="ja-JP" altLang="en-US" sz="3600" dirty="0">
                <a:solidFill>
                  <a:srgbClr val="FF0000"/>
                </a:solidFill>
                <a:latin typeface="AR Pマーカー体E04" panose="040B0900000000000000" pitchFamily="50" charset="-128"/>
                <a:ea typeface="AR Pマーカー体E04" panose="040B0900000000000000" pitchFamily="50" charset="-128"/>
              </a:rPr>
              <a:t>アカデミズム違うところ　その２</a:t>
            </a:r>
          </a:p>
          <a:p>
            <a:r>
              <a:rPr kumimoji="1" lang="ja-JP" altLang="en-US" sz="3600" dirty="0">
                <a:solidFill>
                  <a:srgbClr val="FF0000"/>
                </a:solidFill>
                <a:latin typeface="AR Pマーカー体E04" panose="040B0900000000000000" pitchFamily="50" charset="-128"/>
                <a:ea typeface="AR Pマーカー体E04" panose="040B0900000000000000" pitchFamily="50" charset="-128"/>
              </a:rPr>
              <a:t>　　文化を繋ぐ</a:t>
            </a:r>
          </a:p>
        </p:txBody>
      </p:sp>
    </p:spTree>
    <p:extLst>
      <p:ext uri="{BB962C8B-B14F-4D97-AF65-F5344CB8AC3E}">
        <p14:creationId xmlns:p14="http://schemas.microsoft.com/office/powerpoint/2010/main" val="2787661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wipe(down)">
                                      <p:cBhvr>
                                        <p:cTn id="7" dur="500"/>
                                        <p:tgtEl>
                                          <p:spTgt spid="1351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Effect transition="in" filter="wipe(down)">
                                      <p:cBhvr>
                                        <p:cTn id="12" dur="500"/>
                                        <p:tgtEl>
                                          <p:spTgt spid="135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5173"/>
                                        </p:tgtEl>
                                        <p:attrNameLst>
                                          <p:attrName>style.visibility</p:attrName>
                                        </p:attrNameLst>
                                      </p:cBhvr>
                                      <p:to>
                                        <p:strVal val="visible"/>
                                      </p:to>
                                    </p:set>
                                    <p:animEffect transition="in" filter="wipe(down)">
                                      <p:cBhvr>
                                        <p:cTn id="17" dur="500"/>
                                        <p:tgtEl>
                                          <p:spTgt spid="1351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5174"/>
                                        </p:tgtEl>
                                        <p:attrNameLst>
                                          <p:attrName>style.visibility</p:attrName>
                                        </p:attrNameLst>
                                      </p:cBhvr>
                                      <p:to>
                                        <p:strVal val="visible"/>
                                      </p:to>
                                    </p:set>
                                    <p:animEffect transition="in" filter="wipe(down)">
                                      <p:cBhvr>
                                        <p:cTn id="22" dur="500"/>
                                        <p:tgtEl>
                                          <p:spTgt spid="1351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5175"/>
                                        </p:tgtEl>
                                        <p:attrNameLst>
                                          <p:attrName>style.visibility</p:attrName>
                                        </p:attrNameLst>
                                      </p:cBhvr>
                                      <p:to>
                                        <p:strVal val="visible"/>
                                      </p:to>
                                    </p:set>
                                    <p:animEffect transition="in" filter="wipe(down)">
                                      <p:cBhvr>
                                        <p:cTn id="27" dur="500"/>
                                        <p:tgtEl>
                                          <p:spTgt spid="135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animBg="1"/>
      <p:bldP spid="135172" grpId="0" animBg="1"/>
      <p:bldP spid="135173" grpId="0" animBg="1"/>
      <p:bldP spid="135174" grpId="0" animBg="1"/>
      <p:bldP spid="1351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6D3C5A-77EF-F67D-96BC-AEC9878D91E1}"/>
              </a:ext>
            </a:extLst>
          </p:cNvPr>
          <p:cNvSpPr>
            <a:spLocks noGrp="1"/>
          </p:cNvSpPr>
          <p:nvPr>
            <p:ph type="title"/>
          </p:nvPr>
        </p:nvSpPr>
        <p:spPr>
          <a:xfrm>
            <a:off x="838201" y="842311"/>
            <a:ext cx="5816658" cy="1325563"/>
          </a:xfrm>
        </p:spPr>
        <p:txBody>
          <a:bodyPr>
            <a:normAutofit fontScale="90000"/>
          </a:bodyPr>
          <a:lstStyle/>
          <a:p>
            <a:r>
              <a:rPr kumimoji="1" lang="ja-JP" altLang="en-US" b="1" dirty="0">
                <a:solidFill>
                  <a:srgbClr val="FF0000"/>
                </a:solidFill>
              </a:rPr>
              <a:t>つなぐためにその①</a:t>
            </a:r>
            <a:br>
              <a:rPr kumimoji="1" lang="ja-JP" altLang="en-US" b="1" dirty="0">
                <a:solidFill>
                  <a:srgbClr val="FF0000"/>
                </a:solidFill>
              </a:rPr>
            </a:br>
            <a:r>
              <a:rPr kumimoji="1" lang="ja-JP" altLang="en-US" b="1" dirty="0">
                <a:solidFill>
                  <a:srgbClr val="FF0000"/>
                </a:solidFill>
              </a:rPr>
              <a:t>	えにしの</a:t>
            </a:r>
            <a:r>
              <a:rPr kumimoji="1" lang="en-US" altLang="ja-JP" b="1" dirty="0">
                <a:solidFill>
                  <a:srgbClr val="FF0000"/>
                </a:solidFill>
              </a:rPr>
              <a:t>HP</a:t>
            </a:r>
            <a:br>
              <a:rPr kumimoji="1" lang="ja-JP" altLang="en-US" b="1" dirty="0">
                <a:solidFill>
                  <a:srgbClr val="FF0000"/>
                </a:solidFill>
              </a:rPr>
            </a:br>
            <a:r>
              <a:rPr kumimoji="1" lang="ja-JP" altLang="en-US" b="1" dirty="0">
                <a:solidFill>
                  <a:srgbClr val="FF0000"/>
                </a:solidFill>
              </a:rPr>
              <a:t>        </a:t>
            </a:r>
            <a:r>
              <a:rPr kumimoji="1" lang="en-US" altLang="ja-JP" b="1" dirty="0">
                <a:solidFill>
                  <a:srgbClr val="FF0000"/>
                </a:solidFill>
              </a:rPr>
              <a:t>52</a:t>
            </a:r>
            <a:r>
              <a:rPr kumimoji="1" lang="ja-JP" altLang="en-US" b="1" dirty="0">
                <a:solidFill>
                  <a:srgbClr val="FF0000"/>
                </a:solidFill>
              </a:rPr>
              <a:t>の部屋</a:t>
            </a:r>
          </a:p>
        </p:txBody>
      </p:sp>
      <p:pic>
        <p:nvPicPr>
          <p:cNvPr id="5" name="図 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2A69E52A-9B25-3DCF-32B9-CC02283D6884}"/>
              </a:ext>
            </a:extLst>
          </p:cNvPr>
          <p:cNvPicPr>
            <a:picLocks noChangeAspect="1"/>
          </p:cNvPicPr>
          <p:nvPr/>
        </p:nvPicPr>
        <p:blipFill>
          <a:blip r:embed="rId2"/>
          <a:stretch>
            <a:fillRect/>
          </a:stretch>
        </p:blipFill>
        <p:spPr>
          <a:xfrm>
            <a:off x="-191728" y="2814204"/>
            <a:ext cx="7325747" cy="6325483"/>
          </a:xfrm>
          <a:prstGeom prst="rect">
            <a:avLst/>
          </a:prstGeom>
        </p:spPr>
      </p:pic>
      <p:pic>
        <p:nvPicPr>
          <p:cNvPr id="6" name="図 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5910322F-1B68-CCBC-370D-84C9B696FFBA}"/>
              </a:ext>
            </a:extLst>
          </p:cNvPr>
          <p:cNvPicPr>
            <a:picLocks noChangeAspect="1"/>
          </p:cNvPicPr>
          <p:nvPr/>
        </p:nvPicPr>
        <p:blipFill>
          <a:blip r:embed="rId3"/>
          <a:stretch>
            <a:fillRect/>
          </a:stretch>
        </p:blipFill>
        <p:spPr>
          <a:xfrm>
            <a:off x="5537143" y="365125"/>
            <a:ext cx="6249272" cy="4610743"/>
          </a:xfrm>
          <a:prstGeom prst="rect">
            <a:avLst/>
          </a:prstGeom>
          <a:ln w="28575">
            <a:solidFill>
              <a:srgbClr val="0070C0"/>
            </a:solidFill>
          </a:ln>
        </p:spPr>
      </p:pic>
      <p:sp>
        <p:nvSpPr>
          <p:cNvPr id="7" name="楕円 6">
            <a:extLst>
              <a:ext uri="{FF2B5EF4-FFF2-40B4-BE49-F238E27FC236}">
                <a16:creationId xmlns:a16="http://schemas.microsoft.com/office/drawing/2014/main" id="{0397AC0A-9FFE-D614-9BED-AEDF319D4A73}"/>
              </a:ext>
            </a:extLst>
          </p:cNvPr>
          <p:cNvSpPr/>
          <p:nvPr/>
        </p:nvSpPr>
        <p:spPr>
          <a:xfrm>
            <a:off x="405585" y="538470"/>
            <a:ext cx="5131558" cy="1697411"/>
          </a:xfrm>
          <a:prstGeom prst="ellipse">
            <a:avLst/>
          </a:prstGeom>
          <a:no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3C10348-BBB4-7E78-035C-1EAD299C8961}"/>
              </a:ext>
            </a:extLst>
          </p:cNvPr>
          <p:cNvSpPr txBox="1"/>
          <p:nvPr/>
        </p:nvSpPr>
        <p:spPr>
          <a:xfrm>
            <a:off x="4390972" y="5330615"/>
            <a:ext cx="6828431" cy="646331"/>
          </a:xfrm>
          <a:prstGeom prst="rect">
            <a:avLst/>
          </a:prstGeom>
          <a:noFill/>
        </p:spPr>
        <p:txBody>
          <a:bodyPr wrap="square" rtlCol="0">
            <a:spAutoFit/>
          </a:bodyPr>
          <a:lstStyle/>
          <a:p>
            <a:r>
              <a:rPr kumimoji="1" lang="en-US" altLang="ja-JP" b="1" dirty="0">
                <a:hlinkClick r:id="rId4"/>
              </a:rPr>
              <a:t>https://yuki-enishi.com/journalism/journalism-00.html</a:t>
            </a:r>
            <a:endParaRPr kumimoji="1" lang="ja-JP" altLang="en-US" b="1" dirty="0"/>
          </a:p>
          <a:p>
            <a:endParaRPr kumimoji="1" lang="ja-JP" altLang="en-US" b="1" dirty="0"/>
          </a:p>
        </p:txBody>
      </p:sp>
    </p:spTree>
    <p:extLst>
      <p:ext uri="{BB962C8B-B14F-4D97-AF65-F5344CB8AC3E}">
        <p14:creationId xmlns:p14="http://schemas.microsoft.com/office/powerpoint/2010/main" val="4080930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図 9" descr="https://scontent-nrt1-1.xx.fbcdn.net/hphotos-xpa1/v/t1.0-9/535918_1621395021407122_3892943056860600382_n.jpg?oh=522e38e379bc50fddd7b9645e9866e76&amp;oe=57BE700E">
            <a:extLst>
              <a:ext uri="{FF2B5EF4-FFF2-40B4-BE49-F238E27FC236}">
                <a16:creationId xmlns:a16="http://schemas.microsoft.com/office/drawing/2014/main" id="{5D814D0C-BEE1-99CD-3A38-60729496C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6" y="4440238"/>
            <a:ext cx="577532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図 1030" descr="たんちゃん袋詰め２">
            <a:extLst>
              <a:ext uri="{FF2B5EF4-FFF2-40B4-BE49-F238E27FC236}">
                <a16:creationId xmlns:a16="http://schemas.microsoft.com/office/drawing/2014/main" id="{09CFA7C9-D61F-DBC0-1F04-86A3863DB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255" t="9047" r="12744" b="-2"/>
          <a:stretch>
            <a:fillRect/>
          </a:stretch>
        </p:blipFill>
        <p:spPr bwMode="auto">
          <a:xfrm>
            <a:off x="7573964" y="4429125"/>
            <a:ext cx="26892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図 1027" descr="2015.4.18えにしの会夜の部_ページ_07">
            <a:extLst>
              <a:ext uri="{FF2B5EF4-FFF2-40B4-BE49-F238E27FC236}">
                <a16:creationId xmlns:a16="http://schemas.microsoft.com/office/drawing/2014/main" id="{B1B174CE-4EB0-ED2E-9FD6-7F65C6F6B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59" t="3462" r="12708"/>
          <a:stretch>
            <a:fillRect/>
          </a:stretch>
        </p:blipFill>
        <p:spPr bwMode="auto">
          <a:xfrm>
            <a:off x="1547813" y="4470401"/>
            <a:ext cx="332105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図 10" descr="https://scontent-nrt1-1.xx.fbcdn.net/hphotos-xal1/v/t1.0-9/11162464_1623755234504434_4497698677442573682_n.jpg?oh=d22ff60539ed688f56c683e1cb8feb66&amp;oe=577A5156">
            <a:extLst>
              <a:ext uri="{FF2B5EF4-FFF2-40B4-BE49-F238E27FC236}">
                <a16:creationId xmlns:a16="http://schemas.microsoft.com/office/drawing/2014/main" id="{45FE996E-89E7-CD27-F809-7B8C46DD3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1" y="4429126"/>
            <a:ext cx="3165475"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図 15" descr="Macintosh HD:Users:jimboyasco:Desktop:えにし2016:名称未設定 1.gif">
            <a:extLst>
              <a:ext uri="{FF2B5EF4-FFF2-40B4-BE49-F238E27FC236}">
                <a16:creationId xmlns:a16="http://schemas.microsoft.com/office/drawing/2014/main" id="{E8D139FB-6509-4845-320C-18546E3BF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678" y="2997201"/>
            <a:ext cx="19431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テキスト 20">
            <a:extLst>
              <a:ext uri="{FF2B5EF4-FFF2-40B4-BE49-F238E27FC236}">
                <a16:creationId xmlns:a16="http://schemas.microsoft.com/office/drawing/2014/main" id="{6B294FA9-9FEF-509A-CFB3-3029BDCD10C2}"/>
              </a:ext>
            </a:extLst>
          </p:cNvPr>
          <p:cNvSpPr txBox="1">
            <a:spLocks noChangeArrowheads="1"/>
          </p:cNvSpPr>
          <p:nvPr/>
        </p:nvSpPr>
        <p:spPr bwMode="auto">
          <a:xfrm>
            <a:off x="4276726" y="3125789"/>
            <a:ext cx="3730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ja-JP" sz="1400">
                <a:solidFill>
                  <a:srgbClr val="FFFFFF"/>
                </a:solidFill>
                <a:latin typeface="Century" panose="02040604050505020304" pitchFamily="18" charset="0"/>
                <a:ea typeface="ヒラギノ角ゴ StdN W8"/>
                <a:cs typeface="Microsoft Yi Baiti" panose="03000500000000000000" pitchFamily="66" charset="0"/>
              </a:rPr>
              <a:t>❶</a:t>
            </a:r>
            <a:endParaRPr lang="ja-JP" altLang="ja-JP" sz="1800">
              <a:ea typeface="ヒラギノ角ゴ StdN W8"/>
              <a:cs typeface="Microsoft Yi Baiti" panose="03000500000000000000" pitchFamily="66" charset="0"/>
            </a:endParaRPr>
          </a:p>
        </p:txBody>
      </p:sp>
      <p:sp>
        <p:nvSpPr>
          <p:cNvPr id="16395" name="テキスト 21">
            <a:extLst>
              <a:ext uri="{FF2B5EF4-FFF2-40B4-BE49-F238E27FC236}">
                <a16:creationId xmlns:a16="http://schemas.microsoft.com/office/drawing/2014/main" id="{5B2DDF5D-D383-A6D8-8BFE-5428BBCB2B3C}"/>
              </a:ext>
            </a:extLst>
          </p:cNvPr>
          <p:cNvSpPr txBox="1">
            <a:spLocks noChangeArrowheads="1"/>
          </p:cNvSpPr>
          <p:nvPr/>
        </p:nvSpPr>
        <p:spPr bwMode="auto">
          <a:xfrm>
            <a:off x="6921501" y="3125789"/>
            <a:ext cx="3730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ja-JP" sz="1400">
                <a:solidFill>
                  <a:srgbClr val="FFFFFF"/>
                </a:solidFill>
                <a:latin typeface="Century" panose="02040604050505020304" pitchFamily="18" charset="0"/>
                <a:ea typeface="ヒラギノ角ゴ StdN W8"/>
                <a:cs typeface="Microsoft Yi Baiti" panose="03000500000000000000" pitchFamily="66" charset="0"/>
              </a:rPr>
              <a:t>❷</a:t>
            </a:r>
            <a:endParaRPr lang="ja-JP" altLang="ja-JP" sz="1800">
              <a:ea typeface="ヒラギノ角ゴ StdN W8"/>
              <a:cs typeface="Microsoft Yi Baiti" panose="03000500000000000000" pitchFamily="66" charset="0"/>
            </a:endParaRPr>
          </a:p>
        </p:txBody>
      </p:sp>
      <p:sp>
        <p:nvSpPr>
          <p:cNvPr id="16396" name="テキスト 23">
            <a:extLst>
              <a:ext uri="{FF2B5EF4-FFF2-40B4-BE49-F238E27FC236}">
                <a16:creationId xmlns:a16="http://schemas.microsoft.com/office/drawing/2014/main" id="{8A8BC608-3D87-B52A-27C7-0793D9C18B20}"/>
              </a:ext>
            </a:extLst>
          </p:cNvPr>
          <p:cNvSpPr txBox="1">
            <a:spLocks noChangeArrowheads="1"/>
          </p:cNvSpPr>
          <p:nvPr/>
        </p:nvSpPr>
        <p:spPr bwMode="auto">
          <a:xfrm>
            <a:off x="1631951" y="5589589"/>
            <a:ext cx="3730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ea typeface="ヒラギノ角ゴ StdN W8"/>
              <a:cs typeface="Microsoft Yi Baiti" panose="03000500000000000000" pitchFamily="66" charset="0"/>
            </a:endParaRPr>
          </a:p>
        </p:txBody>
      </p:sp>
      <p:sp>
        <p:nvSpPr>
          <p:cNvPr id="16397" name="Rectangle 17">
            <a:extLst>
              <a:ext uri="{FF2B5EF4-FFF2-40B4-BE49-F238E27FC236}">
                <a16:creationId xmlns:a16="http://schemas.microsoft.com/office/drawing/2014/main" id="{C6BF16A9-A1F4-B114-F9EB-0EDCED2AD33D}"/>
              </a:ext>
            </a:extLst>
          </p:cNvPr>
          <p:cNvSpPr>
            <a:spLocks noChangeArrowheads="1"/>
          </p:cNvSpPr>
          <p:nvPr/>
        </p:nvSpPr>
        <p:spPr bwMode="auto">
          <a:xfrm>
            <a:off x="1524000" y="-832938"/>
            <a:ext cx="1846142" cy="212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12" tIns="914112" rIns="914112" bIns="91411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398" name="Rectangle 19">
            <a:extLst>
              <a:ext uri="{FF2B5EF4-FFF2-40B4-BE49-F238E27FC236}">
                <a16:creationId xmlns:a16="http://schemas.microsoft.com/office/drawing/2014/main" id="{2AE6CAC2-D2FA-9E35-67A2-71D4679D9F47}"/>
              </a:ext>
            </a:extLst>
          </p:cNvPr>
          <p:cNvSpPr>
            <a:spLocks noChangeArrowheads="1"/>
          </p:cNvSpPr>
          <p:nvPr/>
        </p:nvSpPr>
        <p:spPr bwMode="auto">
          <a:xfrm>
            <a:off x="1524001" y="-490538"/>
            <a:ext cx="1846263" cy="235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12" tIns="914112" rIns="914112" bIns="91411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br>
              <a:rPr lang="ja-JP" altLang="en-US" sz="900">
                <a:latin typeface="Century" panose="02040604050505020304" pitchFamily="18" charset="0"/>
                <a:ea typeface="ＭＳ 明朝" panose="02020609040205080304" pitchFamily="17" charset="-128"/>
                <a:cs typeface="Times New Roman" panose="02020603050405020304" pitchFamily="18" charset="0"/>
              </a:rPr>
            </a:br>
            <a:endParaRPr lang="ja-JP" altLang="en-US" sz="600">
              <a:ea typeface="ＭＳ 明朝" panose="02020609040205080304" pitchFamily="17" charset="-128"/>
              <a:cs typeface="Times New Roman" panose="02020603050405020304" pitchFamily="18" charset="0"/>
            </a:endParaRPr>
          </a:p>
          <a:p>
            <a:pPr>
              <a:spcBef>
                <a:spcPct val="0"/>
              </a:spcBef>
              <a:buFontTx/>
              <a:buNone/>
            </a:pPr>
            <a:endParaRPr lang="ja-JP" altLang="en-US" sz="1800">
              <a:ea typeface="ＭＳ 明朝" panose="02020609040205080304" pitchFamily="17" charset="-128"/>
              <a:cs typeface="Times New Roman" panose="02020603050405020304" pitchFamily="18" charset="0"/>
            </a:endParaRPr>
          </a:p>
        </p:txBody>
      </p:sp>
      <p:sp>
        <p:nvSpPr>
          <p:cNvPr id="16399" name="Rectangle 28">
            <a:extLst>
              <a:ext uri="{FF2B5EF4-FFF2-40B4-BE49-F238E27FC236}">
                <a16:creationId xmlns:a16="http://schemas.microsoft.com/office/drawing/2014/main" id="{85DA872D-FD04-D104-11DC-6515009BE1AF}"/>
              </a:ext>
            </a:extLst>
          </p:cNvPr>
          <p:cNvSpPr>
            <a:spLocks noChangeArrowheads="1"/>
          </p:cNvSpPr>
          <p:nvPr/>
        </p:nvSpPr>
        <p:spPr bwMode="auto">
          <a:xfrm>
            <a:off x="1524000" y="8821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900">
              <a:latin typeface="Century" panose="02040604050505020304" pitchFamily="18" charset="0"/>
              <a:ea typeface="ＭＳ 明朝" panose="02020609040205080304" pitchFamily="17" charset="-128"/>
              <a:cs typeface="Times New Roman" panose="02020603050405020304" pitchFamily="18" charset="0"/>
            </a:endParaRPr>
          </a:p>
          <a:p>
            <a:pPr>
              <a:spcBef>
                <a:spcPct val="0"/>
              </a:spcBef>
              <a:buFontTx/>
              <a:buNone/>
            </a:pPr>
            <a:r>
              <a:rPr lang="en-US" altLang="ja-JP" sz="900">
                <a:latin typeface="Century" panose="02040604050505020304" pitchFamily="18" charset="0"/>
                <a:ea typeface="ＭＳ 明朝" panose="02020609040205080304" pitchFamily="17" charset="-128"/>
                <a:cs typeface="Times New Roman" panose="02020603050405020304" pitchFamily="18" charset="0"/>
              </a:rPr>
              <a:t>a</a:t>
            </a:r>
            <a:endParaRPr lang="en-US" altLang="ja-JP" sz="1800">
              <a:ea typeface="ＭＳ 明朝" panose="02020609040205080304" pitchFamily="17" charset="-128"/>
              <a:cs typeface="Times New Roman" panose="02020603050405020304" pitchFamily="18" charset="0"/>
            </a:endParaRPr>
          </a:p>
        </p:txBody>
      </p:sp>
      <p:sp>
        <p:nvSpPr>
          <p:cNvPr id="6164" name="テキスト ボックス 15">
            <a:extLst>
              <a:ext uri="{FF2B5EF4-FFF2-40B4-BE49-F238E27FC236}">
                <a16:creationId xmlns:a16="http://schemas.microsoft.com/office/drawing/2014/main" id="{08AAD7D3-8ECE-5C9F-C127-F64C5831CAC8}"/>
              </a:ext>
            </a:extLst>
          </p:cNvPr>
          <p:cNvSpPr txBox="1">
            <a:spLocks noChangeArrowheads="1"/>
          </p:cNvSpPr>
          <p:nvPr/>
        </p:nvSpPr>
        <p:spPr bwMode="auto">
          <a:xfrm>
            <a:off x="88258" y="157408"/>
            <a:ext cx="870142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B0F0"/>
                </a:solidFill>
              </a:rPr>
              <a:t>      「文化ををつなぐ」ために、</a:t>
            </a:r>
            <a:r>
              <a:rPr lang="ja-JP" altLang="en-US" sz="2400" dirty="0">
                <a:solidFill>
                  <a:srgbClr val="FF6699"/>
                </a:solidFill>
              </a:rPr>
              <a:t>８つのシキタリ</a:t>
            </a:r>
            <a:r>
              <a:rPr lang="ja-JP" altLang="en-US" sz="2400" dirty="0">
                <a:solidFill>
                  <a:srgbClr val="00B0F0"/>
                </a:solidFill>
              </a:rPr>
              <a:t>をつくりました</a:t>
            </a:r>
            <a:br>
              <a:rPr lang="ja-JP" altLang="en-US" sz="2400" dirty="0">
                <a:solidFill>
                  <a:srgbClr val="00B0F0"/>
                </a:solidFill>
              </a:rPr>
            </a:br>
            <a:r>
              <a:rPr lang="ja-JP" altLang="en-US" sz="2400" dirty="0">
                <a:solidFill>
                  <a:srgbClr val="00B0F0"/>
                </a:solidFill>
              </a:rPr>
              <a:t>                       </a:t>
            </a:r>
            <a:r>
              <a:rPr lang="ja-JP" altLang="en-US" sz="2000" b="1" dirty="0">
                <a:solidFill>
                  <a:srgbClr val="009EDE"/>
                </a:solidFill>
              </a:rPr>
              <a:t>（コロナでズームになって、「その７」は省力化</a:t>
            </a:r>
            <a:r>
              <a:rPr lang="en-US" altLang="ja-JP" sz="2000" b="1" dirty="0">
                <a:solidFill>
                  <a:srgbClr val="009EDE"/>
                </a:solidFill>
              </a:rPr>
              <a:t>(^_-)-☆</a:t>
            </a:r>
            <a:r>
              <a:rPr lang="ja-JP" altLang="en-US" sz="2000" b="1" dirty="0">
                <a:solidFill>
                  <a:srgbClr val="009EDE"/>
                </a:solidFill>
              </a:rPr>
              <a:t>）</a:t>
            </a:r>
          </a:p>
          <a:p>
            <a:pPr eaLnBrk="1" hangingPunct="1">
              <a:spcBef>
                <a:spcPct val="0"/>
              </a:spcBef>
              <a:buFontTx/>
              <a:buNone/>
            </a:pPr>
            <a:br>
              <a:rPr lang="ja-JP" altLang="en-US" sz="1800" dirty="0"/>
            </a:br>
            <a:r>
              <a:rPr lang="ja-JP" altLang="ja-JP" sz="1800" b="1" dirty="0"/>
              <a:t>その１</a:t>
            </a:r>
            <a:r>
              <a:rPr lang="ja-JP" altLang="en-US" sz="1800" b="1" dirty="0"/>
              <a:t>　</a:t>
            </a:r>
            <a:r>
              <a:rPr lang="ja-JP" altLang="ja-JP" sz="1800" b="1" dirty="0"/>
              <a:t>席は、</a:t>
            </a:r>
            <a:r>
              <a:rPr lang="ja-JP" altLang="ja-JP" sz="1800" b="1" dirty="0">
                <a:solidFill>
                  <a:srgbClr val="FF33CC"/>
                </a:solidFill>
              </a:rPr>
              <a:t>籖引き</a:t>
            </a:r>
            <a:r>
              <a:rPr lang="ja-JP" altLang="ja-JP" sz="1800" b="1" dirty="0"/>
              <a:t>。恋が偶然の機会から生まれるように</a:t>
            </a:r>
          </a:p>
          <a:p>
            <a:pPr eaLnBrk="1" hangingPunct="1">
              <a:spcBef>
                <a:spcPct val="0"/>
              </a:spcBef>
              <a:buFontTx/>
              <a:buNone/>
            </a:pPr>
            <a:r>
              <a:rPr lang="ja-JP" altLang="ja-JP" sz="1800" b="1" dirty="0"/>
              <a:t>その２</a:t>
            </a:r>
            <a:r>
              <a:rPr lang="ja-JP" altLang="en-US" sz="1800" b="1" dirty="0"/>
              <a:t>　</a:t>
            </a:r>
            <a:r>
              <a:rPr lang="ja-JP" altLang="ja-JP" sz="1800" b="1" dirty="0">
                <a:solidFill>
                  <a:srgbClr val="FF33CC"/>
                </a:solidFill>
              </a:rPr>
              <a:t>パソコン文字通訳、手話、磁気ループ、指点字</a:t>
            </a:r>
            <a:r>
              <a:rPr lang="ja-JP" altLang="ja-JP" sz="1800" b="1" dirty="0"/>
              <a:t>を用意</a:t>
            </a:r>
          </a:p>
          <a:p>
            <a:pPr eaLnBrk="1" hangingPunct="1">
              <a:spcBef>
                <a:spcPct val="0"/>
              </a:spcBef>
              <a:buFontTx/>
              <a:buNone/>
            </a:pPr>
            <a:r>
              <a:rPr lang="ja-JP" altLang="ja-JP" sz="1800" b="1" dirty="0"/>
              <a:t>その</a:t>
            </a:r>
            <a:r>
              <a:rPr lang="en-US" altLang="ja-JP" sz="1800" b="1" dirty="0"/>
              <a:t>3</a:t>
            </a:r>
            <a:r>
              <a:rPr lang="ja-JP" altLang="en-US" sz="1800" b="1" dirty="0"/>
              <a:t>　</a:t>
            </a:r>
            <a:r>
              <a:rPr lang="ja-JP" altLang="ja-JP" sz="1800" b="1" dirty="0"/>
              <a:t>毎回、</a:t>
            </a:r>
            <a:r>
              <a:rPr lang="en-US" altLang="ja-JP" sz="1800" b="1" dirty="0">
                <a:solidFill>
                  <a:srgbClr val="FF33CC"/>
                </a:solidFill>
              </a:rPr>
              <a:t>news</a:t>
            </a:r>
            <a:r>
              <a:rPr lang="ja-JP" altLang="ja-JP" sz="1800" b="1" dirty="0"/>
              <a:t>が潜んでいます</a:t>
            </a:r>
          </a:p>
          <a:p>
            <a:pPr eaLnBrk="1" hangingPunct="1">
              <a:spcBef>
                <a:spcPct val="0"/>
              </a:spcBef>
              <a:buFontTx/>
              <a:buNone/>
            </a:pPr>
            <a:r>
              <a:rPr lang="ja-JP" altLang="ja-JP" sz="1800" b="1" dirty="0"/>
              <a:t>その</a:t>
            </a:r>
            <a:r>
              <a:rPr lang="en-US" altLang="ja-JP" sz="1800" b="1" dirty="0"/>
              <a:t>4</a:t>
            </a:r>
            <a:r>
              <a:rPr lang="ja-JP" altLang="en-US" sz="1800" b="1" dirty="0"/>
              <a:t>　</a:t>
            </a:r>
            <a:r>
              <a:rPr lang="ja-JP" altLang="ja-JP" sz="1800" b="1" dirty="0"/>
              <a:t>どんなに高名な方でも、</a:t>
            </a:r>
            <a:r>
              <a:rPr lang="ja-JP" altLang="ja-JP" sz="1800" b="1" dirty="0">
                <a:solidFill>
                  <a:srgbClr val="FF33CC"/>
                </a:solidFill>
              </a:rPr>
              <a:t>講演料ナシ</a:t>
            </a:r>
            <a:r>
              <a:rPr lang="ja-JP" altLang="ja-JP" sz="1800" b="1" dirty="0"/>
              <a:t>。それは、“権利”なのだという理屈から</a:t>
            </a:r>
          </a:p>
          <a:p>
            <a:pPr eaLnBrk="1" hangingPunct="1">
              <a:spcBef>
                <a:spcPct val="0"/>
              </a:spcBef>
              <a:buFontTx/>
              <a:buNone/>
            </a:pPr>
            <a:r>
              <a:rPr lang="ja-JP" altLang="ja-JP" sz="1800" b="1" dirty="0"/>
              <a:t>その</a:t>
            </a:r>
            <a:r>
              <a:rPr lang="en-US" altLang="ja-JP" sz="1800" b="1" dirty="0"/>
              <a:t>5</a:t>
            </a:r>
            <a:r>
              <a:rPr lang="ja-JP" altLang="en-US" sz="1800" b="1" dirty="0"/>
              <a:t>　</a:t>
            </a:r>
            <a:r>
              <a:rPr lang="ja-JP" altLang="ja-JP" sz="1800" b="1" dirty="0"/>
              <a:t>登壇は「権利」なので、</a:t>
            </a:r>
            <a:r>
              <a:rPr lang="ja-JP" altLang="ja-JP" sz="1800" b="1" dirty="0">
                <a:solidFill>
                  <a:srgbClr val="FF33CC"/>
                </a:solidFill>
              </a:rPr>
              <a:t>「一生に一度」</a:t>
            </a:r>
            <a:r>
              <a:rPr lang="ja-JP" altLang="ja-JP" sz="1800" b="1" dirty="0"/>
              <a:t>だけ。</a:t>
            </a:r>
          </a:p>
          <a:p>
            <a:pPr eaLnBrk="1" hangingPunct="1">
              <a:spcBef>
                <a:spcPct val="0"/>
              </a:spcBef>
              <a:buFontTx/>
              <a:buNone/>
            </a:pPr>
            <a:r>
              <a:rPr lang="ja-JP" altLang="ja-JP" sz="1800" b="1" dirty="0"/>
              <a:t>その</a:t>
            </a:r>
            <a:r>
              <a:rPr lang="en-US" altLang="ja-JP" sz="1800" b="1" dirty="0"/>
              <a:t>6</a:t>
            </a:r>
            <a:r>
              <a:rPr lang="ja-JP" altLang="en-US" sz="1800" b="1" dirty="0"/>
              <a:t>　</a:t>
            </a:r>
            <a:r>
              <a:rPr lang="ja-JP" altLang="ja-JP" sz="1800" b="1" dirty="0">
                <a:solidFill>
                  <a:srgbClr val="FF33CC"/>
                </a:solidFill>
              </a:rPr>
              <a:t>モットーは前例を破ること</a:t>
            </a:r>
            <a:r>
              <a:rPr lang="ja-JP" altLang="ja-JP" sz="1800" b="1" dirty="0"/>
              <a:t>。〇〇先生、〇〇局長という上下っぽい呼びかけをやめ</a:t>
            </a:r>
            <a:endParaRPr lang="ja-JP" altLang="en-US" sz="1800" b="1" dirty="0"/>
          </a:p>
          <a:p>
            <a:pPr eaLnBrk="1" hangingPunct="1">
              <a:spcBef>
                <a:spcPct val="0"/>
              </a:spcBef>
              <a:buFontTx/>
              <a:buNone/>
            </a:pPr>
            <a:r>
              <a:rPr lang="ja-JP" altLang="en-US" sz="1800" b="1" dirty="0"/>
              <a:t>　　　　　</a:t>
            </a:r>
            <a:r>
              <a:rPr lang="ja-JP" altLang="en-US" sz="1800" b="1" dirty="0">
                <a:solidFill>
                  <a:srgbClr val="FF33CC"/>
                </a:solidFill>
              </a:rPr>
              <a:t>カラ</a:t>
            </a:r>
            <a:r>
              <a:rPr lang="ja-JP" altLang="ja-JP" sz="1800" b="1" dirty="0"/>
              <a:t>ちゃん、</a:t>
            </a:r>
            <a:r>
              <a:rPr lang="ja-JP" altLang="en-US" sz="1800" b="1" dirty="0">
                <a:solidFill>
                  <a:srgbClr val="FF33CC"/>
                </a:solidFill>
              </a:rPr>
              <a:t>サル</a:t>
            </a:r>
            <a:r>
              <a:rPr lang="ja-JP" altLang="ja-JP" sz="1800" b="1" dirty="0"/>
              <a:t>ちゃんと呼び合って、始まる前から水平の関係</a:t>
            </a:r>
            <a:r>
              <a:rPr lang="ja-JP" altLang="en-US" sz="1800" b="1" dirty="0"/>
              <a:t>が</a:t>
            </a:r>
            <a:br>
              <a:rPr lang="ja-JP" altLang="en-US" sz="1800" b="1" dirty="0"/>
            </a:br>
            <a:r>
              <a:rPr lang="ja-JP" altLang="ja-JP" sz="1800" b="1" dirty="0"/>
              <a:t>その</a:t>
            </a:r>
            <a:r>
              <a:rPr lang="en-US" altLang="ja-JP" sz="1800" b="1" dirty="0"/>
              <a:t>7</a:t>
            </a:r>
            <a:r>
              <a:rPr lang="ja-JP" altLang="en-US" sz="1800" b="1" dirty="0"/>
              <a:t>　</a:t>
            </a:r>
            <a:r>
              <a:rPr lang="ja-JP" altLang="en-US" sz="1800" b="1" dirty="0">
                <a:solidFill>
                  <a:srgbClr val="FF33CC"/>
                </a:solidFill>
              </a:rPr>
              <a:t>縁の下の力持ち</a:t>
            </a:r>
            <a:r>
              <a:rPr lang="ja-JP" altLang="en-US" sz="1800" b="1" dirty="0"/>
              <a:t>　</a:t>
            </a:r>
            <a:r>
              <a:rPr lang="ja-JP" altLang="ja-JP" sz="1800" b="1" dirty="0">
                <a:solidFill>
                  <a:srgbClr val="FF3399"/>
                </a:solidFill>
              </a:rPr>
              <a:t>資料配布ボラ　袋詰めボラ</a:t>
            </a:r>
            <a:endParaRPr lang="ja-JP" altLang="en-US" sz="1800" b="1" dirty="0">
              <a:solidFill>
                <a:srgbClr val="FF3399"/>
              </a:solidFill>
            </a:endParaRPr>
          </a:p>
          <a:p>
            <a:pPr eaLnBrk="1" hangingPunct="1">
              <a:spcBef>
                <a:spcPct val="0"/>
              </a:spcBef>
              <a:buFontTx/>
              <a:buNone/>
            </a:pPr>
            <a:r>
              <a:rPr lang="ja-JP" altLang="en-US" sz="1800" b="1" dirty="0"/>
              <a:t>　　　　　</a:t>
            </a:r>
            <a:r>
              <a:rPr lang="ja-JP" altLang="ja-JP" sz="1800" b="1" dirty="0"/>
              <a:t>満員御礼判定＆「えにし結び名簿」ボラ　</a:t>
            </a:r>
          </a:p>
          <a:p>
            <a:pPr eaLnBrk="1" hangingPunct="1">
              <a:spcBef>
                <a:spcPct val="0"/>
              </a:spcBef>
              <a:buFontTx/>
              <a:buNone/>
            </a:pPr>
            <a:r>
              <a:rPr lang="ja-JP" altLang="en-US" sz="1800" b="1" dirty="0"/>
              <a:t>　　　　　</a:t>
            </a:r>
            <a:r>
              <a:rPr lang="ja-JP" altLang="ja-JP" sz="1800" b="1" dirty="0"/>
              <a:t>映像配信ボラ　プログラムづくりボラ　売り子担当ボラ</a:t>
            </a:r>
            <a:endParaRPr lang="ja-JP" altLang="en-US" sz="1800" b="1" dirty="0"/>
          </a:p>
          <a:p>
            <a:pPr eaLnBrk="1" hangingPunct="1">
              <a:spcBef>
                <a:spcPct val="0"/>
              </a:spcBef>
              <a:buFontTx/>
              <a:buNone/>
            </a:pPr>
            <a:r>
              <a:rPr lang="ja-JP" altLang="en-US" sz="1800" b="1" dirty="0"/>
              <a:t>　　　　　</a:t>
            </a:r>
            <a:r>
              <a:rPr lang="ja-JP" altLang="ja-JP" sz="1800" b="1" dirty="0"/>
              <a:t>受付・</a:t>
            </a:r>
            <a:r>
              <a:rPr lang="ja-JP" altLang="ja-JP" sz="1800" b="1" dirty="0">
                <a:solidFill>
                  <a:srgbClr val="FF3399"/>
                </a:solidFill>
              </a:rPr>
              <a:t>ご案内担当ボラ</a:t>
            </a:r>
            <a:r>
              <a:rPr lang="ja-JP" altLang="en-US" sz="1800" b="1" dirty="0"/>
              <a:t>　幹事長・事務局長ボラ</a:t>
            </a:r>
            <a:r>
              <a:rPr lang="en-US" altLang="ja-JP" sz="1800" b="1" dirty="0" err="1"/>
              <a:t>etc</a:t>
            </a:r>
            <a:r>
              <a:rPr lang="ja-JP" altLang="ja-JP" sz="1800" b="1" dirty="0"/>
              <a:t>．</a:t>
            </a:r>
            <a:r>
              <a:rPr lang="en-US" altLang="ja-JP" sz="1800" b="1" dirty="0" err="1"/>
              <a:t>etc</a:t>
            </a:r>
            <a:r>
              <a:rPr lang="ja-JP" altLang="ja-JP" sz="1800" b="1" dirty="0"/>
              <a:t>．</a:t>
            </a:r>
            <a:endParaRPr lang="ja-JP" altLang="en-US" sz="1800" b="1" dirty="0"/>
          </a:p>
          <a:p>
            <a:pPr eaLnBrk="1" hangingPunct="1">
              <a:spcBef>
                <a:spcPct val="0"/>
              </a:spcBef>
              <a:buFontTx/>
              <a:buNone/>
            </a:pPr>
            <a:r>
              <a:rPr lang="ja-JP" altLang="en-US" sz="1800" b="1" dirty="0"/>
              <a:t>その８　</a:t>
            </a:r>
            <a:r>
              <a:rPr lang="ja-JP" altLang="en-US" sz="1800" b="1" dirty="0">
                <a:solidFill>
                  <a:srgbClr val="FF3399"/>
                </a:solidFill>
              </a:rPr>
              <a:t>スポンサーなし</a:t>
            </a:r>
            <a:endParaRPr lang="ja-JP" altLang="ja-JP" sz="1800" b="1" dirty="0"/>
          </a:p>
          <a:p>
            <a:pPr eaLnBrk="1" hangingPunct="1">
              <a:spcBef>
                <a:spcPct val="0"/>
              </a:spcBef>
              <a:buFontTx/>
              <a:buNone/>
            </a:pPr>
            <a:endParaRPr lang="ja-JP" altLang="ja-JP" sz="1800" dirty="0"/>
          </a:p>
        </p:txBody>
      </p:sp>
      <p:sp>
        <p:nvSpPr>
          <p:cNvPr id="4" name="コンテンツ プレースホルダー 3">
            <a:extLst>
              <a:ext uri="{FF2B5EF4-FFF2-40B4-BE49-F238E27FC236}">
                <a16:creationId xmlns:a16="http://schemas.microsoft.com/office/drawing/2014/main" id="{6B68D8C7-6ED1-F399-BDD2-B010EE4EFA13}"/>
              </a:ext>
            </a:extLst>
          </p:cNvPr>
          <p:cNvSpPr txBox="1">
            <a:spLocks noGrp="1"/>
          </p:cNvSpPr>
          <p:nvPr>
            <p:ph idx="1"/>
          </p:nvPr>
        </p:nvSpPr>
        <p:spPr>
          <a:xfrm>
            <a:off x="10186691" y="621697"/>
            <a:ext cx="1323952" cy="5500307"/>
          </a:xfrm>
          <a:prstGeom prst="rect">
            <a:avLst/>
          </a:prstGeom>
          <a:noFill/>
        </p:spPr>
        <p:txBody>
          <a:bodyPr vert="eaVert" wrap="square" rtlCol="0">
            <a:spAutoFit/>
          </a:bodyPr>
          <a:lstStyle/>
          <a:p>
            <a:pPr marL="0" indent="0">
              <a:buNone/>
            </a:pPr>
            <a:r>
              <a:rPr kumimoji="1" lang="ja-JP" altLang="en-US" sz="3600" b="1" dirty="0">
                <a:solidFill>
                  <a:srgbClr val="FF6699"/>
                </a:solidFill>
              </a:rPr>
              <a:t>つなぐために その②</a:t>
            </a:r>
          </a:p>
          <a:p>
            <a:pPr marL="0" indent="0">
              <a:buNone/>
            </a:pPr>
            <a:r>
              <a:rPr lang="ja-JP" altLang="en-US" sz="3600" b="1" dirty="0">
                <a:solidFill>
                  <a:srgbClr val="FF6699"/>
                </a:solidFill>
              </a:rPr>
              <a:t>      え</a:t>
            </a:r>
            <a:r>
              <a:rPr kumimoji="1" lang="ja-JP" altLang="en-US" sz="3600" b="1" dirty="0">
                <a:solidFill>
                  <a:srgbClr val="FF6699"/>
                </a:solidFill>
              </a:rPr>
              <a:t>にしを結ぶ会</a:t>
            </a:r>
          </a:p>
        </p:txBody>
      </p:sp>
      <p:sp>
        <p:nvSpPr>
          <p:cNvPr id="5" name="楕円 4">
            <a:extLst>
              <a:ext uri="{FF2B5EF4-FFF2-40B4-BE49-F238E27FC236}">
                <a16:creationId xmlns:a16="http://schemas.microsoft.com/office/drawing/2014/main" id="{5789290E-BB46-2981-0962-769B039C4433}"/>
              </a:ext>
            </a:extLst>
          </p:cNvPr>
          <p:cNvSpPr/>
          <p:nvPr/>
        </p:nvSpPr>
        <p:spPr>
          <a:xfrm>
            <a:off x="10029892" y="265176"/>
            <a:ext cx="1937981" cy="5017168"/>
          </a:xfrm>
          <a:prstGeom prst="ellipse">
            <a:avLst/>
          </a:prstGeom>
          <a:no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71141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164">
                                            <p:txEl>
                                              <p:pRg st="10" end="10"/>
                                            </p:txEl>
                                          </p:spTgt>
                                        </p:tgtEl>
                                      </p:cBhvr>
                                    </p:animEffect>
                                    <p:animScale>
                                      <p:cBhvr>
                                        <p:cTn id="7" dur="250" autoRev="1" fill="hold"/>
                                        <p:tgtEl>
                                          <p:spTgt spid="6164">
                                            <p:txEl>
                                              <p:pRg st="10" end="1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164">
                                            <p:txEl>
                                              <p:pRg st="11" end="11"/>
                                            </p:txEl>
                                          </p:spTgt>
                                        </p:tgtEl>
                                      </p:cBhvr>
                                    </p:animEffect>
                                    <p:animScale>
                                      <p:cBhvr>
                                        <p:cTn id="12" dur="250" autoRev="1" fill="hold"/>
                                        <p:tgtEl>
                                          <p:spTgt spid="6164">
                                            <p:txEl>
                                              <p:pRg st="11" end="11"/>
                                            </p:txEl>
                                          </p:spTgt>
                                        </p:tgtEl>
                                      </p:cBhvr>
                                      <p:by x="105000" y="105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164">
                                            <p:txEl>
                                              <p:pRg st="7" end="7"/>
                                            </p:txEl>
                                          </p:spTgt>
                                        </p:tgtEl>
                                        <p:attrNameLst>
                                          <p:attrName>r</p:attrName>
                                        </p:attrNameLst>
                                      </p:cBhvr>
                                    </p:animRot>
                                    <p:animRot by="-240000">
                                      <p:cBhvr>
                                        <p:cTn id="17" dur="200" fill="hold">
                                          <p:stCondLst>
                                            <p:cond delay="200"/>
                                          </p:stCondLst>
                                        </p:cTn>
                                        <p:tgtEl>
                                          <p:spTgt spid="6164">
                                            <p:txEl>
                                              <p:pRg st="7" end="7"/>
                                            </p:txEl>
                                          </p:spTgt>
                                        </p:tgtEl>
                                        <p:attrNameLst>
                                          <p:attrName>r</p:attrName>
                                        </p:attrNameLst>
                                      </p:cBhvr>
                                    </p:animRot>
                                    <p:animRot by="240000">
                                      <p:cBhvr>
                                        <p:cTn id="18" dur="200" fill="hold">
                                          <p:stCondLst>
                                            <p:cond delay="400"/>
                                          </p:stCondLst>
                                        </p:cTn>
                                        <p:tgtEl>
                                          <p:spTgt spid="6164">
                                            <p:txEl>
                                              <p:pRg st="7" end="7"/>
                                            </p:txEl>
                                          </p:spTgt>
                                        </p:tgtEl>
                                        <p:attrNameLst>
                                          <p:attrName>r</p:attrName>
                                        </p:attrNameLst>
                                      </p:cBhvr>
                                    </p:animRot>
                                    <p:animRot by="-240000">
                                      <p:cBhvr>
                                        <p:cTn id="19" dur="200" fill="hold">
                                          <p:stCondLst>
                                            <p:cond delay="600"/>
                                          </p:stCondLst>
                                        </p:cTn>
                                        <p:tgtEl>
                                          <p:spTgt spid="6164">
                                            <p:txEl>
                                              <p:pRg st="7" end="7"/>
                                            </p:txEl>
                                          </p:spTgt>
                                        </p:tgtEl>
                                        <p:attrNameLst>
                                          <p:attrName>r</p:attrName>
                                        </p:attrNameLst>
                                      </p:cBhvr>
                                    </p:animRot>
                                    <p:animRot by="120000">
                                      <p:cBhvr>
                                        <p:cTn id="20" dur="200" fill="hold">
                                          <p:stCondLst>
                                            <p:cond delay="800"/>
                                          </p:stCondLst>
                                        </p:cTn>
                                        <p:tgtEl>
                                          <p:spTgt spid="6164">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620F18A2-8EC3-2861-18A2-BAF9D4CFFAA7}"/>
              </a:ext>
            </a:extLst>
          </p:cNvPr>
          <p:cNvSpPr>
            <a:spLocks noGrp="1"/>
          </p:cNvSpPr>
          <p:nvPr>
            <p:ph type="ctrTitle" idx="4294967295"/>
          </p:nvPr>
        </p:nvSpPr>
        <p:spPr>
          <a:xfrm>
            <a:off x="2209800" y="2130426"/>
            <a:ext cx="7772400" cy="1470025"/>
          </a:xfrm>
        </p:spPr>
        <p:txBody>
          <a:bodyPr/>
          <a:lstStyle/>
          <a:p>
            <a:pPr eaLnBrk="1" hangingPunct="1"/>
            <a:endParaRPr lang="ja-JP" altLang="en-US"/>
          </a:p>
        </p:txBody>
      </p:sp>
      <p:sp>
        <p:nvSpPr>
          <p:cNvPr id="17411" name="サブタイトル 2">
            <a:extLst>
              <a:ext uri="{FF2B5EF4-FFF2-40B4-BE49-F238E27FC236}">
                <a16:creationId xmlns:a16="http://schemas.microsoft.com/office/drawing/2014/main" id="{70232285-32AE-E49B-2E7E-70C23E77FB88}"/>
              </a:ext>
            </a:extLst>
          </p:cNvPr>
          <p:cNvSpPr>
            <a:spLocks noGrp="1"/>
          </p:cNvSpPr>
          <p:nvPr>
            <p:ph type="subTitle" idx="4294967295"/>
          </p:nvPr>
        </p:nvSpPr>
        <p:spPr>
          <a:xfrm>
            <a:off x="2895600" y="3886200"/>
            <a:ext cx="6400800" cy="1752600"/>
          </a:xfrm>
        </p:spPr>
        <p:txBody>
          <a:bodyPr/>
          <a:lstStyle/>
          <a:p>
            <a:pPr marL="0" indent="0" algn="ctr">
              <a:buNone/>
            </a:pPr>
            <a:endParaRPr lang="ja-JP" altLang="en-US">
              <a:solidFill>
                <a:srgbClr val="898989"/>
              </a:solidFill>
            </a:endParaRPr>
          </a:p>
        </p:txBody>
      </p:sp>
      <p:graphicFrame>
        <p:nvGraphicFramePr>
          <p:cNvPr id="17412" name="Object 4">
            <a:extLst>
              <a:ext uri="{FF2B5EF4-FFF2-40B4-BE49-F238E27FC236}">
                <a16:creationId xmlns:a16="http://schemas.microsoft.com/office/drawing/2014/main" id="{3B71969A-37DE-4E4E-4849-5BD3E93681D9}"/>
              </a:ext>
            </a:extLst>
          </p:cNvPr>
          <p:cNvGraphicFramePr>
            <a:graphicFrameLocks noChangeAspect="1"/>
          </p:cNvGraphicFramePr>
          <p:nvPr/>
        </p:nvGraphicFramePr>
        <p:xfrm>
          <a:off x="6472238" y="1773239"/>
          <a:ext cx="4170362" cy="5902325"/>
        </p:xfrm>
        <a:graphic>
          <a:graphicData uri="http://schemas.openxmlformats.org/presentationml/2006/ole">
            <mc:AlternateContent xmlns:mc="http://schemas.openxmlformats.org/markup-compatibility/2006">
              <mc:Choice xmlns:v="urn:schemas-microsoft-com:vml" Requires="v">
                <p:oleObj name="Acrobat Document" r:id="rId2" imgW="7552440" imgH="10693080" progId="AcroExch.Document.11">
                  <p:embed/>
                </p:oleObj>
              </mc:Choice>
              <mc:Fallback>
                <p:oleObj name="Acrobat Document" r:id="rId2" imgW="7552440" imgH="10693080" progId="AcroExch.Document.11">
                  <p:embed/>
                  <p:pic>
                    <p:nvPicPr>
                      <p:cNvPr id="17412" name="Object 4">
                        <a:extLst>
                          <a:ext uri="{FF2B5EF4-FFF2-40B4-BE49-F238E27FC236}">
                            <a16:creationId xmlns:a16="http://schemas.microsoft.com/office/drawing/2014/main" id="{3B71969A-37DE-4E4E-4849-5BD3E9368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238" y="1773239"/>
                        <a:ext cx="4170362"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58" name="Picture 2" descr="D:\YUKIKO\Desktop\20130427enishi\20130427enishi\DSC_7543.jpg">
            <a:extLst>
              <a:ext uri="{FF2B5EF4-FFF2-40B4-BE49-F238E27FC236}">
                <a16:creationId xmlns:a16="http://schemas.microsoft.com/office/drawing/2014/main" id="{12146554-41F3-AE4D-561A-421C68F7E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901" y="115889"/>
            <a:ext cx="3852863"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4" descr="D:\YUKIKO\Desktop\20130427enishi\20130427enishi\DSC_8051.jpg">
            <a:extLst>
              <a:ext uri="{FF2B5EF4-FFF2-40B4-BE49-F238E27FC236}">
                <a16:creationId xmlns:a16="http://schemas.microsoft.com/office/drawing/2014/main" id="{79EBF6ED-6A34-DE6D-4F21-180588AA47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976688"/>
            <a:ext cx="433387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5" descr="D:\YUKIKO\Desktop\20130427enishi\20130427enishi\DSC_8011.jpg">
            <a:extLst>
              <a:ext uri="{FF2B5EF4-FFF2-40B4-BE49-F238E27FC236}">
                <a16:creationId xmlns:a16="http://schemas.microsoft.com/office/drawing/2014/main" id="{82971923-C051-2A68-E828-710336BE24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014" y="2308225"/>
            <a:ext cx="388778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テキスト ボックス 1">
            <a:extLst>
              <a:ext uri="{FF2B5EF4-FFF2-40B4-BE49-F238E27FC236}">
                <a16:creationId xmlns:a16="http://schemas.microsoft.com/office/drawing/2014/main" id="{BE193311-51DB-6343-BC56-34740F9E5E4D}"/>
              </a:ext>
            </a:extLst>
          </p:cNvPr>
          <p:cNvSpPr txBox="1">
            <a:spLocks noChangeArrowheads="1"/>
          </p:cNvSpPr>
          <p:nvPr/>
        </p:nvSpPr>
        <p:spPr bwMode="auto">
          <a:xfrm>
            <a:off x="5824538" y="115889"/>
            <a:ext cx="3982180" cy="1754326"/>
          </a:xfrm>
          <a:prstGeom prst="rect">
            <a:avLst/>
          </a:prstGeom>
          <a:noFill/>
          <a:ln w="127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solidFill>
                  <a:srgbClr val="3333CC"/>
                </a:solidFill>
              </a:rPr>
              <a:t>たとえば、</a:t>
            </a:r>
          </a:p>
          <a:p>
            <a:pPr eaLnBrk="1" hangingPunct="1">
              <a:spcBef>
                <a:spcPct val="0"/>
              </a:spcBef>
              <a:buFontTx/>
              <a:buNone/>
            </a:pPr>
            <a:r>
              <a:rPr lang="ja-JP" altLang="en-US" sz="1800" b="1" dirty="0">
                <a:solidFill>
                  <a:srgbClr val="3333CC"/>
                </a:solidFill>
              </a:rPr>
              <a:t>えにしの集い２０１３</a:t>
            </a:r>
            <a:br>
              <a:rPr lang="ja-JP" altLang="en-US" sz="1800" b="1" dirty="0">
                <a:solidFill>
                  <a:srgbClr val="3333CC"/>
                </a:solidFill>
              </a:rPr>
            </a:br>
            <a:r>
              <a:rPr lang="ja-JP" altLang="en-US" sz="1800" b="1" dirty="0">
                <a:solidFill>
                  <a:srgbClr val="3333CC"/>
                </a:solidFill>
              </a:rPr>
              <a:t>　　　認知症のお二人</a:t>
            </a:r>
            <a:br>
              <a:rPr lang="ja-JP" altLang="en-US" sz="1800" b="1" dirty="0">
                <a:solidFill>
                  <a:srgbClr val="3333CC"/>
                </a:solidFill>
              </a:rPr>
            </a:br>
            <a:r>
              <a:rPr lang="ja-JP" altLang="en-US" sz="1800" b="1" dirty="0">
                <a:solidFill>
                  <a:srgbClr val="3333CC"/>
                </a:solidFill>
              </a:rPr>
              <a:t>　　　シゲさん、マサさんのトークに</a:t>
            </a:r>
          </a:p>
          <a:p>
            <a:pPr eaLnBrk="1" hangingPunct="1">
              <a:spcBef>
                <a:spcPct val="0"/>
              </a:spcBef>
              <a:buFontTx/>
              <a:buNone/>
            </a:pPr>
            <a:r>
              <a:rPr lang="ja-JP" altLang="en-US" sz="1800" b="1" dirty="0">
                <a:solidFill>
                  <a:srgbClr val="3333CC"/>
                </a:solidFill>
              </a:rPr>
              <a:t>夜の部パネリストの副大臣も感動</a:t>
            </a:r>
            <a:r>
              <a:rPr lang="en-US" altLang="ja-JP" sz="1800" b="1" dirty="0">
                <a:solidFill>
                  <a:srgbClr val="3333CC"/>
                </a:solidFill>
              </a:rPr>
              <a:t>!!!!!!!</a:t>
            </a:r>
            <a:br>
              <a:rPr lang="ja-JP" altLang="en-US" sz="1800" b="1" dirty="0">
                <a:solidFill>
                  <a:srgbClr val="3333CC"/>
                </a:solidFill>
              </a:rPr>
            </a:br>
            <a:r>
              <a:rPr lang="ja-JP" altLang="en-US" sz="1800" b="1" dirty="0">
                <a:solidFill>
                  <a:srgbClr val="3333CC"/>
                </a:solidFill>
              </a:rPr>
              <a:t>　　　国会の委員会でも話題に</a:t>
            </a:r>
          </a:p>
        </p:txBody>
      </p:sp>
    </p:spTree>
    <p:extLst>
      <p:ext uri="{BB962C8B-B14F-4D97-AF65-F5344CB8AC3E}">
        <p14:creationId xmlns:p14="http://schemas.microsoft.com/office/powerpoint/2010/main" val="87378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wedge">
                                      <p:cBhvr>
                                        <p:cTn id="7" dur="2000"/>
                                        <p:tgtEl>
                                          <p:spTgt spid="2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59"/>
                                        </p:tgtEl>
                                        <p:attrNameLst>
                                          <p:attrName>style.visibility</p:attrName>
                                        </p:attrNameLst>
                                      </p:cBhvr>
                                      <p:to>
                                        <p:strVal val="visible"/>
                                      </p:to>
                                    </p:set>
                                    <p:animEffect transition="in" filter="blinds(horizontal)">
                                      <p:cBhvr>
                                        <p:cTn id="12" dur="500"/>
                                        <p:tgtEl>
                                          <p:spTgt spid="2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060"/>
                                        </p:tgtEl>
                                        <p:attrNameLst>
                                          <p:attrName>style.visibility</p:attrName>
                                        </p:attrNameLst>
                                      </p:cBhvr>
                                      <p:to>
                                        <p:strVal val="visible"/>
                                      </p:to>
                                    </p:set>
                                    <p:animEffect transition="in" filter="box(in)">
                                      <p:cBhvr>
                                        <p:cTn id="17" dur="500"/>
                                        <p:tgtEl>
                                          <p:spTgt spid="2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mph" presetSubtype="0" fill="hold" grpId="0" nodeType="clickEffect">
                                  <p:stCondLst>
                                    <p:cond delay="0"/>
                                  </p:stCondLst>
                                  <p:childTnLst>
                                    <p:animRot by="21600000">
                                      <p:cBhvr>
                                        <p:cTn id="21" dur="2000" fill="hold"/>
                                        <p:tgtEl>
                                          <p:spTgt spid="25608"/>
                                        </p:tgtEl>
                                        <p:attrNameLst>
                                          <p:attrName>r</p:attrName>
                                        </p:attrNameLst>
                                      </p:cBhvr>
                                    </p:animRot>
                                  </p:childTnLst>
                                </p:cTn>
                              </p:par>
                            </p:childTnLst>
                          </p:cTn>
                        </p:par>
                      </p:childTnLst>
                    </p:cTn>
                  </p:par>
                  <p:par>
                    <p:cTn id="22" fill="hold" nodeType="clickPar">
                      <p:stCondLst>
                        <p:cond delay="indefinite"/>
                      </p:stCondLst>
                      <p:childTnLst>
                        <p:par>
                          <p:cTn id="23" fill="hold" nodeType="withGroup">
                            <p:stCondLst>
                              <p:cond delay="0"/>
                            </p:stCondLst>
                            <p:childTnLst>
                              <p:par>
                                <p:cTn id="24" presetID="45" presetClass="entr" presetSubtype="0" fill="hold" nodeType="clickEffect">
                                  <p:stCondLst>
                                    <p:cond delay="0"/>
                                  </p:stCondLst>
                                  <p:childTnLst>
                                    <p:set>
                                      <p:cBhvr>
                                        <p:cTn id="25" dur="1" fill="hold">
                                          <p:stCondLst>
                                            <p:cond delay="0"/>
                                          </p:stCondLst>
                                        </p:cTn>
                                        <p:tgtEl>
                                          <p:spTgt spid="2060"/>
                                        </p:tgtEl>
                                        <p:attrNameLst>
                                          <p:attrName>style.visibility</p:attrName>
                                        </p:attrNameLst>
                                      </p:cBhvr>
                                      <p:to>
                                        <p:strVal val="visible"/>
                                      </p:to>
                                    </p:set>
                                    <p:animEffect transition="in" filter="fade">
                                      <p:cBhvr>
                                        <p:cTn id="26" dur="2000"/>
                                        <p:tgtEl>
                                          <p:spTgt spid="2060"/>
                                        </p:tgtEl>
                                      </p:cBhvr>
                                    </p:animEffect>
                                    <p:anim calcmode="lin" valueType="num">
                                      <p:cBhvr>
                                        <p:cTn id="27" dur="2000" fill="hold"/>
                                        <p:tgtEl>
                                          <p:spTgt spid="2060"/>
                                        </p:tgtEl>
                                        <p:attrNameLst>
                                          <p:attrName>ppt_w</p:attrName>
                                        </p:attrNameLst>
                                      </p:cBhvr>
                                      <p:tavLst>
                                        <p:tav tm="0" fmla="#ppt_w*sin(2.5*pi*$)">
                                          <p:val>
                                            <p:fltVal val="0"/>
                                          </p:val>
                                        </p:tav>
                                        <p:tav tm="100000">
                                          <p:val>
                                            <p:fltVal val="1"/>
                                          </p:val>
                                        </p:tav>
                                      </p:tavLst>
                                    </p:anim>
                                    <p:anim calcmode="lin" valueType="num">
                                      <p:cBhvr>
                                        <p:cTn id="28" dur="2000" fill="hold"/>
                                        <p:tgtEl>
                                          <p:spTgt spid="20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8C2E808E-1D85-6558-940A-00A82A41EFD6}"/>
              </a:ext>
            </a:extLst>
          </p:cNvPr>
          <p:cNvSpPr/>
          <p:nvPr/>
        </p:nvSpPr>
        <p:spPr>
          <a:xfrm>
            <a:off x="9727450" y="421451"/>
            <a:ext cx="1937981" cy="5613589"/>
          </a:xfrm>
          <a:prstGeom prst="ellipse">
            <a:avLst/>
          </a:prstGeom>
          <a:no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コンテンツ プレースホルダー 3">
            <a:extLst>
              <a:ext uri="{FF2B5EF4-FFF2-40B4-BE49-F238E27FC236}">
                <a16:creationId xmlns:a16="http://schemas.microsoft.com/office/drawing/2014/main" id="{093A94A6-8211-05CE-4E34-D81FCADAF8A2}"/>
              </a:ext>
            </a:extLst>
          </p:cNvPr>
          <p:cNvSpPr txBox="1">
            <a:spLocks/>
          </p:cNvSpPr>
          <p:nvPr/>
        </p:nvSpPr>
        <p:spPr>
          <a:xfrm>
            <a:off x="9978296" y="822960"/>
            <a:ext cx="1323952" cy="5011897"/>
          </a:xfrm>
          <a:prstGeom prst="rect">
            <a:avLst/>
          </a:prstGeom>
          <a:noFill/>
        </p:spPr>
        <p:txBody>
          <a:bodyPr vert="eaVert"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600" b="1" dirty="0">
                <a:solidFill>
                  <a:srgbClr val="FF6699"/>
                </a:solidFill>
              </a:rPr>
              <a:t>つなぐために その③</a:t>
            </a:r>
          </a:p>
          <a:p>
            <a:pPr marL="0" indent="0">
              <a:buFont typeface="Arial" panose="020B0604020202020204" pitchFamily="34" charset="0"/>
              <a:buNone/>
            </a:pPr>
            <a:r>
              <a:rPr lang="ja-JP" altLang="en-US" sz="3600" b="1" dirty="0">
                <a:solidFill>
                  <a:srgbClr val="FF6699"/>
                </a:solidFill>
              </a:rPr>
              <a:t>     大学院で公開講義</a:t>
            </a:r>
          </a:p>
        </p:txBody>
      </p:sp>
      <p:pic>
        <p:nvPicPr>
          <p:cNvPr id="6" name="図 5">
            <a:extLst>
              <a:ext uri="{FF2B5EF4-FFF2-40B4-BE49-F238E27FC236}">
                <a16:creationId xmlns:a16="http://schemas.microsoft.com/office/drawing/2014/main" id="{A5604B19-84E1-5919-210A-B4E46951CD3D}"/>
              </a:ext>
            </a:extLst>
          </p:cNvPr>
          <p:cNvPicPr>
            <a:picLocks noChangeAspect="1"/>
          </p:cNvPicPr>
          <p:nvPr/>
        </p:nvPicPr>
        <p:blipFill>
          <a:blip r:embed="rId2"/>
          <a:stretch>
            <a:fillRect/>
          </a:stretch>
        </p:blipFill>
        <p:spPr>
          <a:xfrm>
            <a:off x="0" y="421452"/>
            <a:ext cx="8297433" cy="4515480"/>
          </a:xfrm>
          <a:prstGeom prst="rect">
            <a:avLst/>
          </a:prstGeom>
        </p:spPr>
      </p:pic>
      <p:pic>
        <p:nvPicPr>
          <p:cNvPr id="8" name="図 7">
            <a:extLst>
              <a:ext uri="{FF2B5EF4-FFF2-40B4-BE49-F238E27FC236}">
                <a16:creationId xmlns:a16="http://schemas.microsoft.com/office/drawing/2014/main" id="{2EBD88F9-14C9-668B-CBEE-76EE609304EF}"/>
              </a:ext>
            </a:extLst>
          </p:cNvPr>
          <p:cNvPicPr>
            <a:picLocks noChangeAspect="1"/>
          </p:cNvPicPr>
          <p:nvPr/>
        </p:nvPicPr>
        <p:blipFill>
          <a:blip r:embed="rId3"/>
          <a:stretch>
            <a:fillRect/>
          </a:stretch>
        </p:blipFill>
        <p:spPr>
          <a:xfrm>
            <a:off x="3649768" y="4772790"/>
            <a:ext cx="5792008" cy="2010056"/>
          </a:xfrm>
          <a:prstGeom prst="rect">
            <a:avLst/>
          </a:prstGeom>
          <a:ln w="28575">
            <a:solidFill>
              <a:srgbClr val="FF6699"/>
            </a:solidFill>
          </a:ln>
        </p:spPr>
      </p:pic>
    </p:spTree>
    <p:extLst>
      <p:ext uri="{BB962C8B-B14F-4D97-AF65-F5344CB8AC3E}">
        <p14:creationId xmlns:p14="http://schemas.microsoft.com/office/powerpoint/2010/main" val="2756346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AF723DB-26D5-91E7-EEDF-D0C648429856}"/>
              </a:ext>
            </a:extLst>
          </p:cNvPr>
          <p:cNvPicPr>
            <a:picLocks noChangeAspect="1"/>
          </p:cNvPicPr>
          <p:nvPr/>
        </p:nvPicPr>
        <p:blipFill>
          <a:blip r:embed="rId2"/>
          <a:stretch>
            <a:fillRect/>
          </a:stretch>
        </p:blipFill>
        <p:spPr>
          <a:xfrm>
            <a:off x="1613862" y="347232"/>
            <a:ext cx="8964276" cy="6163535"/>
          </a:xfrm>
          <a:prstGeom prst="rect">
            <a:avLst/>
          </a:prstGeom>
          <a:ln>
            <a:solidFill>
              <a:srgbClr val="FF6699"/>
            </a:solidFill>
          </a:ln>
        </p:spPr>
      </p:pic>
    </p:spTree>
    <p:extLst>
      <p:ext uri="{BB962C8B-B14F-4D97-AF65-F5344CB8AC3E}">
        <p14:creationId xmlns:p14="http://schemas.microsoft.com/office/powerpoint/2010/main" val="2204315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7587597-B4F3-8B1E-62F1-3DACF0876520}"/>
              </a:ext>
            </a:extLst>
          </p:cNvPr>
          <p:cNvPicPr>
            <a:picLocks noChangeAspect="1"/>
          </p:cNvPicPr>
          <p:nvPr/>
        </p:nvPicPr>
        <p:blipFill>
          <a:blip r:embed="rId2"/>
          <a:stretch>
            <a:fillRect/>
          </a:stretch>
        </p:blipFill>
        <p:spPr>
          <a:xfrm>
            <a:off x="-231648" y="795316"/>
            <a:ext cx="12192000" cy="4606366"/>
          </a:xfrm>
          <a:prstGeom prst="rect">
            <a:avLst/>
          </a:prstGeom>
        </p:spPr>
      </p:pic>
      <p:cxnSp>
        <p:nvCxnSpPr>
          <p:cNvPr id="7" name="直線コネクタ 6">
            <a:extLst>
              <a:ext uri="{FF2B5EF4-FFF2-40B4-BE49-F238E27FC236}">
                <a16:creationId xmlns:a16="http://schemas.microsoft.com/office/drawing/2014/main" id="{74C5D87D-D685-9CAC-AF6A-9099EF8A6F8D}"/>
              </a:ext>
            </a:extLst>
          </p:cNvPr>
          <p:cNvCxnSpPr>
            <a:cxnSpLocks/>
          </p:cNvCxnSpPr>
          <p:nvPr/>
        </p:nvCxnSpPr>
        <p:spPr>
          <a:xfrm>
            <a:off x="3120886" y="431559"/>
            <a:ext cx="0" cy="5555974"/>
          </a:xfrm>
          <a:prstGeom prst="line">
            <a:avLst/>
          </a:prstGeom>
          <a:ln w="19050"/>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id="{D894DF17-08E8-C9DC-C205-788FEAF15BA5}"/>
              </a:ext>
            </a:extLst>
          </p:cNvPr>
          <p:cNvSpPr txBox="1"/>
          <p:nvPr/>
        </p:nvSpPr>
        <p:spPr>
          <a:xfrm>
            <a:off x="2186609" y="246893"/>
            <a:ext cx="1800493" cy="369332"/>
          </a:xfrm>
          <a:prstGeom prst="rect">
            <a:avLst/>
          </a:prstGeom>
          <a:solidFill>
            <a:srgbClr val="FFFF00"/>
          </a:solidFill>
        </p:spPr>
        <p:txBody>
          <a:bodyPr wrap="none" rtlCol="0">
            <a:spAutoFit/>
          </a:bodyPr>
          <a:lstStyle/>
          <a:p>
            <a:r>
              <a:rPr kumimoji="1" lang="ja-JP" altLang="en-US" b="1" dirty="0">
                <a:latin typeface="HG丸ｺﾞｼｯｸM-PRO" panose="020F0600000000000000" pitchFamily="50" charset="-128"/>
                <a:ea typeface="HG丸ｺﾞｼｯｸM-PRO" panose="020F0600000000000000" pitchFamily="50" charset="-128"/>
              </a:rPr>
              <a:t>接種勧奨の中止</a:t>
            </a:r>
          </a:p>
        </p:txBody>
      </p:sp>
      <p:cxnSp>
        <p:nvCxnSpPr>
          <p:cNvPr id="9" name="直線コネクタ 8">
            <a:extLst>
              <a:ext uri="{FF2B5EF4-FFF2-40B4-BE49-F238E27FC236}">
                <a16:creationId xmlns:a16="http://schemas.microsoft.com/office/drawing/2014/main" id="{FE1C447A-A241-0A0E-9291-16781E991B11}"/>
              </a:ext>
            </a:extLst>
          </p:cNvPr>
          <p:cNvCxnSpPr>
            <a:cxnSpLocks/>
          </p:cNvCxnSpPr>
          <p:nvPr/>
        </p:nvCxnSpPr>
        <p:spPr>
          <a:xfrm>
            <a:off x="9566561" y="431559"/>
            <a:ext cx="0" cy="5555974"/>
          </a:xfrm>
          <a:prstGeom prst="line">
            <a:avLst/>
          </a:prstGeom>
          <a:ln w="19050"/>
        </p:spPr>
        <p:style>
          <a:lnRef idx="1">
            <a:schemeClr val="dk1"/>
          </a:lnRef>
          <a:fillRef idx="0">
            <a:schemeClr val="dk1"/>
          </a:fillRef>
          <a:effectRef idx="0">
            <a:schemeClr val="dk1"/>
          </a:effectRef>
          <a:fontRef idx="minor">
            <a:schemeClr val="tx1"/>
          </a:fontRef>
        </p:style>
      </p:cxnSp>
      <p:sp>
        <p:nvSpPr>
          <p:cNvPr id="4" name="テキスト ボックス 3">
            <a:extLst>
              <a:ext uri="{FF2B5EF4-FFF2-40B4-BE49-F238E27FC236}">
                <a16:creationId xmlns:a16="http://schemas.microsoft.com/office/drawing/2014/main" id="{E53F6A3C-3E1C-950D-C534-E4F401F9B36B}"/>
              </a:ext>
            </a:extLst>
          </p:cNvPr>
          <p:cNvSpPr txBox="1"/>
          <p:nvPr/>
        </p:nvSpPr>
        <p:spPr>
          <a:xfrm>
            <a:off x="8660704" y="317023"/>
            <a:ext cx="1811714" cy="369332"/>
          </a:xfrm>
          <a:prstGeom prst="rect">
            <a:avLst/>
          </a:prstGeom>
          <a:solidFill>
            <a:srgbClr val="FFFF00"/>
          </a:solidFill>
        </p:spPr>
        <p:txBody>
          <a:bodyPr wrap="none" rtlCol="0">
            <a:spAutoFit/>
          </a:bodyPr>
          <a:lstStyle/>
          <a:p>
            <a:r>
              <a:rPr kumimoji="1" lang="ja-JP" altLang="en-US" b="1" dirty="0">
                <a:latin typeface="HG丸ｺﾞｼｯｸM-PRO" panose="020F0600000000000000" pitchFamily="50" charset="-128"/>
                <a:ea typeface="HG丸ｺﾞｼｯｸM-PRO" panose="020F0600000000000000" pitchFamily="50" charset="-128"/>
              </a:rPr>
              <a:t>接種勧奨の再開</a:t>
            </a:r>
          </a:p>
        </p:txBody>
      </p:sp>
      <p:cxnSp>
        <p:nvCxnSpPr>
          <p:cNvPr id="11" name="直線矢印コネクタ 10">
            <a:extLst>
              <a:ext uri="{FF2B5EF4-FFF2-40B4-BE49-F238E27FC236}">
                <a16:creationId xmlns:a16="http://schemas.microsoft.com/office/drawing/2014/main" id="{F8F05BB3-1D44-E061-9148-6EF72EBB3030}"/>
              </a:ext>
            </a:extLst>
          </p:cNvPr>
          <p:cNvCxnSpPr>
            <a:cxnSpLocks/>
          </p:cNvCxnSpPr>
          <p:nvPr/>
        </p:nvCxnSpPr>
        <p:spPr>
          <a:xfrm>
            <a:off x="8465310" y="2547851"/>
            <a:ext cx="0" cy="231581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5" name="テキスト ボックス 4">
            <a:extLst>
              <a:ext uri="{FF2B5EF4-FFF2-40B4-BE49-F238E27FC236}">
                <a16:creationId xmlns:a16="http://schemas.microsoft.com/office/drawing/2014/main" id="{3B157F78-CFDA-6705-75D0-3361A668DD88}"/>
              </a:ext>
            </a:extLst>
          </p:cNvPr>
          <p:cNvSpPr txBox="1"/>
          <p:nvPr/>
        </p:nvSpPr>
        <p:spPr>
          <a:xfrm>
            <a:off x="7650573" y="2108389"/>
            <a:ext cx="1579278" cy="646331"/>
          </a:xfrm>
          <a:prstGeom prst="rect">
            <a:avLst/>
          </a:prstGeom>
          <a:solidFill>
            <a:srgbClr val="FFFF00"/>
          </a:solidFill>
        </p:spPr>
        <p:txBody>
          <a:bodyPr wrap="none" rtlCol="0">
            <a:spAutoFit/>
          </a:bodyPr>
          <a:lstStyle/>
          <a:p>
            <a:r>
              <a:rPr kumimoji="1" lang="ja-JP" altLang="en-US" b="1" dirty="0">
                <a:latin typeface="HG丸ｺﾞｼｯｸM-PRO" panose="020F0600000000000000" pitchFamily="50" charset="-128"/>
                <a:ea typeface="HG丸ｺﾞｼｯｸM-PRO" panose="020F0600000000000000" pitchFamily="50" charset="-128"/>
              </a:rPr>
              <a:t>一部自治体で</a:t>
            </a:r>
            <a:endParaRPr kumimoji="1" lang="en-US" altLang="ja-JP" b="1" dirty="0">
              <a:latin typeface="HG丸ｺﾞｼｯｸM-PRO" panose="020F0600000000000000" pitchFamily="50" charset="-128"/>
              <a:ea typeface="HG丸ｺﾞｼｯｸM-PRO" panose="020F0600000000000000" pitchFamily="50" charset="-128"/>
            </a:endParaRPr>
          </a:p>
          <a:p>
            <a:r>
              <a:rPr kumimoji="1" lang="ja-JP" altLang="en-US" b="1" dirty="0">
                <a:latin typeface="HG丸ｺﾞｼｯｸM-PRO" panose="020F0600000000000000" pitchFamily="50" charset="-128"/>
                <a:ea typeface="HG丸ｺﾞｼｯｸM-PRO" panose="020F0600000000000000" pitchFamily="50" charset="-128"/>
              </a:rPr>
              <a:t>情報提供開始</a:t>
            </a:r>
          </a:p>
        </p:txBody>
      </p:sp>
      <p:sp>
        <p:nvSpPr>
          <p:cNvPr id="6" name="楕円 5">
            <a:extLst>
              <a:ext uri="{FF2B5EF4-FFF2-40B4-BE49-F238E27FC236}">
                <a16:creationId xmlns:a16="http://schemas.microsoft.com/office/drawing/2014/main" id="{E3366386-37E2-BEAE-2139-02A4695037FB}"/>
              </a:ext>
            </a:extLst>
          </p:cNvPr>
          <p:cNvSpPr/>
          <p:nvPr/>
        </p:nvSpPr>
        <p:spPr>
          <a:xfrm>
            <a:off x="1450575" y="5613874"/>
            <a:ext cx="7779275" cy="1181743"/>
          </a:xfrm>
          <a:prstGeom prst="ellipse">
            <a:avLst/>
          </a:prstGeom>
          <a:no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字幕 2">
            <a:extLst>
              <a:ext uri="{FF2B5EF4-FFF2-40B4-BE49-F238E27FC236}">
                <a16:creationId xmlns:a16="http://schemas.microsoft.com/office/drawing/2014/main" id="{7F766037-6C3A-65F3-1B19-274DE9A9200C}"/>
              </a:ext>
            </a:extLst>
          </p:cNvPr>
          <p:cNvSpPr txBox="1">
            <a:spLocks/>
          </p:cNvSpPr>
          <p:nvPr/>
        </p:nvSpPr>
        <p:spPr>
          <a:xfrm>
            <a:off x="1891610" y="5836107"/>
            <a:ext cx="9345168" cy="96996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4800" dirty="0">
                <a:solidFill>
                  <a:srgbClr val="FF0000"/>
                </a:solidFill>
              </a:rPr>
              <a:t>つなぐために④</a:t>
            </a:r>
            <a:br>
              <a:rPr lang="ja-JP" altLang="en-US" sz="4800" dirty="0">
                <a:solidFill>
                  <a:srgbClr val="FF0000"/>
                </a:solidFill>
              </a:rPr>
            </a:br>
            <a:r>
              <a:rPr lang="ja-JP" altLang="en-US" sz="4800" dirty="0">
                <a:solidFill>
                  <a:srgbClr val="FF0000"/>
                </a:solidFill>
              </a:rPr>
              <a:t>えにしメール </a:t>
            </a:r>
            <a:r>
              <a:rPr lang="en-US" altLang="ja-JP" sz="4800" dirty="0">
                <a:solidFill>
                  <a:srgbClr val="FF0000"/>
                </a:solidFill>
              </a:rPr>
              <a:t>18</a:t>
            </a:r>
            <a:r>
              <a:rPr lang="ja-JP" altLang="en-US" sz="4800" dirty="0">
                <a:solidFill>
                  <a:srgbClr val="FF0000"/>
                </a:solidFill>
              </a:rPr>
              <a:t>カ国 </a:t>
            </a:r>
            <a:r>
              <a:rPr lang="en-US" altLang="ja-JP" sz="4800" dirty="0">
                <a:solidFill>
                  <a:srgbClr val="FF0000"/>
                </a:solidFill>
              </a:rPr>
              <a:t>3000</a:t>
            </a:r>
            <a:r>
              <a:rPr lang="ja-JP" altLang="en-US" sz="4800" dirty="0">
                <a:solidFill>
                  <a:srgbClr val="FF0000"/>
                </a:solidFill>
              </a:rPr>
              <a:t>人を</a:t>
            </a:r>
          </a:p>
        </p:txBody>
      </p:sp>
    </p:spTree>
    <p:extLst>
      <p:ext uri="{BB962C8B-B14F-4D97-AF65-F5344CB8AC3E}">
        <p14:creationId xmlns:p14="http://schemas.microsoft.com/office/powerpoint/2010/main" val="2321395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6471C8-9838-4A90-0FA1-23D50CFB7C1F}"/>
              </a:ext>
            </a:extLst>
          </p:cNvPr>
          <p:cNvPicPr>
            <a:picLocks noChangeAspect="1"/>
          </p:cNvPicPr>
          <p:nvPr/>
        </p:nvPicPr>
        <p:blipFill>
          <a:blip r:embed="rId2"/>
          <a:stretch>
            <a:fillRect/>
          </a:stretch>
        </p:blipFill>
        <p:spPr>
          <a:xfrm>
            <a:off x="838200" y="1835099"/>
            <a:ext cx="7150815" cy="46577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タイトル 3">
            <a:extLst>
              <a:ext uri="{FF2B5EF4-FFF2-40B4-BE49-F238E27FC236}">
                <a16:creationId xmlns:a16="http://schemas.microsoft.com/office/drawing/2014/main" id="{42189BA1-893D-669E-A544-84FA95610FD0}"/>
              </a:ext>
            </a:extLst>
          </p:cNvPr>
          <p:cNvSpPr>
            <a:spLocks noGrp="1"/>
          </p:cNvSpPr>
          <p:nvPr>
            <p:ph type="title"/>
          </p:nvPr>
        </p:nvSpPr>
        <p:spPr/>
        <p:txBody>
          <a:bodyPr>
            <a:noAutofit/>
          </a:bodyPr>
          <a:lstStyle/>
          <a:p>
            <a:r>
              <a:rPr lang="en-US" altLang="ja-JP" sz="3600" dirty="0">
                <a:latin typeface="HG丸ｺﾞｼｯｸM-PRO" panose="020F0600000000000000" pitchFamily="50" charset="-128"/>
                <a:ea typeface="HG丸ｺﾞｼｯｸM-PRO" panose="020F0600000000000000" pitchFamily="50" charset="-128"/>
              </a:rPr>
              <a:t>2013</a:t>
            </a:r>
            <a:r>
              <a:rPr lang="ja-JP" altLang="en-US" sz="3600" dirty="0">
                <a:latin typeface="HG丸ｺﾞｼｯｸM-PRO" panose="020F0600000000000000" pitchFamily="50" charset="-128"/>
                <a:ea typeface="HG丸ｺﾞｼｯｸM-PRO" panose="020F0600000000000000" pitchFamily="50" charset="-128"/>
              </a:rPr>
              <a:t>年</a:t>
            </a:r>
            <a:r>
              <a:rPr lang="en-US" altLang="ja-JP" sz="3600" dirty="0">
                <a:latin typeface="HG丸ｺﾞｼｯｸM-PRO" panose="020F0600000000000000" pitchFamily="50" charset="-128"/>
                <a:ea typeface="HG丸ｺﾞｼｯｸM-PRO" panose="020F0600000000000000" pitchFamily="50" charset="-128"/>
              </a:rPr>
              <a:t>5</a:t>
            </a:r>
            <a:r>
              <a:rPr lang="ja-JP" altLang="en-US" sz="3600" dirty="0">
                <a:latin typeface="HG丸ｺﾞｼｯｸM-PRO" panose="020F0600000000000000" pitchFamily="50" charset="-128"/>
                <a:ea typeface="HG丸ｺﾞｼｯｸM-PRO" panose="020F0600000000000000" pitchFamily="50" charset="-128"/>
              </a:rPr>
              <a:t>月の第</a:t>
            </a:r>
            <a:r>
              <a:rPr lang="en-US" altLang="ja-JP" sz="3600" dirty="0">
                <a:latin typeface="HG丸ｺﾞｼｯｸM-PRO" panose="020F0600000000000000" pitchFamily="50" charset="-128"/>
                <a:ea typeface="HG丸ｺﾞｼｯｸM-PRO" panose="020F0600000000000000" pitchFamily="50" charset="-128"/>
              </a:rPr>
              <a:t>1</a:t>
            </a:r>
            <a:r>
              <a:rPr lang="ja-JP" altLang="en-US" sz="3600" dirty="0">
                <a:latin typeface="HG丸ｺﾞｼｯｸM-PRO" panose="020F0600000000000000" pitchFamily="50" charset="-128"/>
                <a:ea typeface="HG丸ｺﾞｼｯｸM-PRO" panose="020F0600000000000000" pitchFamily="50" charset="-128"/>
              </a:rPr>
              <a:t>回副反応検討部会に提出された全国子宮頸がんワクチン被害者連絡会資料</a:t>
            </a:r>
          </a:p>
        </p:txBody>
      </p:sp>
      <p:sp>
        <p:nvSpPr>
          <p:cNvPr id="5" name="テキスト ボックス 4">
            <a:extLst>
              <a:ext uri="{FF2B5EF4-FFF2-40B4-BE49-F238E27FC236}">
                <a16:creationId xmlns:a16="http://schemas.microsoft.com/office/drawing/2014/main" id="{AED30E3E-A7FB-6FE2-A3DA-63F270522ED0}"/>
              </a:ext>
            </a:extLst>
          </p:cNvPr>
          <p:cNvSpPr txBox="1"/>
          <p:nvPr/>
        </p:nvSpPr>
        <p:spPr>
          <a:xfrm>
            <a:off x="8246948" y="1368197"/>
            <a:ext cx="3877985" cy="5293757"/>
          </a:xfrm>
          <a:prstGeom prst="rect">
            <a:avLst/>
          </a:prstGeom>
          <a:noFill/>
        </p:spPr>
        <p:txBody>
          <a:bodyPr wrap="none" rtlCol="0">
            <a:spAutoFit/>
          </a:bodyPr>
          <a:lstStyle/>
          <a:p>
            <a:r>
              <a:rPr kumimoji="1" lang="en-US" altLang="ja-JP" sz="3200" dirty="0">
                <a:solidFill>
                  <a:srgbClr val="FF0000"/>
                </a:solidFill>
                <a:latin typeface="HG丸ｺﾞｼｯｸM-PRO" panose="020F0600000000000000" pitchFamily="50" charset="-128"/>
                <a:ea typeface="HG丸ｺﾞｼｯｸM-PRO" panose="020F0600000000000000" pitchFamily="50" charset="-128"/>
              </a:rPr>
              <a:t>24</a:t>
            </a:r>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例の重篤症例</a:t>
            </a:r>
            <a:endParaRPr kumimoji="1" lang="en-US" altLang="ja-JP" sz="32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カルテ添付の</a:t>
            </a:r>
            <a:endParaRPr kumimoji="1" lang="en-US" altLang="ja-JP" sz="32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実名資料</a:t>
            </a:r>
            <a:endParaRPr kumimoji="1" lang="en-US" altLang="ja-JP" sz="32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このうち３分１の</a:t>
            </a:r>
            <a:b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br>
            <a:r>
              <a:rPr kumimoji="1" lang="en-US" altLang="ja-JP" sz="3200" dirty="0">
                <a:solidFill>
                  <a:srgbClr val="FF0000"/>
                </a:solidFill>
                <a:latin typeface="HG丸ｺﾞｼｯｸM-PRO" panose="020F0600000000000000" pitchFamily="50" charset="-128"/>
                <a:ea typeface="HG丸ｺﾞｼｯｸM-PRO" panose="020F0600000000000000" pitchFamily="50" charset="-128"/>
              </a:rPr>
              <a:t>7</a:t>
            </a:r>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例しか厚労省は</a:t>
            </a:r>
            <a:endParaRPr kumimoji="1" lang="en-US" altLang="ja-JP" sz="32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把握していなかった</a:t>
            </a:r>
            <a:b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br>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矢島局長が積極勧奨</a:t>
            </a:r>
            <a:b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br>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中止にふみきった</a:t>
            </a:r>
            <a:b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br>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の</a:t>
            </a:r>
            <a:r>
              <a:rPr lang="ja-JP" altLang="en-US" sz="3200">
                <a:solidFill>
                  <a:srgbClr val="FF0000"/>
                </a:solidFill>
                <a:latin typeface="HG丸ｺﾞｼｯｸM-PRO" panose="020F0600000000000000" pitchFamily="50" charset="-128"/>
                <a:ea typeface="HG丸ｺﾞｼｯｸM-PRO" panose="020F0600000000000000" pitchFamily="50" charset="-128"/>
              </a:rPr>
              <a:t>は、それを深刻に</a:t>
            </a:r>
            <a:br>
              <a:rPr lang="ja-JP" altLang="en-US" sz="3200">
                <a:solidFill>
                  <a:srgbClr val="FF0000"/>
                </a:solidFill>
                <a:latin typeface="HG丸ｺﾞｼｯｸM-PRO" panose="020F0600000000000000" pitchFamily="50" charset="-128"/>
                <a:ea typeface="HG丸ｺﾞｼｯｸM-PRO" panose="020F0600000000000000" pitchFamily="50" charset="-128"/>
              </a:rPr>
            </a:br>
            <a:r>
              <a:rPr lang="ja-JP" altLang="en-US" sz="3200">
                <a:solidFill>
                  <a:srgbClr val="FF0000"/>
                </a:solidFill>
                <a:latin typeface="HG丸ｺﾞｼｯｸM-PRO" panose="020F0600000000000000" pitchFamily="50" charset="-128"/>
                <a:ea typeface="HG丸ｺﾞｼｯｸM-PRO" panose="020F0600000000000000" pitchFamily="50" charset="-128"/>
              </a:rPr>
              <a:t>受けめたためでした</a:t>
            </a:r>
            <a:endParaRPr kumimoji="1" lang="en-US" altLang="ja-JP" sz="3200" dirty="0">
              <a:solidFill>
                <a:srgbClr val="FF0000"/>
              </a:solidFill>
              <a:latin typeface="HG丸ｺﾞｼｯｸM-PRO" panose="020F0600000000000000" pitchFamily="50" charset="-128"/>
              <a:ea typeface="HG丸ｺﾞｼｯｸM-PRO" panose="020F0600000000000000" pitchFamily="50" charset="-128"/>
            </a:endParaRPr>
          </a:p>
          <a:p>
            <a:endParaRPr kumimoji="1" lang="en-US" altLang="ja-JP" dirty="0"/>
          </a:p>
        </p:txBody>
      </p:sp>
      <p:sp>
        <p:nvSpPr>
          <p:cNvPr id="2" name="正方形/長方形 1">
            <a:extLst>
              <a:ext uri="{FF2B5EF4-FFF2-40B4-BE49-F238E27FC236}">
                <a16:creationId xmlns:a16="http://schemas.microsoft.com/office/drawing/2014/main" id="{56569726-754B-82A5-E40A-BBE9C07C8A6C}"/>
              </a:ext>
            </a:extLst>
          </p:cNvPr>
          <p:cNvSpPr/>
          <p:nvPr/>
        </p:nvSpPr>
        <p:spPr>
          <a:xfrm>
            <a:off x="7437120" y="2316480"/>
            <a:ext cx="254000" cy="29667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931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1EDD9B96-D89B-21EA-F325-7BE0B940C2D1}"/>
              </a:ext>
            </a:extLst>
          </p:cNvPr>
          <p:cNvSpPr txBox="1">
            <a:spLocks noGrp="1"/>
          </p:cNvSpPr>
          <p:nvPr>
            <p:ph idx="1"/>
          </p:nvPr>
        </p:nvSpPr>
        <p:spPr>
          <a:xfrm>
            <a:off x="1094680" y="591600"/>
            <a:ext cx="8799128" cy="2030428"/>
          </a:xfrm>
          <a:prstGeom prst="rect">
            <a:avLst/>
          </a:prstGeom>
          <a:noFill/>
        </p:spPr>
        <p:txBody>
          <a:bodyPr wrap="square" rtlCol="0">
            <a:spAutoFit/>
          </a:bodyPr>
          <a:lstStyle/>
          <a:p>
            <a:pPr marL="0" indent="0">
              <a:buNone/>
            </a:pPr>
            <a:r>
              <a:rPr kumimoji="1" lang="ja-JP" altLang="en-US" sz="2000" b="1" dirty="0">
                <a:solidFill>
                  <a:srgbClr val="FF0000"/>
                </a:solidFill>
              </a:rPr>
              <a:t>　　</a:t>
            </a:r>
            <a:r>
              <a:rPr kumimoji="1" lang="ja-JP" altLang="en-US" sz="3600" b="1" dirty="0">
                <a:solidFill>
                  <a:srgbClr val="FF0000"/>
                </a:solidFill>
              </a:rPr>
              <a:t>仲が悪い２つの分野</a:t>
            </a:r>
            <a:r>
              <a:rPr lang="ja-JP" altLang="en-US" sz="3600" b="1" dirty="0">
                <a:solidFill>
                  <a:srgbClr val="FF0000"/>
                </a:solidFill>
              </a:rPr>
              <a:t>その１</a:t>
            </a:r>
            <a:endParaRPr kumimoji="1" lang="ja-JP" altLang="en-US" sz="3600" b="1" dirty="0">
              <a:solidFill>
                <a:srgbClr val="FF0000"/>
              </a:solidFill>
            </a:endParaRPr>
          </a:p>
          <a:p>
            <a:pPr marL="0" indent="0">
              <a:buNone/>
            </a:pPr>
            <a:r>
              <a:rPr lang="ja-JP" altLang="en-US" sz="3600" b="1" dirty="0"/>
              <a:t>　　　    文系と理系</a:t>
            </a:r>
          </a:p>
          <a:p>
            <a:pPr marL="0" indent="0">
              <a:buNone/>
            </a:pPr>
            <a:endParaRPr lang="ja-JP" altLang="en-US" sz="2000" b="1" dirty="0"/>
          </a:p>
          <a:p>
            <a:r>
              <a:rPr kumimoji="1" lang="ja-JP" altLang="en-US" sz="2000" b="1" dirty="0">
                <a:solidFill>
                  <a:srgbClr val="FF0000"/>
                </a:solidFill>
              </a:rPr>
              <a:t>　　</a:t>
            </a:r>
            <a:endParaRPr kumimoji="1" lang="ja-JP" altLang="en-US" sz="2000" b="1" dirty="0"/>
          </a:p>
        </p:txBody>
      </p:sp>
      <p:sp>
        <p:nvSpPr>
          <p:cNvPr id="8" name="テキスト ボックス 7">
            <a:extLst>
              <a:ext uri="{FF2B5EF4-FFF2-40B4-BE49-F238E27FC236}">
                <a16:creationId xmlns:a16="http://schemas.microsoft.com/office/drawing/2014/main" id="{6A8C7FF0-7447-DF27-FE8E-4CD3CC890A79}"/>
              </a:ext>
            </a:extLst>
          </p:cNvPr>
          <p:cNvSpPr txBox="1"/>
          <p:nvPr/>
        </p:nvSpPr>
        <p:spPr>
          <a:xfrm>
            <a:off x="599677" y="2730819"/>
            <a:ext cx="10695225" cy="3539430"/>
          </a:xfrm>
          <a:prstGeom prst="rect">
            <a:avLst/>
          </a:prstGeom>
          <a:noFill/>
          <a:ln w="28575">
            <a:solidFill>
              <a:srgbClr val="FF0000"/>
            </a:solidFill>
          </a:ln>
        </p:spPr>
        <p:txBody>
          <a:bodyPr wrap="square">
            <a:spAutoFit/>
          </a:bodyPr>
          <a:lstStyle/>
          <a:p>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 「私は訊ねました。</a:t>
            </a:r>
          </a:p>
          <a:p>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      </a:t>
            </a:r>
            <a:r>
              <a:rPr lang="en-US" altLang="ja-JP"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a:t>
            </a:r>
            <a:r>
              <a:rPr lang="ja-JP" altLang="en-US" sz="2800" b="1" i="0" u="none" strike="noStrike" baseline="0" dirty="0">
                <a:solidFill>
                  <a:srgbClr val="FF0000"/>
                </a:solidFill>
                <a:latin typeface="HG丸ｺﾞｼｯｸM-PRO" panose="020F0600000000000000" pitchFamily="50" charset="-128"/>
                <a:ea typeface="HG丸ｺﾞｼｯｸM-PRO" panose="020F0600000000000000" pitchFamily="50" charset="-128"/>
              </a:rPr>
              <a:t>熱力学の第二法則</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についてご存じのことをなにか</a:t>
            </a:r>
            <a:r>
              <a:rPr lang="en-US" altLang="ja-JP"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a:t>
            </a:r>
            <a:endPar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endParaRPr>
          </a:p>
          <a:p>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               気まずい沈黙が流れました。</a:t>
            </a:r>
          </a:p>
          <a:p>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      </a:t>
            </a:r>
            <a:r>
              <a:rPr lang="en-US" altLang="ja-JP"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a:t>
            </a:r>
            <a:r>
              <a:rPr lang="ja-JP" altLang="en-US" sz="2800" b="1" i="0" u="none" strike="noStrike" baseline="0" dirty="0">
                <a:solidFill>
                  <a:srgbClr val="FF0000"/>
                </a:solidFill>
                <a:latin typeface="HG丸ｺﾞｼｯｸM-PRO" panose="020F0600000000000000" pitchFamily="50" charset="-128"/>
                <a:ea typeface="HG丸ｺﾞｼｯｸM-PRO" panose="020F0600000000000000" pitchFamily="50" charset="-128"/>
              </a:rPr>
              <a:t>シェイクスピア</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の作品でお好きなものは？</a:t>
            </a:r>
            <a:r>
              <a:rPr lang="en-US" altLang="ja-JP"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a:t>
            </a:r>
            <a:endPar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endParaRPr>
          </a:p>
          <a:p>
            <a:r>
              <a:rPr lang="ja-JP" altLang="en-US" sz="2800" dirty="0">
                <a:solidFill>
                  <a:srgbClr val="000000"/>
                </a:solidFill>
                <a:latin typeface="HG丸ｺﾞｼｯｸM-PRO" panose="020F0600000000000000" pitchFamily="50" charset="-128"/>
                <a:ea typeface="HG丸ｺﾞｼｯｸM-PRO" panose="020F0600000000000000" pitchFamily="50" charset="-128"/>
              </a:rPr>
              <a:t>               </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という程度の質問をしたにすぎないのに」</a:t>
            </a:r>
          </a:p>
          <a:p>
            <a:endPar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endParaRPr>
          </a:p>
          <a:p>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  文系知識人と理系知識人の越えがたい溝に触れた</a:t>
            </a:r>
          </a:p>
          <a:p>
            <a:r>
              <a:rPr lang="ja-JP" altLang="en-US" sz="2800" dirty="0">
                <a:solidFill>
                  <a:srgbClr val="000000"/>
                </a:solidFill>
                <a:latin typeface="HG丸ｺﾞｼｯｸM-PRO" panose="020F0600000000000000" pitchFamily="50" charset="-128"/>
                <a:ea typeface="HG丸ｺﾞｼｯｸM-PRO" panose="020F0600000000000000" pitchFamily="50" charset="-128"/>
              </a:rPr>
              <a:t>                            </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Ｃ．Ｐ．スノーの</a:t>
            </a:r>
            <a:r>
              <a:rPr lang="en-US" altLang="ja-JP"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二つの文化と科学革命</a:t>
            </a:r>
            <a:r>
              <a:rPr lang="en-US" altLang="ja-JP"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a:t>
            </a:r>
            <a:endParaRPr lang="ja-JP" altLang="en-US" sz="2800" dirty="0"/>
          </a:p>
        </p:txBody>
      </p:sp>
      <p:sp>
        <p:nvSpPr>
          <p:cNvPr id="9" name="楕円 8">
            <a:extLst>
              <a:ext uri="{FF2B5EF4-FFF2-40B4-BE49-F238E27FC236}">
                <a16:creationId xmlns:a16="http://schemas.microsoft.com/office/drawing/2014/main" id="{38C0C325-5A00-6DF9-B801-C23D60F10489}"/>
              </a:ext>
            </a:extLst>
          </p:cNvPr>
          <p:cNvSpPr/>
          <p:nvPr/>
        </p:nvSpPr>
        <p:spPr>
          <a:xfrm>
            <a:off x="1094680" y="73553"/>
            <a:ext cx="6599745" cy="2030428"/>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79948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F41A7-4959-B4BF-77E2-B49D5AAE4A1D}"/>
              </a:ext>
            </a:extLst>
          </p:cNvPr>
          <p:cNvSpPr>
            <a:spLocks noGrp="1"/>
          </p:cNvSpPr>
          <p:nvPr>
            <p:ph type="title"/>
          </p:nvPr>
        </p:nvSpPr>
        <p:spPr>
          <a:xfrm>
            <a:off x="1937728" y="-342579"/>
            <a:ext cx="7778232" cy="2170339"/>
          </a:xfrm>
        </p:spPr>
        <p:txBody>
          <a:bodyPr>
            <a:normAutofit/>
          </a:bodyPr>
          <a:lstStyle/>
          <a:p>
            <a:pPr algn="ctr"/>
            <a:br>
              <a:rPr lang="en-US" altLang="ja-JP" sz="3600" dirty="0">
                <a:solidFill>
                  <a:srgbClr val="0000FF"/>
                </a:solidFill>
                <a:latin typeface="ＭＳ Ｐゴシック" panose="020B0600070205080204" pitchFamily="50" charset="-128"/>
                <a:ea typeface="ＭＳ Ｐゴシック" panose="020B0600070205080204" pitchFamily="50" charset="-128"/>
              </a:rPr>
            </a:br>
            <a:r>
              <a:rPr lang="ja-JP" altLang="en-US" sz="3600" dirty="0">
                <a:solidFill>
                  <a:srgbClr val="0000FF"/>
                </a:solidFill>
                <a:latin typeface="ＭＳ Ｐゴシック" panose="020B0600070205080204" pitchFamily="50" charset="-128"/>
                <a:ea typeface="ＭＳ Ｐゴシック" panose="020B0600070205080204" pitchFamily="50" charset="-128"/>
              </a:rPr>
              <a:t>原告側専門家証人の６人　　　</a:t>
            </a:r>
            <a:br>
              <a:rPr lang="en-US" altLang="ja-JP" sz="3600" dirty="0">
                <a:solidFill>
                  <a:srgbClr val="0000FF"/>
                </a:solidFill>
                <a:latin typeface="ＭＳ Ｐゴシック" panose="020B0600070205080204" pitchFamily="50" charset="-128"/>
                <a:ea typeface="ＭＳ Ｐゴシック" panose="020B0600070205080204" pitchFamily="50" charset="-128"/>
              </a:rPr>
            </a:br>
            <a:r>
              <a:rPr lang="ja-JP" altLang="en-US" sz="3600" dirty="0">
                <a:solidFill>
                  <a:srgbClr val="0000FF"/>
                </a:solidFill>
                <a:latin typeface="ＭＳ Ｐゴシック" panose="020B0600070205080204" pitchFamily="50" charset="-128"/>
                <a:ea typeface="ＭＳ Ｐゴシック" panose="020B0600070205080204" pitchFamily="50" charset="-128"/>
              </a:rPr>
              <a:t>　</a:t>
            </a:r>
            <a:br>
              <a:rPr lang="en-US" altLang="ja-JP" sz="3600" dirty="0">
                <a:solidFill>
                  <a:srgbClr val="0000FF"/>
                </a:solidFill>
                <a:latin typeface="ＭＳ Ｐゴシック" panose="020B0600070205080204" pitchFamily="50" charset="-128"/>
                <a:ea typeface="ＭＳ Ｐゴシック" panose="020B0600070205080204" pitchFamily="50" charset="-128"/>
              </a:rPr>
            </a:br>
            <a:endParaRPr lang="ja-JP" altLang="en-US" sz="3600" dirty="0">
              <a:solidFill>
                <a:srgbClr val="0000FF"/>
              </a:solidFill>
              <a:latin typeface="ＭＳ Ｐゴシック" panose="020B0600070205080204" pitchFamily="50" charset="-128"/>
              <a:ea typeface="ＭＳ Ｐゴシック" panose="020B0600070205080204" pitchFamily="50" charset="-128"/>
            </a:endParaRPr>
          </a:p>
        </p:txBody>
      </p:sp>
      <p:sp>
        <p:nvSpPr>
          <p:cNvPr id="3" name="Content Placeholder 2">
            <a:extLst>
              <a:ext uri="{FF2B5EF4-FFF2-40B4-BE49-F238E27FC236}">
                <a16:creationId xmlns:a16="http://schemas.microsoft.com/office/drawing/2014/main" id="{C4D9D081-AC80-E48E-BF66-80B8EFA7A502}"/>
              </a:ext>
            </a:extLst>
          </p:cNvPr>
          <p:cNvSpPr>
            <a:spLocks noGrp="1"/>
          </p:cNvSpPr>
          <p:nvPr>
            <p:ph idx="1"/>
          </p:nvPr>
        </p:nvSpPr>
        <p:spPr>
          <a:xfrm>
            <a:off x="2553467" y="1210361"/>
            <a:ext cx="7927287" cy="5511114"/>
          </a:xfrm>
        </p:spPr>
        <p:txBody>
          <a:bodyPr>
            <a:normAutofit lnSpcReduction="10000"/>
          </a:bodyPr>
          <a:lstStyle/>
          <a:p>
            <a:pPr marL="0" indent="0">
              <a:buNone/>
            </a:pPr>
            <a:r>
              <a:rPr kumimoji="1" lang="ja-JP" altLang="en-US" dirty="0">
                <a:latin typeface="ＭＳ Ｐゴシック" panose="020B0600070205080204" pitchFamily="50" charset="-128"/>
                <a:ea typeface="ＭＳ Ｐゴシック" panose="020B0600070205080204" pitchFamily="50" charset="-128"/>
              </a:rPr>
              <a:t>池田修一　信州大学</a:t>
            </a:r>
            <a:r>
              <a:rPr kumimoji="1" lang="ja-JP" altLang="en-US" dirty="0">
                <a:solidFill>
                  <a:srgbClr val="FF0000"/>
                </a:solidFill>
                <a:latin typeface="ＭＳ Ｐゴシック" panose="020B0600070205080204" pitchFamily="50" charset="-128"/>
                <a:ea typeface="ＭＳ Ｐゴシック" panose="020B0600070205080204" pitchFamily="50" charset="-128"/>
              </a:rPr>
              <a:t>名誉教授　</a:t>
            </a:r>
            <a:endParaRPr kumimoji="1"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横田俊平　横浜市立大学</a:t>
            </a:r>
            <a:r>
              <a:rPr kumimoji="1" lang="ja-JP" altLang="en-US" dirty="0">
                <a:solidFill>
                  <a:srgbClr val="FF0000"/>
                </a:solidFill>
                <a:latin typeface="ＭＳ Ｐゴシック" panose="020B0600070205080204" pitchFamily="50" charset="-128"/>
                <a:ea typeface="ＭＳ Ｐゴシック" panose="020B0600070205080204" pitchFamily="50" charset="-128"/>
              </a:rPr>
              <a:t>名誉教授　</a:t>
            </a:r>
            <a:endParaRPr kumimoji="1"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高橋幸利　静岡神経てんかんセンター</a:t>
            </a:r>
            <a:r>
              <a:rPr kumimoji="1" lang="ja-JP" altLang="en-US" dirty="0">
                <a:solidFill>
                  <a:srgbClr val="FF0000"/>
                </a:solidFill>
                <a:latin typeface="ＭＳ Ｐゴシック" panose="020B0600070205080204" pitchFamily="50" charset="-128"/>
                <a:ea typeface="ＭＳ Ｐゴシック" panose="020B0600070205080204" pitchFamily="50" charset="-128"/>
              </a:rPr>
              <a:t>名誉院長</a:t>
            </a:r>
            <a:endParaRPr kumimoji="1"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高嶋博　鹿児島大学医学部脳神経内科教授</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鳥越俊彦　札幌医科大学病理第一講座教授</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椿広計　</a:t>
            </a:r>
            <a:r>
              <a:rPr kumimoji="1" lang="ja-JP" altLang="en-US" dirty="0">
                <a:latin typeface="ＭＳ Ｐゴシック" panose="020B0600070205080204" pitchFamily="50" charset="-128"/>
                <a:ea typeface="ＭＳ Ｐゴシック" panose="020B0600070205080204" pitchFamily="50" charset="-128"/>
              </a:rPr>
              <a:t>統計数理研究所</a:t>
            </a:r>
            <a:r>
              <a:rPr kumimoji="1" lang="ja-JP" altLang="en-US" dirty="0">
                <a:solidFill>
                  <a:srgbClr val="FF0000"/>
                </a:solidFill>
                <a:latin typeface="ＭＳ Ｐゴシック" panose="020B0600070205080204" pitchFamily="50" charset="-128"/>
                <a:ea typeface="ＭＳ Ｐゴシック" panose="020B0600070205080204" pitchFamily="50" charset="-128"/>
              </a:rPr>
              <a:t>名誉教授</a:t>
            </a:r>
            <a:r>
              <a:rPr kumimoji="1" lang="ja-JP" altLang="en-US" dirty="0">
                <a:latin typeface="ＭＳ Ｐゴシック" panose="020B0600070205080204" pitchFamily="50" charset="-128"/>
                <a:ea typeface="ＭＳ Ｐゴシック" panose="020B0600070205080204" pitchFamily="50" charset="-128"/>
              </a:rPr>
              <a:t>・所長</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endParaRPr kumimoji="1" lang="ja-JP" altLang="en-US" dirty="0">
              <a:solidFill>
                <a:srgbClr val="0000FF"/>
              </a:solidFill>
              <a:latin typeface="ＭＳ Ｐゴシック" panose="020B0600070205080204" pitchFamily="50" charset="-128"/>
              <a:ea typeface="ＭＳ Ｐゴシック" panose="020B0600070205080204" pitchFamily="50" charset="-128"/>
            </a:endParaRPr>
          </a:p>
          <a:p>
            <a:pPr marL="0" indent="0">
              <a:buNone/>
            </a:pPr>
            <a:endParaRPr kumimoji="1" lang="en-US" altLang="ja-JP" dirty="0">
              <a:solidFill>
                <a:srgbClr val="0000FF"/>
              </a:solidFill>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C1FBAEB0-2DAF-687F-B441-C0705F8CB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8855" y="1022478"/>
            <a:ext cx="1006222" cy="1006222"/>
          </a:xfrm>
          <a:prstGeom prst="rect">
            <a:avLst/>
          </a:prstGeom>
        </p:spPr>
      </p:pic>
      <p:pic>
        <p:nvPicPr>
          <p:cNvPr id="6" name="図 5">
            <a:extLst>
              <a:ext uri="{FF2B5EF4-FFF2-40B4-BE49-F238E27FC236}">
                <a16:creationId xmlns:a16="http://schemas.microsoft.com/office/drawing/2014/main" id="{E61CD411-7BA1-33F3-B7EB-85EA0A8F9359}"/>
              </a:ext>
            </a:extLst>
          </p:cNvPr>
          <p:cNvPicPr>
            <a:picLocks noChangeAspect="1"/>
          </p:cNvPicPr>
          <p:nvPr/>
        </p:nvPicPr>
        <p:blipFill>
          <a:blip r:embed="rId4"/>
          <a:stretch>
            <a:fillRect/>
          </a:stretch>
        </p:blipFill>
        <p:spPr>
          <a:xfrm>
            <a:off x="9479089" y="1669358"/>
            <a:ext cx="1006222" cy="1103101"/>
          </a:xfrm>
          <a:prstGeom prst="rect">
            <a:avLst/>
          </a:prstGeom>
        </p:spPr>
      </p:pic>
      <p:pic>
        <p:nvPicPr>
          <p:cNvPr id="7" name="Picture 2" descr="髙橋 幸利（たかはし ゆきとし） 先生（静岡県の小児科医）のプロフィール：静岡てんかん・神経医療センター | メディカルノート">
            <a:extLst>
              <a:ext uri="{FF2B5EF4-FFF2-40B4-BE49-F238E27FC236}">
                <a16:creationId xmlns:a16="http://schemas.microsoft.com/office/drawing/2014/main" id="{F3F72A4F-35AE-7F35-0AB4-BF8FFC0FC8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62" t="-820" r="18604" b="22098"/>
          <a:stretch/>
        </p:blipFill>
        <p:spPr bwMode="auto">
          <a:xfrm rot="10800000" flipV="1">
            <a:off x="1285282" y="2772459"/>
            <a:ext cx="1080939" cy="1129724"/>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6D72322B-C2E7-F2A1-637B-23A49A538872}"/>
              </a:ext>
            </a:extLst>
          </p:cNvPr>
          <p:cNvPicPr>
            <a:picLocks noChangeAspect="1"/>
          </p:cNvPicPr>
          <p:nvPr/>
        </p:nvPicPr>
        <p:blipFill>
          <a:blip r:embed="rId6"/>
          <a:stretch>
            <a:fillRect/>
          </a:stretch>
        </p:blipFill>
        <p:spPr>
          <a:xfrm>
            <a:off x="9450579" y="3685944"/>
            <a:ext cx="1129724" cy="1129724"/>
          </a:xfrm>
          <a:prstGeom prst="rect">
            <a:avLst/>
          </a:prstGeom>
        </p:spPr>
      </p:pic>
      <p:sp>
        <p:nvSpPr>
          <p:cNvPr id="10" name="スライド番号プレースホルダー 9">
            <a:extLst>
              <a:ext uri="{FF2B5EF4-FFF2-40B4-BE49-F238E27FC236}">
                <a16:creationId xmlns:a16="http://schemas.microsoft.com/office/drawing/2014/main" id="{1D258BB9-1454-51B1-CB6A-1804251D6423}"/>
              </a:ext>
            </a:extLst>
          </p:cNvPr>
          <p:cNvSpPr>
            <a:spLocks noGrp="1"/>
          </p:cNvSpPr>
          <p:nvPr>
            <p:ph type="sldNum" sz="quarter" idx="12"/>
          </p:nvPr>
        </p:nvSpPr>
        <p:spPr/>
        <p:txBody>
          <a:bodyPr/>
          <a:lstStyle/>
          <a:p>
            <a:fld id="{48F63A3B-78C7-47BE-AE5E-E10140E04643}" type="slidenum">
              <a:rPr lang="en-US" smtClean="0"/>
              <a:t>20</a:t>
            </a:fld>
            <a:endParaRPr lang="en-US" dirty="0"/>
          </a:p>
        </p:txBody>
      </p:sp>
      <p:pic>
        <p:nvPicPr>
          <p:cNvPr id="5" name="図 4">
            <a:extLst>
              <a:ext uri="{FF2B5EF4-FFF2-40B4-BE49-F238E27FC236}">
                <a16:creationId xmlns:a16="http://schemas.microsoft.com/office/drawing/2014/main" id="{08897737-B0FB-1D84-A181-0772E104EA80}"/>
              </a:ext>
            </a:extLst>
          </p:cNvPr>
          <p:cNvPicPr>
            <a:picLocks noChangeAspect="1"/>
          </p:cNvPicPr>
          <p:nvPr/>
        </p:nvPicPr>
        <p:blipFill rotWithShape="1">
          <a:blip r:embed="rId7"/>
          <a:srcRect l="6516"/>
          <a:stretch/>
        </p:blipFill>
        <p:spPr>
          <a:xfrm>
            <a:off x="1318168" y="4573999"/>
            <a:ext cx="1043045" cy="1188522"/>
          </a:xfrm>
          <a:prstGeom prst="rect">
            <a:avLst/>
          </a:prstGeom>
        </p:spPr>
      </p:pic>
      <p:pic>
        <p:nvPicPr>
          <p:cNvPr id="9" name="図 8">
            <a:extLst>
              <a:ext uri="{FF2B5EF4-FFF2-40B4-BE49-F238E27FC236}">
                <a16:creationId xmlns:a16="http://schemas.microsoft.com/office/drawing/2014/main" id="{089162AA-41C9-C5E6-EE4C-A56634254AC2}"/>
              </a:ext>
            </a:extLst>
          </p:cNvPr>
          <p:cNvPicPr>
            <a:picLocks noChangeAspect="1"/>
          </p:cNvPicPr>
          <p:nvPr/>
        </p:nvPicPr>
        <p:blipFill rotWithShape="1">
          <a:blip r:embed="rId8"/>
          <a:srcRect r="3355" b="10981"/>
          <a:stretch/>
        </p:blipFill>
        <p:spPr>
          <a:xfrm>
            <a:off x="9500707" y="5491975"/>
            <a:ext cx="1029467" cy="1124162"/>
          </a:xfrm>
          <a:prstGeom prst="rect">
            <a:avLst/>
          </a:prstGeom>
        </p:spPr>
      </p:pic>
    </p:spTree>
    <p:extLst>
      <p:ext uri="{BB962C8B-B14F-4D97-AF65-F5344CB8AC3E}">
        <p14:creationId xmlns:p14="http://schemas.microsoft.com/office/powerpoint/2010/main" val="1473126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12C163FC-FE08-97CB-8D1F-EFD9933674AC}"/>
              </a:ext>
            </a:extLst>
          </p:cNvPr>
          <p:cNvGraphicFramePr>
            <a:graphicFrameLocks noGrp="1"/>
          </p:cNvGraphicFramePr>
          <p:nvPr>
            <p:ph idx="1"/>
          </p:nvPr>
        </p:nvGraphicFramePr>
        <p:xfrm>
          <a:off x="1506985" y="666974"/>
          <a:ext cx="9178031" cy="6225032"/>
        </p:xfrm>
        <a:graphic>
          <a:graphicData uri="http://schemas.openxmlformats.org/drawingml/2006/table">
            <a:tbl>
              <a:tblPr firstRow="1" bandRow="1">
                <a:tableStyleId>{5C22544A-7EE6-4342-B048-85BDC9FD1C3A}</a:tableStyleId>
              </a:tblPr>
              <a:tblGrid>
                <a:gridCol w="2362758">
                  <a:extLst>
                    <a:ext uri="{9D8B030D-6E8A-4147-A177-3AD203B41FA5}">
                      <a16:colId xmlns:a16="http://schemas.microsoft.com/office/drawing/2014/main" val="4225050329"/>
                    </a:ext>
                  </a:extLst>
                </a:gridCol>
                <a:gridCol w="2226872">
                  <a:extLst>
                    <a:ext uri="{9D8B030D-6E8A-4147-A177-3AD203B41FA5}">
                      <a16:colId xmlns:a16="http://schemas.microsoft.com/office/drawing/2014/main" val="3995750860"/>
                    </a:ext>
                  </a:extLst>
                </a:gridCol>
                <a:gridCol w="2316643">
                  <a:extLst>
                    <a:ext uri="{9D8B030D-6E8A-4147-A177-3AD203B41FA5}">
                      <a16:colId xmlns:a16="http://schemas.microsoft.com/office/drawing/2014/main" val="132897191"/>
                    </a:ext>
                  </a:extLst>
                </a:gridCol>
                <a:gridCol w="2271758">
                  <a:extLst>
                    <a:ext uri="{9D8B030D-6E8A-4147-A177-3AD203B41FA5}">
                      <a16:colId xmlns:a16="http://schemas.microsoft.com/office/drawing/2014/main" val="1069925916"/>
                    </a:ext>
                  </a:extLst>
                </a:gridCol>
              </a:tblGrid>
              <a:tr h="386798">
                <a:tc>
                  <a:txBody>
                    <a:bodyPr/>
                    <a:lstStyle/>
                    <a:p>
                      <a:pPr algn="ctr"/>
                      <a:r>
                        <a:rPr kumimoji="1" lang="ja-JP" altLang="en-US" dirty="0"/>
                        <a:t>福岡地裁</a:t>
                      </a:r>
                    </a:p>
                  </a:txBody>
                  <a:tcPr/>
                </a:tc>
                <a:tc>
                  <a:txBody>
                    <a:bodyPr/>
                    <a:lstStyle/>
                    <a:p>
                      <a:pPr algn="ctr"/>
                      <a:r>
                        <a:rPr kumimoji="1" lang="ja-JP" altLang="en-US" dirty="0"/>
                        <a:t>東京地裁</a:t>
                      </a:r>
                    </a:p>
                  </a:txBody>
                  <a:tcPr/>
                </a:tc>
                <a:tc>
                  <a:txBody>
                    <a:bodyPr/>
                    <a:lstStyle/>
                    <a:p>
                      <a:pPr algn="ctr"/>
                      <a:r>
                        <a:rPr kumimoji="1" lang="ja-JP" altLang="en-US" dirty="0"/>
                        <a:t>名古屋地裁</a:t>
                      </a:r>
                    </a:p>
                  </a:txBody>
                  <a:tcPr/>
                </a:tc>
                <a:tc>
                  <a:txBody>
                    <a:bodyPr/>
                    <a:lstStyle/>
                    <a:p>
                      <a:pPr algn="ctr"/>
                      <a:r>
                        <a:rPr kumimoji="1" lang="ja-JP" altLang="en-US" dirty="0"/>
                        <a:t>大阪地裁</a:t>
                      </a:r>
                    </a:p>
                  </a:txBody>
                  <a:tcPr/>
                </a:tc>
                <a:extLst>
                  <a:ext uri="{0D108BD9-81ED-4DB2-BD59-A6C34878D82A}">
                    <a16:rowId xmlns:a16="http://schemas.microsoft.com/office/drawing/2014/main" val="2683146514"/>
                  </a:ext>
                </a:extLst>
              </a:tr>
              <a:tr h="1904833">
                <a:tc>
                  <a:txBody>
                    <a:bodyPr/>
                    <a:lstStyle/>
                    <a:p>
                      <a:pPr algn="ctr"/>
                      <a:r>
                        <a:rPr kumimoji="1" lang="ja-JP" altLang="en-US" b="1" dirty="0"/>
                        <a:t>園生雅弘医師</a:t>
                      </a:r>
                      <a:endParaRPr kumimoji="1" lang="en-US" altLang="ja-JP" b="1" dirty="0"/>
                    </a:p>
                    <a:p>
                      <a:pPr algn="ctr"/>
                      <a:r>
                        <a:rPr kumimoji="1" lang="ja-JP" altLang="en-US" sz="1400" dirty="0"/>
                        <a:t>帝京大学</a:t>
                      </a:r>
                      <a:endParaRPr kumimoji="1" lang="en-US" altLang="ja-JP" sz="1400" dirty="0"/>
                    </a:p>
                    <a:p>
                      <a:pPr algn="ctr"/>
                      <a:r>
                        <a:rPr kumimoji="1" lang="ja-JP" altLang="en-US" sz="1400" dirty="0"/>
                        <a:t>神経内科</a:t>
                      </a:r>
                      <a:endParaRPr kumimoji="1" lang="en-US" altLang="ja-JP" sz="1400" dirty="0"/>
                    </a:p>
                    <a:p>
                      <a:pPr algn="ctr"/>
                      <a:endParaRPr kumimoji="1" lang="ja-JP" altLang="en-US" dirty="0"/>
                    </a:p>
                  </a:txBody>
                  <a:tcPr/>
                </a:tc>
                <a:tc>
                  <a:txBody>
                    <a:bodyPr/>
                    <a:lstStyle/>
                    <a:p>
                      <a:pPr algn="ctr"/>
                      <a:r>
                        <a:rPr kumimoji="1" lang="ja-JP" altLang="en-US" b="1" dirty="0"/>
                        <a:t>角田郁生医師</a:t>
                      </a:r>
                      <a:endParaRPr kumimoji="1" lang="en-US" altLang="ja-JP" b="1" dirty="0"/>
                    </a:p>
                    <a:p>
                      <a:pPr algn="ctr"/>
                      <a:r>
                        <a:rPr kumimoji="1" lang="ja-JP" altLang="en-US" sz="1400" dirty="0"/>
                        <a:t>近畿大学</a:t>
                      </a:r>
                      <a:endParaRPr kumimoji="1" lang="en-US" altLang="ja-JP" sz="1400" dirty="0"/>
                    </a:p>
                    <a:p>
                      <a:pPr algn="ctr"/>
                      <a:r>
                        <a:rPr kumimoji="1" lang="ja-JP" altLang="en-US" sz="1400" dirty="0"/>
                        <a:t>免疫学</a:t>
                      </a:r>
                    </a:p>
                  </a:txBody>
                  <a:tcPr/>
                </a:tc>
                <a:tc>
                  <a:txBody>
                    <a:bodyPr/>
                    <a:lstStyle/>
                    <a:p>
                      <a:pPr algn="ctr"/>
                      <a:r>
                        <a:rPr kumimoji="1" lang="ja-JP" altLang="en-US" b="1" dirty="0"/>
                        <a:t>笹川寿之医師</a:t>
                      </a:r>
                      <a:endParaRPr kumimoji="1" lang="en-US" altLang="ja-JP" b="1" dirty="0"/>
                    </a:p>
                    <a:p>
                      <a:pPr algn="ctr"/>
                      <a:r>
                        <a:rPr kumimoji="1" lang="ja-JP" altLang="en-US" sz="1400" dirty="0"/>
                        <a:t>金沢医科大学</a:t>
                      </a:r>
                      <a:endParaRPr kumimoji="1" lang="en-US" altLang="ja-JP" sz="1400" dirty="0"/>
                    </a:p>
                    <a:p>
                      <a:pPr algn="ctr"/>
                      <a:r>
                        <a:rPr kumimoji="1" lang="ja-JP" altLang="en-US" sz="1400" dirty="0"/>
                        <a:t>産婦人科</a:t>
                      </a:r>
                    </a:p>
                  </a:txBody>
                  <a:tcPr/>
                </a:tc>
                <a:tc>
                  <a:txBody>
                    <a:bodyPr/>
                    <a:lstStyle/>
                    <a:p>
                      <a:pPr algn="ctr"/>
                      <a:r>
                        <a:rPr kumimoji="1" lang="ja-JP" altLang="en-US" b="1" dirty="0"/>
                        <a:t>鴇田夏子医師</a:t>
                      </a:r>
                      <a:endParaRPr kumimoji="1" lang="en-US" altLang="ja-JP" b="1" dirty="0"/>
                    </a:p>
                    <a:p>
                      <a:pPr algn="ctr"/>
                      <a:r>
                        <a:rPr kumimoji="1" lang="ja-JP" altLang="en-US" sz="1400" b="0" dirty="0"/>
                        <a:t>慶應義塾大学</a:t>
                      </a:r>
                      <a:endParaRPr kumimoji="1" lang="en-US" altLang="ja-JP" sz="1400" b="0" dirty="0"/>
                    </a:p>
                    <a:p>
                      <a:pPr algn="ctr"/>
                      <a:r>
                        <a:rPr kumimoji="1" lang="ja-JP" altLang="en-US" sz="1400" b="0" dirty="0"/>
                        <a:t>小児精神科</a:t>
                      </a:r>
                      <a:endParaRPr kumimoji="1" lang="en-US" altLang="ja-JP" sz="1400" b="0" dirty="0"/>
                    </a:p>
                    <a:p>
                      <a:pPr algn="ctr"/>
                      <a:endParaRPr kumimoji="1" lang="ja-JP" altLang="en-US" b="1" dirty="0"/>
                    </a:p>
                  </a:txBody>
                  <a:tcPr/>
                </a:tc>
                <a:extLst>
                  <a:ext uri="{0D108BD9-81ED-4DB2-BD59-A6C34878D82A}">
                    <a16:rowId xmlns:a16="http://schemas.microsoft.com/office/drawing/2014/main" val="188519868"/>
                  </a:ext>
                </a:extLst>
              </a:tr>
              <a:tr h="2070316">
                <a:tc>
                  <a:txBody>
                    <a:bodyPr/>
                    <a:lstStyle/>
                    <a:p>
                      <a:pPr algn="ctr"/>
                      <a:r>
                        <a:rPr kumimoji="1" lang="ja-JP" altLang="en-US" b="1" dirty="0"/>
                        <a:t>畑澤順医師</a:t>
                      </a:r>
                      <a:endParaRPr kumimoji="1" lang="en-US" altLang="ja-JP" b="1" dirty="0"/>
                    </a:p>
                    <a:p>
                      <a:pPr algn="ctr"/>
                      <a:r>
                        <a:rPr kumimoji="1" lang="ja-JP" altLang="en-US" sz="1400" b="0" dirty="0"/>
                        <a:t>第二大阪警察病院</a:t>
                      </a:r>
                      <a:endParaRPr kumimoji="1" lang="en-US" altLang="ja-JP" sz="1400" b="0" dirty="0"/>
                    </a:p>
                    <a:p>
                      <a:pPr algn="ctr"/>
                      <a:r>
                        <a:rPr kumimoji="1" lang="ja-JP" altLang="en-US" sz="1400" b="0" dirty="0"/>
                        <a:t>核医学・</a:t>
                      </a:r>
                      <a:r>
                        <a:rPr kumimoji="1" lang="en-US" altLang="ja-JP" sz="1400" b="0" dirty="0"/>
                        <a:t>SPECT</a:t>
                      </a:r>
                    </a:p>
                    <a:p>
                      <a:pPr algn="ctr"/>
                      <a:endParaRPr kumimoji="1" lang="ja-JP" altLang="en-US" b="1" dirty="0"/>
                    </a:p>
                  </a:txBody>
                  <a:tcPr/>
                </a:tc>
                <a:tc>
                  <a:txBody>
                    <a:bodyPr/>
                    <a:lstStyle/>
                    <a:p>
                      <a:pPr algn="ctr"/>
                      <a:r>
                        <a:rPr kumimoji="1" lang="ja-JP" altLang="en-US" b="1" dirty="0"/>
                        <a:t>中村好一医師</a:t>
                      </a:r>
                      <a:endParaRPr kumimoji="1" lang="en-US" altLang="ja-JP" b="1" dirty="0"/>
                    </a:p>
                    <a:p>
                      <a:pPr algn="ctr"/>
                      <a:r>
                        <a:rPr kumimoji="1" lang="ja-JP" altLang="en-US" sz="1400" b="0" dirty="0"/>
                        <a:t>自治医科大学</a:t>
                      </a:r>
                      <a:endParaRPr kumimoji="1" lang="en-US" altLang="ja-JP" sz="1400" b="0" dirty="0"/>
                    </a:p>
                    <a:p>
                      <a:pPr algn="ctr"/>
                      <a:r>
                        <a:rPr kumimoji="1" lang="ja-JP" altLang="en-US" sz="1400" b="0" dirty="0"/>
                        <a:t>疫学</a:t>
                      </a:r>
                    </a:p>
                  </a:txBody>
                  <a:tcPr/>
                </a:tc>
                <a:tc>
                  <a:txBody>
                    <a:bodyPr/>
                    <a:lstStyle/>
                    <a:p>
                      <a:pPr algn="ctr"/>
                      <a:r>
                        <a:rPr kumimoji="1" lang="ja-JP" altLang="en-US" b="1" dirty="0"/>
                        <a:t>中山哲夫医師</a:t>
                      </a:r>
                      <a:endParaRPr kumimoji="1" lang="en-US" altLang="ja-JP" b="1" dirty="0"/>
                    </a:p>
                    <a:p>
                      <a:pPr algn="ctr"/>
                      <a:r>
                        <a:rPr kumimoji="1" lang="ja-JP" altLang="en-US" sz="1200" b="0" dirty="0"/>
                        <a:t>北里大学大村智記念研究所</a:t>
                      </a:r>
                      <a:endParaRPr kumimoji="1" lang="en-US" altLang="ja-JP" sz="1200" b="0" dirty="0"/>
                    </a:p>
                    <a:p>
                      <a:pPr algn="ctr"/>
                      <a:r>
                        <a:rPr kumimoji="1" lang="ja-JP" altLang="en-US" sz="1400" b="0" dirty="0"/>
                        <a:t>臨床ウイルス学</a:t>
                      </a:r>
                      <a:endParaRPr kumimoji="1" lang="ja-JP" altLang="en-US" sz="1200" b="0" dirty="0"/>
                    </a:p>
                  </a:txBody>
                  <a:tcPr/>
                </a:tc>
                <a:tc>
                  <a:txBody>
                    <a:bodyPr/>
                    <a:lstStyle/>
                    <a:p>
                      <a:pPr algn="ctr"/>
                      <a:r>
                        <a:rPr kumimoji="1" lang="ja-JP" altLang="en-US" b="1" dirty="0"/>
                        <a:t>三木健司医師</a:t>
                      </a:r>
                      <a:endParaRPr kumimoji="1" lang="en-US" altLang="ja-JP" b="1" dirty="0"/>
                    </a:p>
                    <a:p>
                      <a:pPr algn="ctr"/>
                      <a:r>
                        <a:rPr kumimoji="1" lang="ja-JP" altLang="en-US" sz="1200" b="0" dirty="0"/>
                        <a:t>大阪行岡医療大学</a:t>
                      </a:r>
                      <a:endParaRPr kumimoji="1" lang="en-US" altLang="ja-JP" sz="1200" b="0" dirty="0"/>
                    </a:p>
                    <a:p>
                      <a:pPr algn="ctr"/>
                      <a:r>
                        <a:rPr kumimoji="1" lang="ja-JP" altLang="en-US" sz="1200" b="0" dirty="0"/>
                        <a:t>整形外科一般・疼痛管理</a:t>
                      </a:r>
                    </a:p>
                    <a:p>
                      <a:pPr algn="ctr"/>
                      <a:endParaRPr kumimoji="1" lang="en-US" altLang="ja-JP" dirty="0"/>
                    </a:p>
                    <a:p>
                      <a:pPr algn="ctr"/>
                      <a:endParaRPr kumimoji="1" lang="en-US" altLang="ja-JP" dirty="0"/>
                    </a:p>
                    <a:p>
                      <a:pPr algn="ctr"/>
                      <a:endParaRPr kumimoji="1" lang="en-US" altLang="ja-JP" dirty="0"/>
                    </a:p>
                  </a:txBody>
                  <a:tcPr/>
                </a:tc>
                <a:extLst>
                  <a:ext uri="{0D108BD9-81ED-4DB2-BD59-A6C34878D82A}">
                    <a16:rowId xmlns:a16="http://schemas.microsoft.com/office/drawing/2014/main" val="705808174"/>
                  </a:ext>
                </a:extLst>
              </a:tr>
              <a:tr h="1863085">
                <a:tc>
                  <a:txBody>
                    <a:bodyPr/>
                    <a:lstStyle/>
                    <a:p>
                      <a:pPr algn="ctr"/>
                      <a:r>
                        <a:rPr kumimoji="1" lang="ja-JP" altLang="en-US" b="1" dirty="0"/>
                        <a:t>本郷道夫医師</a:t>
                      </a:r>
                      <a:endParaRPr kumimoji="1" lang="en-US" altLang="ja-JP" sz="1400" b="1" dirty="0"/>
                    </a:p>
                    <a:p>
                      <a:pPr algn="ctr"/>
                      <a:r>
                        <a:rPr kumimoji="1" lang="ja-JP" altLang="en-US" sz="1200" b="0" dirty="0"/>
                        <a:t>塩竈市立病院内科非常勤</a:t>
                      </a:r>
                      <a:endParaRPr kumimoji="1" lang="en-US" altLang="ja-JP" sz="1200" b="0" dirty="0"/>
                    </a:p>
                    <a:p>
                      <a:pPr algn="ctr"/>
                      <a:r>
                        <a:rPr kumimoji="1" lang="ja-JP" altLang="en-US" sz="1200" b="0" dirty="0"/>
                        <a:t>機能性消化器疾患</a:t>
                      </a:r>
                      <a:endParaRPr kumimoji="1" lang="en-US" altLang="ja-JP" sz="1200" b="0" dirty="0"/>
                    </a:p>
                    <a:p>
                      <a:pPr algn="ctr"/>
                      <a:endParaRPr kumimoji="1" lang="en-US" altLang="ja-JP" sz="1800" b="0" dirty="0"/>
                    </a:p>
                    <a:p>
                      <a:pPr algn="ctr"/>
                      <a:endParaRPr kumimoji="1" lang="ja-JP" altLang="en-US" dirty="0"/>
                    </a:p>
                  </a:txBody>
                  <a:tcPr/>
                </a:tc>
                <a:tc>
                  <a:txBody>
                    <a:bodyPr/>
                    <a:lstStyle/>
                    <a:p>
                      <a:pPr algn="ctr"/>
                      <a:r>
                        <a:rPr kumimoji="1" lang="ja-JP" altLang="en-US" b="1" dirty="0"/>
                        <a:t>住谷昌彦医師</a:t>
                      </a:r>
                      <a:endParaRPr kumimoji="1" lang="en-US" altLang="ja-JP" sz="2000" b="1" dirty="0"/>
                    </a:p>
                    <a:p>
                      <a:pPr algn="ctr"/>
                      <a:r>
                        <a:rPr kumimoji="1" lang="ja-JP" altLang="en-US" sz="1200" b="0" dirty="0"/>
                        <a:t>東大病院</a:t>
                      </a:r>
                      <a:endParaRPr kumimoji="1" lang="en-US" altLang="ja-JP" sz="1200" b="0" dirty="0"/>
                    </a:p>
                    <a:p>
                      <a:pPr algn="ctr"/>
                      <a:r>
                        <a:rPr kumimoji="1" lang="ja-JP" altLang="en-US" sz="1200" b="0" dirty="0"/>
                        <a:t>疼痛管理学</a:t>
                      </a:r>
                      <a:endParaRPr kumimoji="1" lang="en-US" altLang="ja-JP" sz="1200" b="0" dirty="0"/>
                    </a:p>
                  </a:txBody>
                  <a:tcPr/>
                </a:tc>
                <a:tc>
                  <a:txBody>
                    <a:bodyPr/>
                    <a:lstStyle/>
                    <a:p>
                      <a:pPr algn="ctr"/>
                      <a:r>
                        <a:rPr kumimoji="1" lang="ja-JP" altLang="en-US" b="1" dirty="0"/>
                        <a:t>奥村彰久医師</a:t>
                      </a:r>
                      <a:endParaRPr kumimoji="1" lang="en-US" altLang="ja-JP" sz="3200" b="1" dirty="0"/>
                    </a:p>
                    <a:p>
                      <a:pPr algn="ctr"/>
                      <a:r>
                        <a:rPr kumimoji="1" lang="ja-JP" altLang="en-US" sz="1200" b="0" dirty="0"/>
                        <a:t>愛知医大</a:t>
                      </a:r>
                      <a:endParaRPr kumimoji="1" lang="en-US" altLang="ja-JP" sz="1200" b="0" dirty="0"/>
                    </a:p>
                    <a:p>
                      <a:pPr algn="ctr"/>
                      <a:r>
                        <a:rPr kumimoji="1" lang="ja-JP" altLang="en-US" sz="1200" b="0" dirty="0"/>
                        <a:t>小児科学</a:t>
                      </a:r>
                      <a:endParaRPr kumimoji="1" lang="en-US" altLang="ja-JP" sz="1200" b="0" dirty="0"/>
                    </a:p>
                  </a:txBody>
                  <a:tcPr/>
                </a:tc>
                <a:tc>
                  <a:txBody>
                    <a:bodyPr/>
                    <a:lstStyle/>
                    <a:p>
                      <a:pPr algn="ctr"/>
                      <a:r>
                        <a:rPr kumimoji="1" lang="ja-JP" altLang="en-US" b="1" dirty="0"/>
                        <a:t>上田豊医師</a:t>
                      </a:r>
                      <a:endParaRPr kumimoji="1" lang="en-US" altLang="ja-JP" sz="4400" b="1" dirty="0"/>
                    </a:p>
                    <a:p>
                      <a:pPr algn="ctr"/>
                      <a:r>
                        <a:rPr kumimoji="1" lang="ja-JP" altLang="en-US" sz="1200" b="0" dirty="0"/>
                        <a:t>大阪大学</a:t>
                      </a:r>
                      <a:endParaRPr kumimoji="1" lang="en-US" altLang="ja-JP" sz="1200" b="0" dirty="0"/>
                    </a:p>
                    <a:p>
                      <a:pPr algn="ctr"/>
                      <a:r>
                        <a:rPr kumimoji="1" lang="ja-JP" altLang="en-US" sz="1200" b="0" dirty="0"/>
                        <a:t>産婦人科</a:t>
                      </a:r>
                      <a:endParaRPr kumimoji="1" lang="en-US" altLang="ja-JP" sz="1200" b="0" dirty="0"/>
                    </a:p>
                    <a:p>
                      <a:pPr algn="ctr"/>
                      <a:r>
                        <a:rPr kumimoji="1" lang="ja-JP" altLang="en-US" dirty="0"/>
                        <a:t>　</a:t>
                      </a:r>
                    </a:p>
                  </a:txBody>
                  <a:tcPr/>
                </a:tc>
                <a:extLst>
                  <a:ext uri="{0D108BD9-81ED-4DB2-BD59-A6C34878D82A}">
                    <a16:rowId xmlns:a16="http://schemas.microsoft.com/office/drawing/2014/main" val="987270497"/>
                  </a:ext>
                </a:extLst>
              </a:tr>
            </a:tbl>
          </a:graphicData>
        </a:graphic>
      </p:graphicFrame>
      <p:sp>
        <p:nvSpPr>
          <p:cNvPr id="2" name="タイトル 1">
            <a:extLst>
              <a:ext uri="{FF2B5EF4-FFF2-40B4-BE49-F238E27FC236}">
                <a16:creationId xmlns:a16="http://schemas.microsoft.com/office/drawing/2014/main" id="{C8B503CA-0408-1A9F-1ECA-865F3AEF87CE}"/>
              </a:ext>
            </a:extLst>
          </p:cNvPr>
          <p:cNvSpPr>
            <a:spLocks noGrp="1"/>
          </p:cNvSpPr>
          <p:nvPr>
            <p:ph type="title"/>
          </p:nvPr>
        </p:nvSpPr>
        <p:spPr>
          <a:xfrm>
            <a:off x="1932792" y="-459431"/>
            <a:ext cx="8106558" cy="1872208"/>
          </a:xfrm>
        </p:spPr>
        <p:txBody>
          <a:bodyPr/>
          <a:lstStyle/>
          <a:p>
            <a:r>
              <a:rPr lang="ja-JP" altLang="en-US" sz="2400" dirty="0">
                <a:solidFill>
                  <a:srgbClr val="FF0000"/>
                </a:solidFill>
              </a:rPr>
              <a:t>　　　　　</a:t>
            </a:r>
            <a:r>
              <a:rPr lang="ja-JP" altLang="en-US" sz="3200" dirty="0">
                <a:solidFill>
                  <a:srgbClr val="0000FF"/>
                </a:solidFill>
                <a:latin typeface="ＭＳ ゴシック" panose="020B0609070205080204" pitchFamily="49" charset="-128"/>
                <a:ea typeface="ＭＳ ゴシック" panose="020B0609070205080204" pitchFamily="49" charset="-128"/>
              </a:rPr>
              <a:t>被告側専門家証人１２人</a:t>
            </a:r>
          </a:p>
        </p:txBody>
      </p:sp>
      <p:sp>
        <p:nvSpPr>
          <p:cNvPr id="4" name="スライド番号プレースホルダー 3">
            <a:extLst>
              <a:ext uri="{FF2B5EF4-FFF2-40B4-BE49-F238E27FC236}">
                <a16:creationId xmlns:a16="http://schemas.microsoft.com/office/drawing/2014/main" id="{68714D87-761F-666F-3235-19250612A0B5}"/>
              </a:ext>
            </a:extLst>
          </p:cNvPr>
          <p:cNvSpPr>
            <a:spLocks noGrp="1"/>
          </p:cNvSpPr>
          <p:nvPr>
            <p:ph type="sldNum" sz="quarter" idx="12"/>
          </p:nvPr>
        </p:nvSpPr>
        <p:spPr/>
        <p:txBody>
          <a:bodyPr/>
          <a:lstStyle/>
          <a:p>
            <a:fld id="{EC884976-8E27-4586-9472-F53DC24A3955}" type="slidenum">
              <a:rPr kumimoji="1" lang="ja-JP" altLang="en-US" smtClean="0"/>
              <a:t>21</a:t>
            </a:fld>
            <a:endParaRPr kumimoji="1" lang="ja-JP" altLang="en-US" dirty="0"/>
          </a:p>
        </p:txBody>
      </p:sp>
      <p:pic>
        <p:nvPicPr>
          <p:cNvPr id="7" name="Picture 2">
            <a:extLst>
              <a:ext uri="{FF2B5EF4-FFF2-40B4-BE49-F238E27FC236}">
                <a16:creationId xmlns:a16="http://schemas.microsoft.com/office/drawing/2014/main" id="{6970E1BB-010D-A815-6011-B470B8908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575" y="1812400"/>
            <a:ext cx="810090" cy="1058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角田　郁生">
            <a:extLst>
              <a:ext uri="{FF2B5EF4-FFF2-40B4-BE49-F238E27FC236}">
                <a16:creationId xmlns:a16="http://schemas.microsoft.com/office/drawing/2014/main" id="{81678E8A-BB3B-7EDB-028E-B7962DB1D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278" y="1812400"/>
            <a:ext cx="920996" cy="1110951"/>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CA9ADD29-91B7-AD52-5777-B890125DF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201" y="1998708"/>
            <a:ext cx="693482" cy="924643"/>
          </a:xfrm>
          <a:prstGeom prst="rect">
            <a:avLst/>
          </a:prstGeom>
        </p:spPr>
      </p:pic>
      <p:pic>
        <p:nvPicPr>
          <p:cNvPr id="11" name="図 10">
            <a:extLst>
              <a:ext uri="{FF2B5EF4-FFF2-40B4-BE49-F238E27FC236}">
                <a16:creationId xmlns:a16="http://schemas.microsoft.com/office/drawing/2014/main" id="{37D34B2C-B0A0-A4CA-566E-795A29E28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8959" y="3913967"/>
            <a:ext cx="990110" cy="1049517"/>
          </a:xfrm>
          <a:prstGeom prst="rect">
            <a:avLst/>
          </a:prstGeom>
        </p:spPr>
      </p:pic>
      <p:pic>
        <p:nvPicPr>
          <p:cNvPr id="13" name="図 12">
            <a:extLst>
              <a:ext uri="{FF2B5EF4-FFF2-40B4-BE49-F238E27FC236}">
                <a16:creationId xmlns:a16="http://schemas.microsoft.com/office/drawing/2014/main" id="{976BECD8-553A-D2C0-4FB2-07C613A53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6846" y="3834732"/>
            <a:ext cx="934445" cy="1110951"/>
          </a:xfrm>
          <a:prstGeom prst="rect">
            <a:avLst/>
          </a:prstGeom>
        </p:spPr>
      </p:pic>
      <p:pic>
        <p:nvPicPr>
          <p:cNvPr id="15" name="図 14">
            <a:extLst>
              <a:ext uri="{FF2B5EF4-FFF2-40B4-BE49-F238E27FC236}">
                <a16:creationId xmlns:a16="http://schemas.microsoft.com/office/drawing/2014/main" id="{3E5780F6-9DE3-5E39-1562-513C7F514D71}"/>
              </a:ext>
            </a:extLst>
          </p:cNvPr>
          <p:cNvPicPr>
            <a:picLocks noChangeAspect="1"/>
          </p:cNvPicPr>
          <p:nvPr/>
        </p:nvPicPr>
        <p:blipFill>
          <a:blip r:embed="rId8"/>
          <a:stretch>
            <a:fillRect/>
          </a:stretch>
        </p:blipFill>
        <p:spPr>
          <a:xfrm>
            <a:off x="9093873" y="1827685"/>
            <a:ext cx="1047355" cy="1043655"/>
          </a:xfrm>
          <a:prstGeom prst="rect">
            <a:avLst/>
          </a:prstGeom>
        </p:spPr>
      </p:pic>
      <p:pic>
        <p:nvPicPr>
          <p:cNvPr id="5" name="図 4">
            <a:extLst>
              <a:ext uri="{FF2B5EF4-FFF2-40B4-BE49-F238E27FC236}">
                <a16:creationId xmlns:a16="http://schemas.microsoft.com/office/drawing/2014/main" id="{554DBA7D-D567-7F56-27FD-D552E2B8EB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6025" y="3805721"/>
            <a:ext cx="934445" cy="1168972"/>
          </a:xfrm>
          <a:prstGeom prst="rect">
            <a:avLst/>
          </a:prstGeom>
        </p:spPr>
      </p:pic>
      <p:pic>
        <p:nvPicPr>
          <p:cNvPr id="10" name="図 9">
            <a:extLst>
              <a:ext uri="{FF2B5EF4-FFF2-40B4-BE49-F238E27FC236}">
                <a16:creationId xmlns:a16="http://schemas.microsoft.com/office/drawing/2014/main" id="{CE3CB621-2B8E-0422-078E-F438E088F316}"/>
              </a:ext>
            </a:extLst>
          </p:cNvPr>
          <p:cNvPicPr>
            <a:picLocks noChangeAspect="1"/>
          </p:cNvPicPr>
          <p:nvPr/>
        </p:nvPicPr>
        <p:blipFill>
          <a:blip r:embed="rId10"/>
          <a:stretch>
            <a:fillRect/>
          </a:stretch>
        </p:blipFill>
        <p:spPr>
          <a:xfrm>
            <a:off x="9063779" y="3805721"/>
            <a:ext cx="1047742" cy="1103539"/>
          </a:xfrm>
          <a:prstGeom prst="rect">
            <a:avLst/>
          </a:prstGeom>
        </p:spPr>
      </p:pic>
      <p:pic>
        <p:nvPicPr>
          <p:cNvPr id="14" name="図 13">
            <a:extLst>
              <a:ext uri="{FF2B5EF4-FFF2-40B4-BE49-F238E27FC236}">
                <a16:creationId xmlns:a16="http://schemas.microsoft.com/office/drawing/2014/main" id="{091340CF-8544-196C-C137-21A29FDFAF32}"/>
              </a:ext>
            </a:extLst>
          </p:cNvPr>
          <p:cNvPicPr>
            <a:picLocks noChangeAspect="1"/>
          </p:cNvPicPr>
          <p:nvPr/>
        </p:nvPicPr>
        <p:blipFill>
          <a:blip r:embed="rId11"/>
          <a:stretch>
            <a:fillRect/>
          </a:stretch>
        </p:blipFill>
        <p:spPr>
          <a:xfrm>
            <a:off x="2180565" y="5766006"/>
            <a:ext cx="990110" cy="1083029"/>
          </a:xfrm>
          <a:prstGeom prst="rect">
            <a:avLst/>
          </a:prstGeom>
        </p:spPr>
      </p:pic>
      <p:pic>
        <p:nvPicPr>
          <p:cNvPr id="18" name="図 17">
            <a:extLst>
              <a:ext uri="{FF2B5EF4-FFF2-40B4-BE49-F238E27FC236}">
                <a16:creationId xmlns:a16="http://schemas.microsoft.com/office/drawing/2014/main" id="{DBE79E6F-19CC-4F98-705E-B728A7509243}"/>
              </a:ext>
            </a:extLst>
          </p:cNvPr>
          <p:cNvPicPr>
            <a:picLocks noChangeAspect="1"/>
          </p:cNvPicPr>
          <p:nvPr/>
        </p:nvPicPr>
        <p:blipFill>
          <a:blip r:embed="rId12"/>
          <a:stretch>
            <a:fillRect/>
          </a:stretch>
        </p:blipFill>
        <p:spPr>
          <a:xfrm>
            <a:off x="4589727" y="5844711"/>
            <a:ext cx="882322" cy="1071391"/>
          </a:xfrm>
          <a:prstGeom prst="rect">
            <a:avLst/>
          </a:prstGeom>
        </p:spPr>
      </p:pic>
      <p:pic>
        <p:nvPicPr>
          <p:cNvPr id="20" name="図 19">
            <a:extLst>
              <a:ext uri="{FF2B5EF4-FFF2-40B4-BE49-F238E27FC236}">
                <a16:creationId xmlns:a16="http://schemas.microsoft.com/office/drawing/2014/main" id="{AD0E64DB-776C-41A7-5C8A-51EFA7673BEB}"/>
              </a:ext>
            </a:extLst>
          </p:cNvPr>
          <p:cNvPicPr>
            <a:picLocks noChangeAspect="1"/>
          </p:cNvPicPr>
          <p:nvPr/>
        </p:nvPicPr>
        <p:blipFill>
          <a:blip r:embed="rId13"/>
          <a:stretch>
            <a:fillRect/>
          </a:stretch>
        </p:blipFill>
        <p:spPr>
          <a:xfrm>
            <a:off x="6848147" y="5779516"/>
            <a:ext cx="882322" cy="1056008"/>
          </a:xfrm>
          <a:prstGeom prst="rect">
            <a:avLst/>
          </a:prstGeom>
        </p:spPr>
      </p:pic>
      <p:pic>
        <p:nvPicPr>
          <p:cNvPr id="22" name="図 21">
            <a:extLst>
              <a:ext uri="{FF2B5EF4-FFF2-40B4-BE49-F238E27FC236}">
                <a16:creationId xmlns:a16="http://schemas.microsoft.com/office/drawing/2014/main" id="{B81D4555-1DE0-D268-29C4-3A8EADD75071}"/>
              </a:ext>
            </a:extLst>
          </p:cNvPr>
          <p:cNvPicPr>
            <a:picLocks noChangeAspect="1"/>
          </p:cNvPicPr>
          <p:nvPr/>
        </p:nvPicPr>
        <p:blipFill>
          <a:blip r:embed="rId14"/>
          <a:stretch>
            <a:fillRect/>
          </a:stretch>
        </p:blipFill>
        <p:spPr>
          <a:xfrm>
            <a:off x="9063779" y="5756692"/>
            <a:ext cx="1005934" cy="1026463"/>
          </a:xfrm>
          <a:prstGeom prst="rect">
            <a:avLst/>
          </a:prstGeom>
        </p:spPr>
      </p:pic>
    </p:spTree>
    <p:extLst>
      <p:ext uri="{BB962C8B-B14F-4D97-AF65-F5344CB8AC3E}">
        <p14:creationId xmlns:p14="http://schemas.microsoft.com/office/powerpoint/2010/main" val="4276669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C6A232-E487-F278-2591-F7F2B8DA16E2}"/>
              </a:ext>
            </a:extLst>
          </p:cNvPr>
          <p:cNvSpPr>
            <a:spLocks noGrp="1"/>
          </p:cNvSpPr>
          <p:nvPr>
            <p:ph type="title"/>
          </p:nvPr>
        </p:nvSpPr>
        <p:spPr>
          <a:xfrm>
            <a:off x="-465083" y="-247426"/>
            <a:ext cx="12320752" cy="2285474"/>
          </a:xfrm>
        </p:spPr>
        <p:txBody>
          <a:bodyPr>
            <a:normAutofit fontScale="90000"/>
          </a:bodyPr>
          <a:lstStyle/>
          <a:p>
            <a:r>
              <a:rPr kumimoji="1" lang="ja-JP" altLang="en-US" dirty="0">
                <a:solidFill>
                  <a:srgbClr val="3B0DFF"/>
                </a:solidFill>
              </a:rPr>
              <a:t>　　　　　　　</a:t>
            </a:r>
            <a:br>
              <a:rPr lang="en-US" altLang="ja-JP" sz="3600" dirty="0">
                <a:solidFill>
                  <a:srgbClr val="3B0DFF"/>
                </a:solidFill>
              </a:rPr>
            </a:br>
            <a:r>
              <a:rPr lang="ja-JP" altLang="en-US" sz="3600" dirty="0">
                <a:solidFill>
                  <a:srgbClr val="3B0DFF"/>
                </a:solidFill>
              </a:rPr>
              <a:t>　</a:t>
            </a:r>
            <a:r>
              <a:rPr kumimoji="1" lang="ja-JP" altLang="en-US" dirty="0">
                <a:solidFill>
                  <a:srgbClr val="3B0DFF"/>
                </a:solidFill>
              </a:rPr>
              <a:t>　</a:t>
            </a:r>
            <a:r>
              <a:rPr kumimoji="1" lang="ja-JP" altLang="en-US" dirty="0">
                <a:latin typeface="BIZ UDPゴシック" panose="020B0400000000000000" pitchFamily="50" charset="-128"/>
                <a:ea typeface="BIZ UDPゴシック" panose="020B0400000000000000" pitchFamily="50" charset="-128"/>
              </a:rPr>
              <a:t>このうち金銭授受が法廷で明らかになったのは</a:t>
            </a:r>
            <a:r>
              <a:rPr lang="ja-JP" altLang="en-US" sz="3600" dirty="0">
                <a:latin typeface="BIZ UDPゴシック" panose="020B0400000000000000" pitchFamily="50" charset="-128"/>
                <a:ea typeface="BIZ UDPゴシック" panose="020B0400000000000000" pitchFamily="50" charset="-128"/>
              </a:rPr>
              <a:t>　</a:t>
            </a:r>
            <a:br>
              <a:rPr lang="en-US" altLang="ja-JP" sz="3600" dirty="0">
                <a:latin typeface="BIZ UDPゴシック" panose="020B0400000000000000" pitchFamily="50" charset="-128"/>
                <a:ea typeface="BIZ UDPゴシック" panose="020B0400000000000000" pitchFamily="50" charset="-128"/>
              </a:rPr>
            </a:br>
            <a:endParaRPr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BE09E748-7283-EF2E-893A-F4720C09EF79}"/>
              </a:ext>
            </a:extLst>
          </p:cNvPr>
          <p:cNvSpPr>
            <a:spLocks noGrp="1"/>
          </p:cNvSpPr>
          <p:nvPr>
            <p:ph type="sldNum" sz="quarter" idx="12"/>
          </p:nvPr>
        </p:nvSpPr>
        <p:spPr/>
        <p:txBody>
          <a:bodyPr/>
          <a:lstStyle/>
          <a:p>
            <a:pPr eaLnBrk="0" fontAlgn="base" hangingPunct="0">
              <a:spcBef>
                <a:spcPct val="0"/>
              </a:spcBef>
              <a:spcAft>
                <a:spcPct val="0"/>
              </a:spcAft>
              <a:defRPr/>
            </a:pPr>
            <a:fld id="{FE83968E-A939-4293-B9DC-196669673117}" type="slidenum">
              <a:rPr kumimoji="0" lang="en-US" altLang="ja-JP" sz="900">
                <a:solidFill>
                  <a:prstClr val="black">
                    <a:tint val="75000"/>
                  </a:prstClr>
                </a:solidFill>
                <a:latin typeface="Arial" panose="020B0604020202020204" pitchFamily="34" charset="0"/>
                <a:ea typeface="ＭＳ Ｐゴシック" panose="020B0600070205080204" pitchFamily="50" charset="-128"/>
              </a:rPr>
              <a:pPr eaLnBrk="0" fontAlgn="base" hangingPunct="0">
                <a:spcBef>
                  <a:spcPct val="0"/>
                </a:spcBef>
                <a:spcAft>
                  <a:spcPct val="0"/>
                </a:spcAft>
                <a:defRPr/>
              </a:pPr>
              <a:t>22</a:t>
            </a:fld>
            <a:endParaRPr kumimoji="0" lang="en-US" altLang="ja-JP" sz="900">
              <a:solidFill>
                <a:prstClr val="black">
                  <a:tint val="75000"/>
                </a:prstClr>
              </a:solidFill>
              <a:latin typeface="Arial" panose="020B0604020202020204" pitchFamily="34" charset="0"/>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6875B845-EFB6-1830-22BE-A8F6A60AB093}"/>
              </a:ext>
            </a:extLst>
          </p:cNvPr>
          <p:cNvSpPr txBox="1"/>
          <p:nvPr/>
        </p:nvSpPr>
        <p:spPr>
          <a:xfrm>
            <a:off x="4079776" y="2060848"/>
            <a:ext cx="4120774" cy="1231106"/>
          </a:xfrm>
          <a:prstGeom prst="rect">
            <a:avLst/>
          </a:prstGeom>
          <a:noFill/>
        </p:spPr>
        <p:txBody>
          <a:bodyPr wrap="square" rtlCol="0">
            <a:spAutoFit/>
          </a:bodyPr>
          <a:lstStyle/>
          <a:p>
            <a:pPr eaLnBrk="0" fontAlgn="base" hangingPunct="0">
              <a:spcBef>
                <a:spcPct val="0"/>
              </a:spcBef>
              <a:spcAft>
                <a:spcPct val="0"/>
              </a:spcAft>
              <a:defRPr/>
            </a:pPr>
            <a:r>
              <a:rPr lang="en-US" altLang="ja-JP" dirty="0">
                <a:solidFill>
                  <a:prstClr val="black"/>
                </a:solidFill>
                <a:latin typeface="Arial" panose="020B0604020202020204" pitchFamily="34" charset="0"/>
                <a:ea typeface="ＭＳ Ｐゴシック" panose="020B0600070205080204" pitchFamily="50" charset="-128"/>
              </a:rPr>
              <a:t>MSD</a:t>
            </a:r>
            <a:r>
              <a:rPr lang="ja-JP" altLang="en-US" dirty="0">
                <a:solidFill>
                  <a:prstClr val="black"/>
                </a:solidFill>
                <a:latin typeface="Arial" panose="020B0604020202020204" pitchFamily="34" charset="0"/>
                <a:ea typeface="ＭＳ Ｐゴシック" panose="020B0600070205080204" pitchFamily="50" charset="-128"/>
              </a:rPr>
              <a:t>から</a:t>
            </a:r>
            <a:endParaRPr lang="en-US" altLang="ja-JP" dirty="0">
              <a:solidFill>
                <a:prstClr val="black"/>
              </a:solidFill>
              <a:latin typeface="Arial" panose="020B0604020202020204" pitchFamily="34" charset="0"/>
              <a:ea typeface="ＭＳ Ｐゴシック" panose="020B0600070205080204" pitchFamily="50" charset="-128"/>
            </a:endParaRPr>
          </a:p>
          <a:p>
            <a:pPr eaLnBrk="0" fontAlgn="base" hangingPunct="0">
              <a:spcBef>
                <a:spcPct val="0"/>
              </a:spcBef>
              <a:spcAft>
                <a:spcPct val="0"/>
              </a:spcAft>
              <a:defRPr/>
            </a:pPr>
            <a:r>
              <a:rPr lang="ja-JP" altLang="en-US" sz="2000" b="1" dirty="0">
                <a:solidFill>
                  <a:srgbClr val="FF0000"/>
                </a:solidFill>
                <a:latin typeface="Arial" panose="020B0604020202020204" pitchFamily="34" charset="0"/>
                <a:ea typeface="ＭＳ Ｐゴシック" panose="020B0600070205080204" pitchFamily="50" charset="-128"/>
              </a:rPr>
              <a:t>訴訟関連連業務委託費</a:t>
            </a:r>
            <a:endParaRPr lang="en-US" altLang="ja-JP" dirty="0">
              <a:solidFill>
                <a:srgbClr val="FF0000"/>
              </a:solidFill>
              <a:latin typeface="Arial" panose="020B0604020202020204" pitchFamily="34" charset="0"/>
              <a:ea typeface="ＭＳ Ｐゴシック" panose="020B0600070205080204" pitchFamily="50" charset="-128"/>
            </a:endParaRPr>
          </a:p>
          <a:p>
            <a:pPr eaLnBrk="0" fontAlgn="base" hangingPunct="0">
              <a:spcBef>
                <a:spcPct val="0"/>
              </a:spcBef>
              <a:spcAft>
                <a:spcPct val="0"/>
              </a:spcAft>
              <a:defRPr/>
            </a:pPr>
            <a:r>
              <a:rPr lang="ja-JP" altLang="en-US" sz="3600" dirty="0">
                <a:solidFill>
                  <a:prstClr val="black"/>
                </a:solidFill>
                <a:latin typeface="ＭＳ Ｐゴシック" panose="020B0600070205080204" pitchFamily="50" charset="-128"/>
                <a:ea typeface="ＭＳ Ｐゴシック" panose="020B0600070205080204" pitchFamily="50" charset="-128"/>
              </a:rPr>
              <a:t>合計</a:t>
            </a:r>
            <a:r>
              <a:rPr lang="en-US" altLang="ja-JP" sz="3600" dirty="0">
                <a:solidFill>
                  <a:prstClr val="black"/>
                </a:solidFill>
                <a:latin typeface="ＭＳ Ｐゴシック" panose="020B0600070205080204" pitchFamily="50" charset="-128"/>
                <a:ea typeface="ＭＳ Ｐゴシック" panose="020B0600070205080204" pitchFamily="50" charset="-128"/>
              </a:rPr>
              <a:t>2300</a:t>
            </a:r>
            <a:r>
              <a:rPr lang="ja-JP" altLang="en-US" sz="3600" dirty="0">
                <a:solidFill>
                  <a:prstClr val="black"/>
                </a:solidFill>
                <a:latin typeface="ＭＳ Ｐゴシック" panose="020B0600070205080204" pitchFamily="50" charset="-128"/>
                <a:ea typeface="ＭＳ Ｐゴシック" panose="020B0600070205080204" pitchFamily="50" charset="-128"/>
              </a:rPr>
              <a:t>万円</a:t>
            </a:r>
            <a:r>
              <a:rPr lang="ja-JP" altLang="en-US" sz="2800" dirty="0">
                <a:solidFill>
                  <a:prstClr val="black"/>
                </a:solidFill>
                <a:latin typeface="ＭＳ Ｐゴシック" panose="020B0600070205080204" pitchFamily="50" charset="-128"/>
                <a:ea typeface="ＭＳ Ｐゴシック" panose="020B0600070205080204" pitchFamily="50" charset="-128"/>
              </a:rPr>
              <a:t>以上</a:t>
            </a:r>
            <a:endParaRPr lang="ja-JP" altLang="en-US" sz="3600" dirty="0">
              <a:solidFill>
                <a:prstClr val="black"/>
              </a:solidFill>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C265827A-389C-6591-F34B-035F35C30071}"/>
              </a:ext>
            </a:extLst>
          </p:cNvPr>
          <p:cNvSpPr txBox="1"/>
          <p:nvPr/>
        </p:nvSpPr>
        <p:spPr>
          <a:xfrm>
            <a:off x="4079777" y="4507455"/>
            <a:ext cx="5959574" cy="2739211"/>
          </a:xfrm>
          <a:prstGeom prst="rect">
            <a:avLst/>
          </a:prstGeom>
          <a:noFill/>
        </p:spPr>
        <p:txBody>
          <a:bodyPr wrap="square" rtlCol="0">
            <a:spAutoFit/>
          </a:bodyPr>
          <a:lstStyle/>
          <a:p>
            <a:pPr eaLnBrk="0" fontAlgn="base" hangingPunct="0">
              <a:spcBef>
                <a:spcPct val="0"/>
              </a:spcBef>
              <a:spcAft>
                <a:spcPct val="0"/>
              </a:spcAft>
              <a:defRPr/>
            </a:pPr>
            <a:r>
              <a:rPr lang="en-US" altLang="ja-JP" sz="1600" dirty="0">
                <a:solidFill>
                  <a:prstClr val="black"/>
                </a:solidFill>
                <a:latin typeface="Arial" panose="020B0604020202020204" pitchFamily="34" charset="0"/>
                <a:ea typeface="ＭＳ Ｐゴシック" panose="020B0600070205080204" pitchFamily="50" charset="-128"/>
              </a:rPr>
              <a:t>MSD</a:t>
            </a:r>
            <a:r>
              <a:rPr lang="ja-JP" altLang="en-US" sz="1600" dirty="0">
                <a:solidFill>
                  <a:prstClr val="black"/>
                </a:solidFill>
                <a:latin typeface="Arial" panose="020B0604020202020204" pitchFamily="34" charset="0"/>
                <a:ea typeface="ＭＳ Ｐゴシック" panose="020B0600070205080204" pitchFamily="50" charset="-128"/>
              </a:rPr>
              <a:t>から</a:t>
            </a:r>
            <a:endParaRPr lang="en-US" altLang="ja-JP" sz="1600" dirty="0">
              <a:solidFill>
                <a:prstClr val="black"/>
              </a:solidFill>
              <a:latin typeface="Arial" panose="020B0604020202020204" pitchFamily="34" charset="0"/>
              <a:ea typeface="ＭＳ Ｐゴシック" panose="020B0600070205080204" pitchFamily="50" charset="-128"/>
            </a:endParaRPr>
          </a:p>
          <a:p>
            <a:pPr eaLnBrk="0" fontAlgn="base" hangingPunct="0">
              <a:spcBef>
                <a:spcPct val="0"/>
              </a:spcBef>
              <a:spcAft>
                <a:spcPct val="0"/>
              </a:spcAft>
              <a:defRPr/>
            </a:pPr>
            <a:r>
              <a:rPr lang="ja-JP" altLang="en-US" sz="2000" b="1" dirty="0">
                <a:solidFill>
                  <a:srgbClr val="FF0000"/>
                </a:solidFill>
                <a:latin typeface="Arial" panose="020B0604020202020204" pitchFamily="34" charset="0"/>
                <a:ea typeface="ＭＳ Ｐゴシック" panose="020B0600070205080204" pitchFamily="50" charset="-128"/>
              </a:rPr>
              <a:t>訴訟関連業務委託費</a:t>
            </a:r>
            <a:endParaRPr lang="en-US" altLang="ja-JP" sz="1600" dirty="0">
              <a:solidFill>
                <a:srgbClr val="FF0000"/>
              </a:solidFill>
              <a:latin typeface="Arial" panose="020B0604020202020204" pitchFamily="34" charset="0"/>
              <a:ea typeface="ＭＳ Ｐゴシック" panose="020B0600070205080204" pitchFamily="50" charset="-128"/>
            </a:endParaRPr>
          </a:p>
          <a:p>
            <a:pPr eaLnBrk="0" fontAlgn="base" hangingPunct="0">
              <a:spcBef>
                <a:spcPct val="0"/>
              </a:spcBef>
              <a:spcAft>
                <a:spcPct val="0"/>
              </a:spcAft>
              <a:defRPr/>
            </a:pPr>
            <a:r>
              <a:rPr lang="ja-JP" altLang="en-US" sz="3200" dirty="0">
                <a:solidFill>
                  <a:prstClr val="black"/>
                </a:solidFill>
                <a:latin typeface="ＭＳ Ｐゴシック" panose="020B0600070205080204" pitchFamily="50" charset="-128"/>
                <a:ea typeface="ＭＳ Ｐゴシック" panose="020B0600070205080204" pitchFamily="50" charset="-128"/>
              </a:rPr>
              <a:t>合計</a:t>
            </a:r>
            <a:r>
              <a:rPr lang="en-US" altLang="ja-JP" sz="3200" b="1" dirty="0">
                <a:solidFill>
                  <a:prstClr val="black"/>
                </a:solidFill>
                <a:latin typeface="ＭＳ Ｐゴシック" panose="020B0600070205080204" pitchFamily="50" charset="-128"/>
                <a:ea typeface="ＭＳ Ｐゴシック" panose="020B0600070205080204" pitchFamily="50" charset="-128"/>
              </a:rPr>
              <a:t>1200</a:t>
            </a:r>
            <a:r>
              <a:rPr lang="ja-JP" altLang="en-US" sz="3200" b="1" dirty="0">
                <a:solidFill>
                  <a:prstClr val="black"/>
                </a:solidFill>
                <a:latin typeface="ＭＳ Ｐゴシック" panose="020B0600070205080204" pitchFamily="50" charset="-128"/>
                <a:ea typeface="ＭＳ Ｐゴシック" panose="020B0600070205080204" pitchFamily="50" charset="-128"/>
              </a:rPr>
              <a:t>万円</a:t>
            </a:r>
            <a:r>
              <a:rPr lang="ja-JP" altLang="en-US" sz="3200" dirty="0">
                <a:solidFill>
                  <a:prstClr val="black"/>
                </a:solidFill>
                <a:latin typeface="ＭＳ Ｐゴシック" panose="020B0600070205080204" pitchFamily="50" charset="-128"/>
                <a:ea typeface="ＭＳ Ｐゴシック" panose="020B0600070205080204" pitchFamily="50" charset="-128"/>
              </a:rPr>
              <a:t>以上</a:t>
            </a:r>
            <a:endParaRPr lang="en-US" altLang="ja-JP" sz="3200" dirty="0">
              <a:solidFill>
                <a:prstClr val="black"/>
              </a:solidFill>
              <a:latin typeface="ＭＳ Ｐゴシック" panose="020B0600070205080204" pitchFamily="50" charset="-128"/>
              <a:ea typeface="ＭＳ Ｐゴシック" panose="020B0600070205080204" pitchFamily="50" charset="-128"/>
            </a:endParaRPr>
          </a:p>
          <a:p>
            <a:pPr eaLnBrk="0" fontAlgn="base" hangingPunct="0">
              <a:spcBef>
                <a:spcPct val="0"/>
              </a:spcBef>
              <a:spcAft>
                <a:spcPct val="0"/>
              </a:spcAft>
              <a:defRPr/>
            </a:pPr>
            <a:r>
              <a:rPr lang="ja-JP" altLang="en-US" sz="3200" dirty="0">
                <a:solidFill>
                  <a:prstClr val="black"/>
                </a:solidFill>
                <a:latin typeface="Arial" panose="020B0604020202020204" pitchFamily="34" charset="0"/>
                <a:ea typeface="ＭＳ Ｐゴシック" panose="020B0600070205080204" pitchFamily="50" charset="-128"/>
              </a:rPr>
              <a:t> 　</a:t>
            </a:r>
            <a:r>
              <a:rPr lang="ja-JP" altLang="en-US" sz="2000" b="1" dirty="0">
                <a:solidFill>
                  <a:prstClr val="black"/>
                </a:solidFill>
                <a:latin typeface="Arial" panose="020B0604020202020204" pitchFamily="34" charset="0"/>
                <a:ea typeface="ＭＳ Ｐゴシック" panose="020B0600070205080204" pitchFamily="50" charset="-128"/>
              </a:rPr>
              <a:t>　うち</a:t>
            </a:r>
            <a:r>
              <a:rPr lang="en-US" altLang="ja-JP" sz="2000" b="1" dirty="0">
                <a:solidFill>
                  <a:prstClr val="black"/>
                </a:solidFill>
                <a:latin typeface="Arial" panose="020B0604020202020204" pitchFamily="34" charset="0"/>
                <a:ea typeface="ＭＳ Ｐゴシック" panose="020B0600070205080204" pitchFamily="50" charset="-128"/>
              </a:rPr>
              <a:t>600</a:t>
            </a:r>
            <a:r>
              <a:rPr lang="ja-JP" altLang="en-US" sz="2000" b="1" dirty="0">
                <a:solidFill>
                  <a:prstClr val="black"/>
                </a:solidFill>
                <a:latin typeface="Arial" panose="020B0604020202020204" pitchFamily="34" charset="0"/>
                <a:ea typeface="ＭＳ Ｐゴシック" panose="020B0600070205080204" pitchFamily="50" charset="-128"/>
              </a:rPr>
              <a:t>万は透明性ガイドラインでも非開示</a:t>
            </a:r>
            <a:endParaRPr lang="en-US" altLang="ja-JP" sz="2000" b="1" dirty="0">
              <a:solidFill>
                <a:prstClr val="black"/>
              </a:solidFill>
              <a:latin typeface="Arial" panose="020B0604020202020204" pitchFamily="34" charset="0"/>
              <a:ea typeface="ＭＳ Ｐゴシック" panose="020B0600070205080204" pitchFamily="50" charset="-128"/>
            </a:endParaRPr>
          </a:p>
          <a:p>
            <a:pPr eaLnBrk="0" fontAlgn="base" hangingPunct="0">
              <a:spcBef>
                <a:spcPct val="0"/>
              </a:spcBef>
              <a:spcAft>
                <a:spcPct val="0"/>
              </a:spcAft>
              <a:defRPr/>
            </a:pPr>
            <a:r>
              <a:rPr lang="ja-JP" altLang="en-US" sz="2400" b="1" dirty="0">
                <a:solidFill>
                  <a:srgbClr val="C00000"/>
                </a:solidFill>
                <a:latin typeface="Arial" panose="020B0604020202020204" pitchFamily="34" charset="0"/>
                <a:ea typeface="ＭＳ Ｐゴシック" panose="020B0600070205080204" pitchFamily="50" charset="-128"/>
              </a:rPr>
              <a:t>　 </a:t>
            </a:r>
            <a:endParaRPr lang="en-US" altLang="ja-JP" sz="2400" b="1" dirty="0">
              <a:solidFill>
                <a:srgbClr val="C00000"/>
              </a:solidFill>
              <a:latin typeface="Arial" panose="020B0604020202020204" pitchFamily="34" charset="0"/>
              <a:ea typeface="ＭＳ Ｐゴシック" panose="020B0600070205080204" pitchFamily="50" charset="-128"/>
            </a:endParaRPr>
          </a:p>
          <a:p>
            <a:pPr eaLnBrk="0" fontAlgn="base" hangingPunct="0">
              <a:spcBef>
                <a:spcPct val="0"/>
              </a:spcBef>
              <a:spcAft>
                <a:spcPct val="0"/>
              </a:spcAft>
              <a:defRPr/>
            </a:pPr>
            <a:r>
              <a:rPr lang="ja-JP" altLang="en-US" sz="1600" b="1" dirty="0">
                <a:solidFill>
                  <a:srgbClr val="C00000"/>
                </a:solidFill>
                <a:latin typeface="Arial" panose="020B0604020202020204" pitchFamily="34" charset="0"/>
                <a:ea typeface="ＭＳ Ｐゴシック" panose="020B0600070205080204" pitchFamily="50" charset="-128"/>
              </a:rPr>
              <a:t>　　</a:t>
            </a:r>
            <a:endParaRPr lang="en-US" altLang="ja-JP" sz="1600" b="1" dirty="0">
              <a:solidFill>
                <a:srgbClr val="C00000"/>
              </a:solidFill>
              <a:latin typeface="Arial" panose="020B0604020202020204" pitchFamily="34" charset="0"/>
              <a:ea typeface="ＭＳ Ｐゴシック" panose="020B0600070205080204" pitchFamily="50" charset="-128"/>
            </a:endParaRPr>
          </a:p>
          <a:p>
            <a:pPr eaLnBrk="0" fontAlgn="base" hangingPunct="0">
              <a:spcBef>
                <a:spcPct val="0"/>
              </a:spcBef>
              <a:spcAft>
                <a:spcPct val="0"/>
              </a:spcAft>
              <a:defRPr/>
            </a:pPr>
            <a:endParaRPr lang="en-US" altLang="ja-JP" sz="1600" dirty="0">
              <a:solidFill>
                <a:prstClr val="black"/>
              </a:solidFill>
              <a:latin typeface="Arial" panose="020B0604020202020204" pitchFamily="34" charset="0"/>
              <a:ea typeface="ＭＳ Ｐゴシック" panose="020B0600070205080204" pitchFamily="50" charset="-128"/>
            </a:endParaRPr>
          </a:p>
          <a:p>
            <a:pPr eaLnBrk="0" fontAlgn="base" hangingPunct="0">
              <a:spcBef>
                <a:spcPct val="0"/>
              </a:spcBef>
              <a:spcAft>
                <a:spcPct val="0"/>
              </a:spcAft>
              <a:defRPr/>
            </a:pPr>
            <a:r>
              <a:rPr lang="ja-JP" altLang="en-US" sz="1600" dirty="0">
                <a:solidFill>
                  <a:prstClr val="black"/>
                </a:solidFill>
                <a:latin typeface="Arial" panose="020B0604020202020204" pitchFamily="34" charset="0"/>
                <a:ea typeface="ＭＳ Ｐゴシック" panose="020B0600070205080204" pitchFamily="50" charset="-128"/>
              </a:rPr>
              <a:t>　</a:t>
            </a:r>
          </a:p>
        </p:txBody>
      </p:sp>
      <p:sp>
        <p:nvSpPr>
          <p:cNvPr id="9" name="コンテンツ プレースホルダー 8">
            <a:extLst>
              <a:ext uri="{FF2B5EF4-FFF2-40B4-BE49-F238E27FC236}">
                <a16:creationId xmlns:a16="http://schemas.microsoft.com/office/drawing/2014/main" id="{473ABA4C-AE3A-09EC-BAF0-44655145583A}"/>
              </a:ext>
            </a:extLst>
          </p:cNvPr>
          <p:cNvSpPr>
            <a:spLocks noGrp="1"/>
          </p:cNvSpPr>
          <p:nvPr>
            <p:ph idx="1"/>
          </p:nvPr>
        </p:nvSpPr>
        <p:spPr>
          <a:xfrm>
            <a:off x="3203230" y="1592133"/>
            <a:ext cx="7278118" cy="4764219"/>
          </a:xfrm>
        </p:spPr>
        <p:txBody>
          <a:bodyPr/>
          <a:lstStyle/>
          <a:p>
            <a:pPr marL="0" indent="0">
              <a:buNone/>
            </a:pPr>
            <a:r>
              <a:rPr lang="ja-JP" altLang="en-US" dirty="0">
                <a:latin typeface="BIZ UDPゴシック" panose="020B0400000000000000" pitchFamily="50" charset="-128"/>
                <a:ea typeface="BIZ UDPゴシック" panose="020B0400000000000000" pitchFamily="50" charset="-128"/>
              </a:rPr>
              <a:t>三木健司（大阪行岡医療大学・整形外科）</a:t>
            </a:r>
            <a:endParaRPr lang="en-US" altLang="ja-JP" dirty="0">
              <a:latin typeface="BIZ UDPゴシック" panose="020B0400000000000000" pitchFamily="50" charset="-128"/>
              <a:ea typeface="BIZ UDPゴシック" panose="020B0400000000000000" pitchFamily="50" charset="-128"/>
            </a:endParaRPr>
          </a:p>
          <a:p>
            <a:pPr marL="0" indent="0">
              <a:buNone/>
            </a:pPr>
            <a:endParaRPr lang="ja-JP" altLang="en-US" b="1" dirty="0"/>
          </a:p>
        </p:txBody>
      </p:sp>
      <p:pic>
        <p:nvPicPr>
          <p:cNvPr id="3" name="図 2">
            <a:extLst>
              <a:ext uri="{FF2B5EF4-FFF2-40B4-BE49-F238E27FC236}">
                <a16:creationId xmlns:a16="http://schemas.microsoft.com/office/drawing/2014/main" id="{29B39EAC-1113-6DB1-D37F-C8EE50062418}"/>
              </a:ext>
            </a:extLst>
          </p:cNvPr>
          <p:cNvPicPr>
            <a:picLocks noChangeAspect="1"/>
          </p:cNvPicPr>
          <p:nvPr/>
        </p:nvPicPr>
        <p:blipFill>
          <a:blip r:embed="rId3"/>
          <a:stretch>
            <a:fillRect/>
          </a:stretch>
        </p:blipFill>
        <p:spPr>
          <a:xfrm>
            <a:off x="1530854" y="1680442"/>
            <a:ext cx="1230379" cy="1295902"/>
          </a:xfrm>
          <a:prstGeom prst="rect">
            <a:avLst/>
          </a:prstGeom>
        </p:spPr>
      </p:pic>
      <p:sp>
        <p:nvSpPr>
          <p:cNvPr id="10" name="テキスト ボックス 9">
            <a:extLst>
              <a:ext uri="{FF2B5EF4-FFF2-40B4-BE49-F238E27FC236}">
                <a16:creationId xmlns:a16="http://schemas.microsoft.com/office/drawing/2014/main" id="{A1635C09-0CFA-B4D1-21AA-7B7AA50B55DC}"/>
              </a:ext>
            </a:extLst>
          </p:cNvPr>
          <p:cNvSpPr txBox="1"/>
          <p:nvPr/>
        </p:nvSpPr>
        <p:spPr>
          <a:xfrm>
            <a:off x="3261879" y="3877606"/>
            <a:ext cx="6998470" cy="52322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本郷道夫（東北大</a:t>
            </a:r>
            <a:r>
              <a:rPr lang="ja-JP" altLang="en-US" sz="2800" dirty="0">
                <a:solidFill>
                  <a:srgbClr val="FF0000"/>
                </a:solidFill>
                <a:latin typeface="BIZ UDPゴシック" panose="020B0400000000000000" pitchFamily="50" charset="-128"/>
                <a:ea typeface="BIZ UDPゴシック" panose="020B0400000000000000" pitchFamily="50" charset="-128"/>
              </a:rPr>
              <a:t>名誉教授</a:t>
            </a:r>
            <a:r>
              <a:rPr lang="ja-JP" altLang="en-US" sz="2800" dirty="0">
                <a:latin typeface="BIZ UDPゴシック" panose="020B0400000000000000" pitchFamily="50" charset="-128"/>
                <a:ea typeface="BIZ UDPゴシック" panose="020B0400000000000000" pitchFamily="50" charset="-128"/>
              </a:rPr>
              <a:t>・総合診療科）</a:t>
            </a:r>
          </a:p>
        </p:txBody>
      </p:sp>
      <p:pic>
        <p:nvPicPr>
          <p:cNvPr id="12" name="図 11">
            <a:extLst>
              <a:ext uri="{FF2B5EF4-FFF2-40B4-BE49-F238E27FC236}">
                <a16:creationId xmlns:a16="http://schemas.microsoft.com/office/drawing/2014/main" id="{BD5E03FC-C216-B40E-D0AB-200DA25D10C6}"/>
              </a:ext>
            </a:extLst>
          </p:cNvPr>
          <p:cNvPicPr>
            <a:picLocks noChangeAspect="1"/>
          </p:cNvPicPr>
          <p:nvPr/>
        </p:nvPicPr>
        <p:blipFill>
          <a:blip r:embed="rId4"/>
          <a:stretch>
            <a:fillRect/>
          </a:stretch>
        </p:blipFill>
        <p:spPr>
          <a:xfrm>
            <a:off x="1530853" y="3922526"/>
            <a:ext cx="1362822" cy="1490719"/>
          </a:xfrm>
          <a:prstGeom prst="rect">
            <a:avLst/>
          </a:prstGeom>
        </p:spPr>
      </p:pic>
      <p:sp>
        <p:nvSpPr>
          <p:cNvPr id="5" name="タイトル 1">
            <a:extLst>
              <a:ext uri="{FF2B5EF4-FFF2-40B4-BE49-F238E27FC236}">
                <a16:creationId xmlns:a16="http://schemas.microsoft.com/office/drawing/2014/main" id="{C6AC3B48-256C-FE2E-B7D7-2FB4403DB677}"/>
              </a:ext>
            </a:extLst>
          </p:cNvPr>
          <p:cNvSpPr txBox="1">
            <a:spLocks/>
          </p:cNvSpPr>
          <p:nvPr/>
        </p:nvSpPr>
        <p:spPr>
          <a:xfrm>
            <a:off x="742666" y="1501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3600" b="1"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3516181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D9D081-AC80-E48E-BF66-80B8EFA7A502}"/>
              </a:ext>
            </a:extLst>
          </p:cNvPr>
          <p:cNvSpPr>
            <a:spLocks noGrp="1"/>
          </p:cNvSpPr>
          <p:nvPr>
            <p:ph idx="1"/>
          </p:nvPr>
        </p:nvSpPr>
        <p:spPr>
          <a:xfrm>
            <a:off x="2261118" y="1399593"/>
            <a:ext cx="7778232" cy="4777371"/>
          </a:xfrm>
        </p:spPr>
        <p:txBody>
          <a:bodyPr>
            <a:normAutofit fontScale="62500" lnSpcReduction="20000"/>
          </a:bodyPr>
          <a:lstStyle/>
          <a:p>
            <a:pPr marL="0" indent="0">
              <a:buNone/>
            </a:pPr>
            <a:r>
              <a:rPr kumimoji="1" lang="ja-JP" altLang="en-US" dirty="0">
                <a:solidFill>
                  <a:srgbClr val="FF3399"/>
                </a:solidFill>
                <a:latin typeface="ＭＳ Ｐゴシック" panose="020B0600070205080204" pitchFamily="50" charset="-128"/>
                <a:ea typeface="ＭＳ Ｐゴシック" panose="020B0600070205080204" pitchFamily="50" charset="-128"/>
              </a:rPr>
              <a:t>池田修一</a:t>
            </a:r>
            <a:r>
              <a:rPr lang="ja-JP" altLang="en-US" sz="3200" dirty="0">
                <a:latin typeface="ＭＳ Ｐゴシック" panose="020B0600070205080204" pitchFamily="50" charset="-128"/>
                <a:ea typeface="ＭＳ Ｐゴシック" panose="020B0600070205080204" pitchFamily="50" charset="-128"/>
              </a:rPr>
              <a:t>信州大学名誉教授</a:t>
            </a:r>
            <a:r>
              <a:rPr kumimoji="1" lang="ja-JP" altLang="en-US" dirty="0">
                <a:solidFill>
                  <a:srgbClr val="FF3399"/>
                </a:solidFill>
                <a:latin typeface="ＭＳ Ｐゴシック" panose="020B0600070205080204" pitchFamily="50" charset="-128"/>
                <a:ea typeface="ＭＳ Ｐゴシック" panose="020B0600070205080204" pitchFamily="50" charset="-128"/>
              </a:rPr>
              <a:t>名誉教授　</a:t>
            </a:r>
            <a:endParaRPr kumimoji="1" lang="en-US" altLang="ja-JP"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神経難病等の専門家、厚労省副反応治療研究班班長</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a:t>
            </a:r>
            <a:r>
              <a:rPr kumimoji="1" lang="en-US" altLang="ja-JP" dirty="0">
                <a:solidFill>
                  <a:srgbClr val="00B0F0"/>
                </a:solidFill>
                <a:latin typeface="ＭＳ Ｐゴシック" panose="020B0600070205080204" pitchFamily="50" charset="-128"/>
                <a:ea typeface="ＭＳ Ｐゴシック" panose="020B0600070205080204" pitchFamily="50" charset="-128"/>
              </a:rPr>
              <a:t>200</a:t>
            </a:r>
            <a:r>
              <a:rPr kumimoji="1" lang="ja-JP" altLang="en-US" dirty="0">
                <a:solidFill>
                  <a:srgbClr val="00B0F0"/>
                </a:solidFill>
                <a:latin typeface="ＭＳ Ｐゴシック" panose="020B0600070205080204" pitchFamily="50" charset="-128"/>
                <a:ea typeface="ＭＳ Ｐゴシック" panose="020B0600070205080204" pitchFamily="50" charset="-128"/>
              </a:rPr>
              <a:t>名を診察　</a:t>
            </a:r>
            <a:r>
              <a:rPr kumimoji="1" lang="en-US" altLang="ja-JP" dirty="0">
                <a:latin typeface="ＭＳ Ｐゴシック" panose="020B0600070205080204" pitchFamily="50" charset="-128"/>
                <a:ea typeface="ＭＳ Ｐゴシック" panose="020B0600070205080204" pitchFamily="50" charset="-128"/>
              </a:rPr>
              <a:t>87</a:t>
            </a:r>
            <a:r>
              <a:rPr kumimoji="1" lang="ja-JP" altLang="en-US" dirty="0">
                <a:latin typeface="ＭＳ Ｐゴシック" panose="020B0600070205080204" pitchFamily="50" charset="-128"/>
                <a:ea typeface="ＭＳ Ｐゴシック" panose="020B0600070205080204" pitchFamily="50" charset="-128"/>
              </a:rPr>
              <a:t>名を</a:t>
            </a:r>
            <a:r>
              <a:rPr kumimoji="1" lang="en-US" altLang="ja-JP" dirty="0">
                <a:latin typeface="ＭＳ Ｐゴシック" panose="020B0600070205080204" pitchFamily="50" charset="-128"/>
                <a:ea typeface="ＭＳ Ｐゴシック" panose="020B0600070205080204" pitchFamily="50" charset="-128"/>
              </a:rPr>
              <a:t>HPV</a:t>
            </a:r>
            <a:r>
              <a:rPr kumimoji="1" lang="ja-JP" altLang="en-US" dirty="0">
                <a:latin typeface="ＭＳ Ｐゴシック" panose="020B0600070205080204" pitchFamily="50" charset="-128"/>
                <a:ea typeface="ＭＳ Ｐゴシック" panose="020B0600070205080204" pitchFamily="50" charset="-128"/>
              </a:rPr>
              <a:t>ワクチン副反応と診断</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solidFill>
                  <a:srgbClr val="FF6699"/>
                </a:solidFill>
                <a:latin typeface="ＭＳ Ｐゴシック" panose="020B0600070205080204" pitchFamily="50" charset="-128"/>
                <a:ea typeface="ＭＳ Ｐゴシック" panose="020B0600070205080204" pitchFamily="50" charset="-128"/>
              </a:rPr>
              <a:t>横田俊平</a:t>
            </a:r>
            <a:r>
              <a:rPr lang="ja-JP" altLang="en-US" sz="3200" dirty="0">
                <a:latin typeface="ＭＳ Ｐゴシック" panose="020B0600070205080204" pitchFamily="50" charset="-128"/>
                <a:ea typeface="ＭＳ Ｐゴシック" panose="020B0600070205080204" pitchFamily="50" charset="-128"/>
              </a:rPr>
              <a:t>横浜市立大学名誉教授 </a:t>
            </a:r>
            <a:r>
              <a:rPr kumimoji="1" lang="ja-JP" altLang="en-US" dirty="0">
                <a:solidFill>
                  <a:srgbClr val="FF6699"/>
                </a:solidFill>
                <a:latin typeface="ＭＳ Ｐゴシック" panose="020B0600070205080204" pitchFamily="50" charset="-128"/>
                <a:ea typeface="ＭＳ Ｐゴシック" panose="020B0600070205080204" pitchFamily="50" charset="-128"/>
              </a:rPr>
              <a:t>名誉教授　</a:t>
            </a:r>
            <a:endParaRPr kumimoji="1" lang="en-US" altLang="ja-JP" dirty="0">
              <a:solidFill>
                <a:srgbClr val="FF66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小児リウマチ、膠原病、若年性線維筋痛症等の専門家</a:t>
            </a:r>
            <a:br>
              <a:rPr kumimoji="1" lang="ja-JP" altLang="en-US"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    小児科学会会長も。。</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ja-JP" altLang="en-US" dirty="0">
                <a:solidFill>
                  <a:srgbClr val="00B0F0"/>
                </a:solidFill>
                <a:latin typeface="ＭＳ Ｐゴシック" panose="020B0600070205080204" pitchFamily="50" charset="-128"/>
                <a:ea typeface="ＭＳ Ｐゴシック" panose="020B0600070205080204" pitchFamily="50" charset="-128"/>
              </a:rPr>
              <a:t>約</a:t>
            </a:r>
            <a:r>
              <a:rPr lang="en-US" altLang="ja-JP" dirty="0">
                <a:solidFill>
                  <a:srgbClr val="00B0F0"/>
                </a:solidFill>
                <a:latin typeface="ＭＳ Ｐゴシック" panose="020B0600070205080204" pitchFamily="50" charset="-128"/>
                <a:ea typeface="ＭＳ Ｐゴシック" panose="020B0600070205080204" pitchFamily="50" charset="-128"/>
              </a:rPr>
              <a:t>150</a:t>
            </a:r>
            <a:r>
              <a:rPr lang="ja-JP" altLang="en-US" dirty="0">
                <a:solidFill>
                  <a:srgbClr val="00B0F0"/>
                </a:solidFill>
                <a:latin typeface="ＭＳ Ｐゴシック" panose="020B0600070205080204" pitchFamily="50" charset="-128"/>
                <a:ea typeface="ＭＳ Ｐゴシック" panose="020B0600070205080204" pitchFamily="50" charset="-128"/>
              </a:rPr>
              <a:t>名を診察</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solidFill>
                  <a:srgbClr val="FF6699"/>
                </a:solidFill>
                <a:latin typeface="ＭＳ Ｐゴシック" panose="020B0600070205080204" pitchFamily="50" charset="-128"/>
                <a:ea typeface="ＭＳ Ｐゴシック" panose="020B0600070205080204" pitchFamily="50" charset="-128"/>
              </a:rPr>
              <a:t>高橋幸利</a:t>
            </a:r>
            <a:r>
              <a:rPr lang="ja-JP" altLang="en-US" sz="3200" dirty="0">
                <a:latin typeface="ＭＳ Ｐゴシック" panose="020B0600070205080204" pitchFamily="50" charset="-128"/>
                <a:ea typeface="ＭＳ Ｐゴシック" panose="020B0600070205080204" pitchFamily="50" charset="-128"/>
              </a:rPr>
              <a:t>静岡神経てんかんセンター</a:t>
            </a:r>
            <a:r>
              <a:rPr kumimoji="1" lang="ja-JP" altLang="en-US" dirty="0">
                <a:solidFill>
                  <a:srgbClr val="FF6699"/>
                </a:solidFill>
                <a:latin typeface="ＭＳ Ｐゴシック" panose="020B0600070205080204" pitchFamily="50" charset="-128"/>
                <a:ea typeface="ＭＳ Ｐゴシック" panose="020B0600070205080204" pitchFamily="50" charset="-128"/>
              </a:rPr>
              <a:t>名誉院長</a:t>
            </a:r>
            <a:endParaRPr kumimoji="1" lang="en-US" altLang="ja-JP" dirty="0">
              <a:solidFill>
                <a:srgbClr val="FF6699"/>
              </a:solidFill>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小児の難治性てんかん、神経難病等の専門家</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en-US" altLang="ja-JP" dirty="0">
                <a:solidFill>
                  <a:srgbClr val="00B0F0"/>
                </a:solidFill>
                <a:latin typeface="ＭＳ Ｐゴシック" panose="020B0600070205080204" pitchFamily="50" charset="-128"/>
                <a:ea typeface="ＭＳ Ｐゴシック" panose="020B0600070205080204" pitchFamily="50" charset="-128"/>
              </a:rPr>
              <a:t>60</a:t>
            </a:r>
            <a:r>
              <a:rPr lang="ja-JP" altLang="en-US" dirty="0">
                <a:solidFill>
                  <a:srgbClr val="00B0F0"/>
                </a:solidFill>
                <a:latin typeface="ＭＳ Ｐゴシック" panose="020B0600070205080204" pitchFamily="50" charset="-128"/>
                <a:ea typeface="ＭＳ Ｐゴシック" panose="020B0600070205080204" pitchFamily="50" charset="-128"/>
              </a:rPr>
              <a:t>～</a:t>
            </a:r>
            <a:r>
              <a:rPr lang="en-US" altLang="ja-JP" dirty="0">
                <a:solidFill>
                  <a:srgbClr val="00B0F0"/>
                </a:solidFill>
                <a:latin typeface="ＭＳ Ｐゴシック" panose="020B0600070205080204" pitchFamily="50" charset="-128"/>
                <a:ea typeface="ＭＳ Ｐゴシック" panose="020B0600070205080204" pitchFamily="50" charset="-128"/>
              </a:rPr>
              <a:t>70</a:t>
            </a:r>
            <a:r>
              <a:rPr lang="ja-JP" altLang="en-US" dirty="0">
                <a:solidFill>
                  <a:srgbClr val="00B0F0"/>
                </a:solidFill>
                <a:latin typeface="ＭＳ Ｐゴシック" panose="020B0600070205080204" pitchFamily="50" charset="-128"/>
                <a:ea typeface="ＭＳ Ｐゴシック" panose="020B0600070205080204" pitchFamily="50" charset="-128"/>
              </a:rPr>
              <a:t>名を診察</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solidFill>
                  <a:srgbClr val="FF6699"/>
                </a:solidFill>
                <a:latin typeface="ＭＳ Ｐゴシック" panose="020B0600070205080204" pitchFamily="50" charset="-128"/>
                <a:ea typeface="ＭＳ Ｐゴシック" panose="020B0600070205080204" pitchFamily="50" charset="-128"/>
              </a:rPr>
              <a:t>高嶋博</a:t>
            </a:r>
            <a:r>
              <a:rPr lang="ja-JP" altLang="en-US" sz="3200" dirty="0">
                <a:latin typeface="ＭＳ Ｐゴシック" panose="020B0600070205080204" pitchFamily="50" charset="-128"/>
                <a:ea typeface="ＭＳ Ｐゴシック" panose="020B0600070205080204" pitchFamily="50" charset="-128"/>
              </a:rPr>
              <a:t>鹿児島大学</a:t>
            </a:r>
            <a:r>
              <a:rPr kumimoji="1" lang="ja-JP" altLang="en-US" dirty="0">
                <a:solidFill>
                  <a:srgbClr val="FF6699"/>
                </a:solidFill>
                <a:latin typeface="ＭＳ Ｐゴシック" panose="020B0600070205080204" pitchFamily="50" charset="-128"/>
                <a:ea typeface="ＭＳ Ｐゴシック" panose="020B0600070205080204" pitchFamily="50" charset="-128"/>
              </a:rPr>
              <a:t>教授</a:t>
            </a:r>
            <a:endParaRPr kumimoji="1" lang="en-US" altLang="ja-JP" dirty="0">
              <a:solidFill>
                <a:srgbClr val="FF66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t>　 </a:t>
            </a:r>
            <a:r>
              <a:rPr kumimoji="1" lang="ja-JP" altLang="en-US" dirty="0">
                <a:latin typeface="ＭＳ Ｐゴシック" panose="020B0600070205080204" pitchFamily="50" charset="-128"/>
                <a:ea typeface="ＭＳ Ｐゴシック" panose="020B0600070205080204" pitchFamily="50" charset="-128"/>
              </a:rPr>
              <a:t>自己免疫性脳炎・脳症等の専門家</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a:t>
            </a:r>
            <a:r>
              <a:rPr kumimoji="1" lang="en-US" altLang="ja-JP" dirty="0">
                <a:solidFill>
                  <a:srgbClr val="00B0F0"/>
                </a:solidFill>
                <a:latin typeface="ＭＳ Ｐゴシック" panose="020B0600070205080204" pitchFamily="50" charset="-128"/>
                <a:ea typeface="ＭＳ Ｐゴシック" panose="020B0600070205080204" pitchFamily="50" charset="-128"/>
              </a:rPr>
              <a:t>65</a:t>
            </a:r>
            <a:r>
              <a:rPr kumimoji="1" lang="ja-JP" altLang="en-US" dirty="0">
                <a:solidFill>
                  <a:srgbClr val="00B0F0"/>
                </a:solidFill>
                <a:latin typeface="ＭＳ Ｐゴシック" panose="020B0600070205080204" pitchFamily="50" charset="-128"/>
                <a:ea typeface="ＭＳ Ｐゴシック" panose="020B0600070205080204" pitchFamily="50" charset="-128"/>
              </a:rPr>
              <a:t>名を診察</a:t>
            </a:r>
            <a:br>
              <a:rPr kumimoji="1" lang="ja-JP" altLang="en-US" dirty="0">
                <a:latin typeface="ＭＳ Ｐゴシック" panose="020B0600070205080204" pitchFamily="50" charset="-128"/>
                <a:ea typeface="ＭＳ Ｐゴシック" panose="020B0600070205080204" pitchFamily="50" charset="-128"/>
              </a:rPr>
            </a:br>
            <a:r>
              <a:rPr lang="ja-JP" altLang="en-US" sz="3200" dirty="0">
                <a:solidFill>
                  <a:srgbClr val="FF6699"/>
                </a:solidFill>
                <a:latin typeface="ＭＳ Ｐゴシック" panose="020B0600070205080204" pitchFamily="50" charset="-128"/>
                <a:ea typeface="ＭＳ Ｐゴシック" panose="020B0600070205080204" pitchFamily="50" charset="-128"/>
              </a:rPr>
              <a:t>鳥越俊彦</a:t>
            </a:r>
            <a:r>
              <a:rPr lang="ja-JP" altLang="en-US" sz="3200" dirty="0">
                <a:latin typeface="ＭＳ Ｐゴシック" panose="020B0600070205080204" pitchFamily="50" charset="-128"/>
                <a:ea typeface="ＭＳ Ｐゴシック" panose="020B0600070205080204" pitchFamily="50" charset="-128"/>
              </a:rPr>
              <a:t>札幌医科大学</a:t>
            </a:r>
            <a:r>
              <a:rPr lang="ja-JP" altLang="en-US" sz="3200" dirty="0">
                <a:solidFill>
                  <a:srgbClr val="FF6699"/>
                </a:solidFill>
                <a:latin typeface="ＭＳ Ｐゴシック" panose="020B0600070205080204" pitchFamily="50" charset="-128"/>
                <a:ea typeface="ＭＳ Ｐゴシック" panose="020B0600070205080204" pitchFamily="50" charset="-128"/>
              </a:rPr>
              <a:t>教授</a:t>
            </a:r>
            <a:endParaRPr kumimoji="1" lang="ja-JP" altLang="en-US" dirty="0">
              <a:solidFill>
                <a:srgbClr val="FF6699"/>
              </a:solidFill>
              <a:latin typeface="ＭＳ Ｐゴシック" panose="020B0600070205080204" pitchFamily="50" charset="-128"/>
              <a:ea typeface="ＭＳ Ｐゴシック" panose="020B0600070205080204" pitchFamily="50" charset="-128"/>
            </a:endParaRPr>
          </a:p>
          <a:p>
            <a:pPr marL="0" indent="0">
              <a:buNone/>
            </a:pPr>
            <a:r>
              <a:rPr lang="ja-JP" altLang="en-US" sz="3200" dirty="0">
                <a:solidFill>
                  <a:srgbClr val="FF6699"/>
                </a:solidFill>
                <a:latin typeface="ＭＳ Ｐゴシック" panose="020B0600070205080204" pitchFamily="50" charset="-128"/>
                <a:ea typeface="ＭＳ Ｐゴシック" panose="020B0600070205080204" pitchFamily="50" charset="-128"/>
              </a:rPr>
              <a:t>椿広計</a:t>
            </a:r>
            <a:r>
              <a:rPr lang="ja-JP" altLang="en-US" sz="3200" dirty="0">
                <a:latin typeface="ＭＳ Ｐゴシック" panose="020B0600070205080204" pitchFamily="50" charset="-128"/>
                <a:ea typeface="ＭＳ Ｐゴシック" panose="020B0600070205080204" pitchFamily="50" charset="-128"/>
              </a:rPr>
              <a:t>統計数理研究所</a:t>
            </a:r>
            <a:r>
              <a:rPr lang="ja-JP" altLang="en-US" sz="3200" dirty="0">
                <a:solidFill>
                  <a:srgbClr val="FF6699"/>
                </a:solidFill>
                <a:latin typeface="ＭＳ Ｐゴシック" panose="020B0600070205080204" pitchFamily="50" charset="-128"/>
                <a:ea typeface="ＭＳ Ｐゴシック" panose="020B0600070205080204" pitchFamily="50" charset="-128"/>
              </a:rPr>
              <a:t>所長・名誉教授</a:t>
            </a:r>
            <a:endParaRPr kumimoji="1" lang="en-US" altLang="ja-JP" dirty="0">
              <a:solidFill>
                <a:srgbClr val="FF6699"/>
              </a:solidFill>
              <a:latin typeface="ＭＳ Ｐゴシック" panose="020B0600070205080204" pitchFamily="50" charset="-128"/>
              <a:ea typeface="ＭＳ Ｐゴシック" panose="020B0600070205080204" pitchFamily="50" charset="-128"/>
            </a:endParaRPr>
          </a:p>
        </p:txBody>
      </p:sp>
      <p:sp>
        <p:nvSpPr>
          <p:cNvPr id="5" name="タイトル 4">
            <a:extLst>
              <a:ext uri="{FF2B5EF4-FFF2-40B4-BE49-F238E27FC236}">
                <a16:creationId xmlns:a16="http://schemas.microsoft.com/office/drawing/2014/main" id="{AE34EA04-C2DB-CFC4-2C82-03F4342A136F}"/>
              </a:ext>
            </a:extLst>
          </p:cNvPr>
          <p:cNvSpPr>
            <a:spLocks noGrp="1"/>
          </p:cNvSpPr>
          <p:nvPr>
            <p:ph type="title"/>
          </p:nvPr>
        </p:nvSpPr>
        <p:spPr/>
        <p:txBody>
          <a:bodyPr>
            <a:normAutofit/>
          </a:bodyPr>
          <a:lstStyle/>
          <a:p>
            <a:r>
              <a:rPr lang="ja-JP" altLang="en-US" dirty="0">
                <a:solidFill>
                  <a:srgbClr val="FF3399"/>
                </a:solidFill>
                <a:latin typeface="ＭＳ Ｐゴシック" panose="020B0600070205080204" pitchFamily="50" charset="-128"/>
                <a:ea typeface="ＭＳ Ｐゴシック" panose="020B0600070205080204" pitchFamily="50" charset="-128"/>
              </a:rPr>
              <a:t>専門家証人</a:t>
            </a:r>
            <a:r>
              <a:rPr lang="en-US" altLang="ja-JP" sz="3200" dirty="0">
                <a:solidFill>
                  <a:srgbClr val="FF3399"/>
                </a:solidFill>
                <a:latin typeface="ＭＳ Ｐゴシック" panose="020B0600070205080204" pitchFamily="50" charset="-128"/>
                <a:ea typeface="ＭＳ Ｐゴシック" panose="020B0600070205080204" pitchFamily="50" charset="-128"/>
              </a:rPr>
              <a:t>2023</a:t>
            </a:r>
            <a:r>
              <a:rPr lang="ja-JP" altLang="en-US" sz="3200" dirty="0">
                <a:solidFill>
                  <a:srgbClr val="FF3399"/>
                </a:solidFill>
                <a:latin typeface="ＭＳ Ｐゴシック" panose="020B0600070205080204" pitchFamily="50" charset="-128"/>
                <a:ea typeface="ＭＳ Ｐゴシック" panose="020B0600070205080204" pitchFamily="50" charset="-128"/>
              </a:rPr>
              <a:t>年５月から</a:t>
            </a:r>
            <a:r>
              <a:rPr lang="en-US" altLang="ja-JP" sz="3200" dirty="0">
                <a:solidFill>
                  <a:srgbClr val="FF3399"/>
                </a:solidFill>
                <a:latin typeface="ＭＳ Ｐゴシック" panose="020B0600070205080204" pitchFamily="50" charset="-128"/>
                <a:ea typeface="ＭＳ Ｐゴシック" panose="020B0600070205080204" pitchFamily="50" charset="-128"/>
              </a:rPr>
              <a:t>12</a:t>
            </a:r>
            <a:r>
              <a:rPr lang="ja-JP" altLang="en-US" sz="3200" dirty="0">
                <a:solidFill>
                  <a:srgbClr val="FF3399"/>
                </a:solidFill>
                <a:latin typeface="ＭＳ Ｐゴシック" panose="020B0600070205080204" pitchFamily="50" charset="-128"/>
                <a:ea typeface="ＭＳ Ｐゴシック" panose="020B0600070205080204" pitchFamily="50" charset="-128"/>
              </a:rPr>
              <a:t>月</a:t>
            </a:r>
            <a:endParaRPr lang="ja-JP" altLang="en-US" sz="3200" dirty="0"/>
          </a:p>
        </p:txBody>
      </p:sp>
    </p:spTree>
    <p:extLst>
      <p:ext uri="{BB962C8B-B14F-4D97-AF65-F5344CB8AC3E}">
        <p14:creationId xmlns:p14="http://schemas.microsoft.com/office/powerpoint/2010/main" val="2847498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5157E-189F-EF04-F67F-27A7FB5B8AD2}"/>
              </a:ext>
            </a:extLst>
          </p:cNvPr>
          <p:cNvSpPr>
            <a:spLocks noGrp="1"/>
          </p:cNvSpPr>
          <p:nvPr>
            <p:ph type="title"/>
          </p:nvPr>
        </p:nvSpPr>
        <p:spPr>
          <a:xfrm>
            <a:off x="2066926" y="214605"/>
            <a:ext cx="7929270" cy="886409"/>
          </a:xfrm>
          <a:solidFill>
            <a:schemeClr val="accent6">
              <a:lumMod val="20000"/>
              <a:lumOff val="80000"/>
            </a:schemeClr>
          </a:solidFill>
        </p:spPr>
        <p:txBody>
          <a:bodyPr>
            <a:normAutofit fontScale="90000"/>
          </a:bodyPr>
          <a:lstStyle/>
          <a:p>
            <a:pPr algn="ctr"/>
            <a:br>
              <a:rPr lang="en-US" altLang="ja-JP" sz="3600" b="1" dirty="0">
                <a:solidFill>
                  <a:srgbClr val="0000FF"/>
                </a:solidFill>
              </a:rPr>
            </a:br>
            <a:r>
              <a:rPr lang="ja-JP" altLang="en-US" sz="3600" b="1" dirty="0">
                <a:solidFill>
                  <a:srgbClr val="FF3399"/>
                </a:solidFill>
                <a:latin typeface="ＭＳ Ｐゴシック" panose="020B0600070205080204" pitchFamily="50" charset="-128"/>
                <a:ea typeface="ＭＳ Ｐゴシック" panose="020B0600070205080204" pitchFamily="50" charset="-128"/>
              </a:rPr>
              <a:t>臨床家の裁判での証言</a:t>
            </a:r>
            <a:br>
              <a:rPr lang="en-US" altLang="ja-JP" sz="3600" b="1" dirty="0">
                <a:solidFill>
                  <a:srgbClr val="FF3399"/>
                </a:solidFill>
              </a:rPr>
            </a:br>
            <a:r>
              <a:rPr lang="ja-JP" altLang="en-US" sz="3600" b="1" dirty="0">
                <a:solidFill>
                  <a:srgbClr val="0000FF"/>
                </a:solidFill>
              </a:rPr>
              <a:t>　</a:t>
            </a:r>
          </a:p>
        </p:txBody>
      </p:sp>
      <p:sp>
        <p:nvSpPr>
          <p:cNvPr id="3" name="コンテンツ プレースホルダー 2">
            <a:extLst>
              <a:ext uri="{FF2B5EF4-FFF2-40B4-BE49-F238E27FC236}">
                <a16:creationId xmlns:a16="http://schemas.microsoft.com/office/drawing/2014/main" id="{3F923B79-9C84-3534-1842-9262578CF8E6}"/>
              </a:ext>
            </a:extLst>
          </p:cNvPr>
          <p:cNvSpPr>
            <a:spLocks noGrp="1"/>
          </p:cNvSpPr>
          <p:nvPr>
            <p:ph idx="1"/>
          </p:nvPr>
        </p:nvSpPr>
        <p:spPr>
          <a:xfrm>
            <a:off x="1819275" y="1371601"/>
            <a:ext cx="8724900" cy="5648325"/>
          </a:xfrm>
        </p:spPr>
        <p:txBody>
          <a:bodyPr>
            <a:normAutofit/>
          </a:bodyPr>
          <a:lstStyle/>
          <a:p>
            <a:pPr>
              <a:buFont typeface="Wingdings" panose="05000000000000000000" pitchFamily="2" charset="2"/>
              <a:buChar char="Ø"/>
            </a:pPr>
            <a:r>
              <a:rPr kumimoji="1" lang="ja-JP" altLang="en-US" dirty="0"/>
              <a:t>　</a:t>
            </a:r>
            <a:r>
              <a:rPr kumimoji="1" lang="ja-JP" altLang="en-US" dirty="0">
                <a:solidFill>
                  <a:srgbClr val="FF3399"/>
                </a:solidFill>
                <a:latin typeface="ＭＳ Ｐゴシック" panose="020B0600070205080204" pitchFamily="50" charset="-128"/>
                <a:ea typeface="ＭＳ Ｐゴシック" panose="020B0600070205080204" pitchFamily="50" charset="-128"/>
              </a:rPr>
              <a:t>共通の特徴的な病態</a:t>
            </a:r>
            <a:endParaRPr kumimoji="1" lang="en-US" altLang="ja-JP"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多様な症状、重層化、時とともに変化</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既知の疾患では説明しつくせない</a:t>
            </a:r>
            <a:endParaRPr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lang="ja-JP" altLang="en-US" dirty="0">
                <a:latin typeface="ＭＳ Ｐゴシック" panose="020B0600070205080204" pitchFamily="50" charset="-128"/>
                <a:ea typeface="ＭＳ Ｐゴシック" panose="020B0600070205080204" pitchFamily="50" charset="-128"/>
              </a:rPr>
              <a:t>　</a:t>
            </a:r>
            <a:r>
              <a:rPr kumimoji="1" lang="ja-JP" altLang="en-US" dirty="0">
                <a:solidFill>
                  <a:srgbClr val="FF3399"/>
                </a:solidFill>
                <a:latin typeface="ＭＳ Ｐゴシック" panose="020B0600070205080204" pitchFamily="50" charset="-128"/>
                <a:ea typeface="ＭＳ Ｐゴシック" panose="020B0600070205080204" pitchFamily="50" charset="-128"/>
              </a:rPr>
              <a:t>自己免疫性の神経障害</a:t>
            </a:r>
            <a:endParaRPr kumimoji="1" lang="en-US" altLang="ja-JP"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自己抗体の検出など客観的所見</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免疫治療で改善がみられる</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　心因性</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なまけ病・気のせい</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ではない</a:t>
            </a:r>
            <a:endParaRPr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kumimoji="1" lang="ja-JP" altLang="en-US" dirty="0">
                <a:latin typeface="ＭＳ Ｐゴシック" panose="020B0600070205080204" pitchFamily="50" charset="-128"/>
                <a:ea typeface="ＭＳ Ｐゴシック" panose="020B0600070205080204" pitchFamily="50" charset="-128"/>
              </a:rPr>
              <a:t>　</a:t>
            </a:r>
            <a:r>
              <a:rPr kumimoji="1" lang="ja-JP" altLang="en-US" dirty="0">
                <a:solidFill>
                  <a:srgbClr val="FF3399"/>
                </a:solidFill>
                <a:latin typeface="ＭＳ Ｐゴシック" panose="020B0600070205080204" pitchFamily="50" charset="-128"/>
                <a:ea typeface="ＭＳ Ｐゴシック" panose="020B0600070205080204" pitchFamily="50" charset="-128"/>
              </a:rPr>
              <a:t>接種状況と患者発生の時間的相関がある</a:t>
            </a:r>
            <a:endParaRPr kumimoji="1" lang="en-US" altLang="ja-JP"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t>　　</a:t>
            </a:r>
            <a:endParaRPr kumimoji="1" lang="en-US" altLang="ja-JP" dirty="0"/>
          </a:p>
          <a:p>
            <a:pPr>
              <a:buFont typeface="Wingdings" panose="05000000000000000000" pitchFamily="2" charset="2"/>
              <a:buChar char="Ø"/>
            </a:pPr>
            <a:endParaRPr kumimoji="1" lang="en-US" altLang="ja-JP" dirty="0"/>
          </a:p>
        </p:txBody>
      </p:sp>
    </p:spTree>
    <p:extLst>
      <p:ext uri="{BB962C8B-B14F-4D97-AF65-F5344CB8AC3E}">
        <p14:creationId xmlns:p14="http://schemas.microsoft.com/office/powerpoint/2010/main" val="2821632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1781176" y="-104775"/>
            <a:ext cx="8707313" cy="1523782"/>
          </a:xfrm>
        </p:spPr>
        <p:txBody>
          <a:bodyPr>
            <a:normAutofit fontScale="90000"/>
          </a:bodyPr>
          <a:lstStyle/>
          <a:p>
            <a:pPr algn="ctr"/>
            <a:r>
              <a:rPr lang="ja-JP" altLang="en-US" sz="3600" dirty="0">
                <a:solidFill>
                  <a:srgbClr val="3B0DFF"/>
                </a:solidFill>
              </a:rPr>
              <a:t>　　　</a:t>
            </a:r>
            <a:br>
              <a:rPr lang="en-US" altLang="ja-JP" sz="3600" dirty="0">
                <a:solidFill>
                  <a:srgbClr val="3B0DFF"/>
                </a:solidFill>
              </a:rPr>
            </a:br>
            <a:r>
              <a:rPr lang="ja-JP" altLang="en-US" sz="4000" dirty="0">
                <a:solidFill>
                  <a:srgbClr val="FF3399"/>
                </a:solidFill>
                <a:latin typeface="ＭＳ Ｐゴシック" panose="020B0600070205080204" pitchFamily="50" charset="-128"/>
                <a:ea typeface="ＭＳ Ｐゴシック" panose="020B0600070205080204" pitchFamily="50" charset="-128"/>
              </a:rPr>
              <a:t>多様な症状が重層化し、変化する</a:t>
            </a:r>
            <a:br>
              <a:rPr lang="en-US" altLang="ja-JP" sz="4000" dirty="0">
                <a:solidFill>
                  <a:srgbClr val="3B0DFF"/>
                </a:solidFill>
                <a:latin typeface="ＭＳ Ｐゴシック" panose="020B0600070205080204" pitchFamily="50" charset="-128"/>
                <a:ea typeface="ＭＳ Ｐゴシック" panose="020B0600070205080204" pitchFamily="50" charset="-128"/>
              </a:rPr>
            </a:br>
            <a:endParaRPr lang="ja-JP" altLang="en-US" sz="4000" dirty="0">
              <a:solidFill>
                <a:srgbClr val="3B0DFF"/>
              </a:solidFill>
              <a:latin typeface="ＭＳ Ｐゴシック" panose="020B0600070205080204" pitchFamily="50" charset="-128"/>
              <a:ea typeface="ＭＳ Ｐゴシック" panose="020B0600070205080204" pitchFamily="50" charset="-128"/>
            </a:endParaRPr>
          </a:p>
        </p:txBody>
      </p:sp>
      <p:graphicFrame>
        <p:nvGraphicFramePr>
          <p:cNvPr id="3" name="コンテンツ プレースホルダー 2"/>
          <p:cNvGraphicFramePr>
            <a:graphicFrameLocks noGrp="1"/>
          </p:cNvGraphicFramePr>
          <p:nvPr>
            <p:ph idx="1"/>
          </p:nvPr>
        </p:nvGraphicFramePr>
        <p:xfrm>
          <a:off x="1991544" y="1419007"/>
          <a:ext cx="8496944" cy="5106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コンテンツ プレースホルダー 2"/>
          <p:cNvSpPr txBox="1">
            <a:spLocks/>
          </p:cNvSpPr>
          <p:nvPr/>
        </p:nvSpPr>
        <p:spPr>
          <a:xfrm>
            <a:off x="2152650" y="1196754"/>
            <a:ext cx="7687766" cy="12961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00000"/>
              </a:lnSpc>
              <a:buNone/>
            </a:pPr>
            <a:endParaRPr lang="ja-JP" altLang="en-US" sz="2400" dirty="0"/>
          </a:p>
        </p:txBody>
      </p:sp>
      <p:sp>
        <p:nvSpPr>
          <p:cNvPr id="7" name="コンテンツ プレースホルダー 2"/>
          <p:cNvSpPr txBox="1">
            <a:spLocks/>
          </p:cNvSpPr>
          <p:nvPr/>
        </p:nvSpPr>
        <p:spPr>
          <a:xfrm>
            <a:off x="2152650" y="6015056"/>
            <a:ext cx="7687766" cy="64807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buNone/>
            </a:pPr>
            <a:endParaRPr lang="en-US" altLang="ja-JP" sz="2400" dirty="0">
              <a:solidFill>
                <a:srgbClr val="FF0000"/>
              </a:solidFill>
            </a:endParaRPr>
          </a:p>
        </p:txBody>
      </p:sp>
    </p:spTree>
    <p:extLst>
      <p:ext uri="{BB962C8B-B14F-4D97-AF65-F5344CB8AC3E}">
        <p14:creationId xmlns:p14="http://schemas.microsoft.com/office/powerpoint/2010/main" val="1950479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B2B6E2-AF8E-4D60-6864-6C01C7949746}"/>
              </a:ext>
            </a:extLst>
          </p:cNvPr>
          <p:cNvSpPr>
            <a:spLocks noGrp="1"/>
          </p:cNvSpPr>
          <p:nvPr>
            <p:ph type="title"/>
          </p:nvPr>
        </p:nvSpPr>
        <p:spPr>
          <a:xfrm>
            <a:off x="2600325" y="-152400"/>
            <a:ext cx="7439025" cy="1843089"/>
          </a:xfrm>
        </p:spPr>
        <p:txBody>
          <a:bodyPr>
            <a:normAutofit/>
          </a:bodyPr>
          <a:lstStyle/>
          <a:p>
            <a:pPr algn="ctr"/>
            <a:r>
              <a:rPr lang="ja-JP" altLang="en-US" sz="3600" dirty="0">
                <a:solidFill>
                  <a:srgbClr val="00B0F0"/>
                </a:solidFill>
                <a:latin typeface="ＭＳ Ｐゴシック" panose="020B0600070205080204" pitchFamily="50" charset="-128"/>
                <a:ea typeface="ＭＳ Ｐゴシック" panose="020B0600070205080204" pitchFamily="50" charset="-128"/>
              </a:rPr>
              <a:t>既知の疾患では説明できない</a:t>
            </a:r>
          </a:p>
        </p:txBody>
      </p:sp>
      <p:sp>
        <p:nvSpPr>
          <p:cNvPr id="3" name="コンテンツ プレースホルダー 2">
            <a:extLst>
              <a:ext uri="{FF2B5EF4-FFF2-40B4-BE49-F238E27FC236}">
                <a16:creationId xmlns:a16="http://schemas.microsoft.com/office/drawing/2014/main" id="{2D5A0E17-6560-37A5-545F-53A7A74F60FC}"/>
              </a:ext>
            </a:extLst>
          </p:cNvPr>
          <p:cNvSpPr>
            <a:spLocks noGrp="1"/>
          </p:cNvSpPr>
          <p:nvPr>
            <p:ph idx="1"/>
          </p:nvPr>
        </p:nvSpPr>
        <p:spPr>
          <a:xfrm>
            <a:off x="2000250" y="1228725"/>
            <a:ext cx="8882355" cy="4948239"/>
          </a:xfrm>
        </p:spPr>
        <p:txBody>
          <a:bodyPr>
            <a:noAutofit/>
          </a:bodyPr>
          <a:lstStyle/>
          <a:p>
            <a:pPr>
              <a:buFont typeface="Wingdings" panose="05000000000000000000" pitchFamily="2" charset="2"/>
              <a:buChar char="Ø"/>
            </a:pPr>
            <a:r>
              <a:rPr lang="ja-JP" altLang="en-US" sz="2400" dirty="0">
                <a:solidFill>
                  <a:srgbClr val="FF3399"/>
                </a:solidFill>
                <a:latin typeface="ＭＳ Ｐゴシック" panose="020B0600070205080204" pitchFamily="50" charset="-128"/>
                <a:ea typeface="ＭＳ Ｐゴシック" panose="020B0600070205080204" pitchFamily="50" charset="-128"/>
              </a:rPr>
              <a:t>池田修一名誉教授</a:t>
            </a:r>
            <a:endParaRPr lang="en-US" altLang="ja-JP" sz="2400" dirty="0">
              <a:solidFill>
                <a:srgbClr val="FF3399"/>
              </a:solidFill>
              <a:latin typeface="ＭＳ Ｐゴシック" panose="020B0600070205080204" pitchFamily="50" charset="-128"/>
              <a:ea typeface="ＭＳ Ｐゴシック" panose="020B0600070205080204" pitchFamily="50" charset="-128"/>
            </a:endParaRPr>
          </a:p>
          <a:p>
            <a:pPr marL="0" indent="93663">
              <a:buNone/>
            </a:pPr>
            <a:r>
              <a:rPr lang="ja-JP" altLang="en-US" sz="2400" dirty="0">
                <a:latin typeface="ＭＳ Ｐゴシック" panose="020B0600070205080204" pitchFamily="50" charset="-128"/>
                <a:ea typeface="ＭＳ Ｐゴシック" panose="020B0600070205080204" pitchFamily="50" charset="-128"/>
              </a:rPr>
              <a:t>　　 ＣＲＰＳ＋ＰＯＴＳ＋高次脳機能障害</a:t>
            </a:r>
            <a:endParaRPr lang="en-US" altLang="ja-JP" sz="2400" dirty="0">
              <a:latin typeface="ＭＳ Ｐゴシック" panose="020B0600070205080204" pitchFamily="50" charset="-128"/>
              <a:ea typeface="ＭＳ Ｐゴシック" panose="020B0600070205080204" pitchFamily="50" charset="-128"/>
            </a:endParaRPr>
          </a:p>
          <a:p>
            <a:pPr marL="0" indent="93663">
              <a:buNone/>
            </a:pPr>
            <a:r>
              <a:rPr lang="ja-JP" altLang="en-US" sz="2400" dirty="0">
                <a:latin typeface="ＭＳ Ｐゴシック" panose="020B0600070205080204" pitchFamily="50" charset="-128"/>
                <a:ea typeface="ＭＳ Ｐゴシック" panose="020B0600070205080204" pitchFamily="50" charset="-128"/>
              </a:rPr>
              <a:t>　　 「子宮頸がんワクチン接種後症候群」</a:t>
            </a:r>
            <a:endParaRPr lang="en-US" altLang="ja-JP" sz="240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lang="ja-JP" altLang="en-US" sz="2400" dirty="0">
                <a:solidFill>
                  <a:srgbClr val="FF3399"/>
                </a:solidFill>
                <a:latin typeface="ＭＳ Ｐゴシック" panose="020B0600070205080204" pitchFamily="50" charset="-128"/>
                <a:ea typeface="ＭＳ Ｐゴシック" panose="020B0600070205080204" pitchFamily="50" charset="-128"/>
              </a:rPr>
              <a:t>横田俊平名誉教授</a:t>
            </a:r>
            <a:endParaRPr lang="en-US" altLang="ja-JP" sz="2400" dirty="0">
              <a:solidFill>
                <a:srgbClr val="FF3399"/>
              </a:solidFill>
              <a:latin typeface="ＭＳ Ｐゴシック" panose="020B0600070205080204" pitchFamily="50" charset="-128"/>
              <a:ea typeface="ＭＳ Ｐゴシック" panose="020B0600070205080204" pitchFamily="50" charset="-128"/>
            </a:endParaRPr>
          </a:p>
          <a:p>
            <a:pPr marL="541338" indent="-187325">
              <a:buNone/>
            </a:pPr>
            <a:r>
              <a:rPr lang="ja-JP" altLang="en-US" sz="2400" dirty="0">
                <a:latin typeface="ＭＳ Ｐゴシック" panose="020B0600070205080204" pitchFamily="50" charset="-128"/>
                <a:ea typeface="ＭＳ Ｐゴシック" panose="020B0600070205080204" pitchFamily="50" charset="-128"/>
              </a:rPr>
              <a:t>   線維筋痛症を疑ったが違うと結論</a:t>
            </a:r>
            <a:endParaRPr lang="en-US" altLang="ja-JP" sz="2400" dirty="0">
              <a:latin typeface="ＭＳ Ｐゴシック" panose="020B0600070205080204" pitchFamily="50" charset="-128"/>
              <a:ea typeface="ＭＳ Ｐゴシック" panose="020B0600070205080204" pitchFamily="50" charset="-128"/>
            </a:endParaRPr>
          </a:p>
          <a:p>
            <a:pPr marL="541338" indent="1588">
              <a:buNone/>
            </a:pPr>
            <a:r>
              <a:rPr lang="ja-JP" altLang="en-US" sz="2400" dirty="0">
                <a:latin typeface="ＭＳ Ｐゴシック" panose="020B0600070205080204" pitchFamily="50" charset="-128"/>
                <a:ea typeface="ＭＳ Ｐゴシック" panose="020B0600070205080204" pitchFamily="50" charset="-128"/>
              </a:rPr>
              <a:t> 「 ＨＰＶ ワクチン関連神経免疫異常症候群：ＨＡＮＳ」               　</a:t>
            </a:r>
            <a:endParaRPr lang="en-US" altLang="ja-JP" sz="240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lang="ja-JP" altLang="en-US" sz="2400" dirty="0">
                <a:solidFill>
                  <a:srgbClr val="FF3399"/>
                </a:solidFill>
                <a:latin typeface="ＭＳ Ｐゴシック" panose="020B0600070205080204" pitchFamily="50" charset="-128"/>
                <a:ea typeface="ＭＳ Ｐゴシック" panose="020B0600070205080204" pitchFamily="50" charset="-128"/>
              </a:rPr>
              <a:t>高橋幸利名誉院長</a:t>
            </a:r>
            <a:endParaRPr lang="en-US" altLang="ja-JP" sz="2400" dirty="0">
              <a:solidFill>
                <a:srgbClr val="FF3399"/>
              </a:solidFill>
              <a:latin typeface="ＭＳ Ｐゴシック" panose="020B0600070205080204" pitchFamily="50" charset="-128"/>
              <a:ea typeface="ＭＳ Ｐゴシック" panose="020B0600070205080204" pitchFamily="50" charset="-128"/>
            </a:endParaRPr>
          </a:p>
          <a:p>
            <a:pPr marL="0" indent="177800">
              <a:buNone/>
            </a:pPr>
            <a:r>
              <a:rPr lang="ja-JP" altLang="en-US" sz="2400" dirty="0">
                <a:latin typeface="ＭＳ Ｐゴシック" panose="020B0600070205080204" pitchFamily="50" charset="-128"/>
                <a:ea typeface="ＭＳ Ｐゴシック" panose="020B0600070205080204" pitchFamily="50" charset="-128"/>
              </a:rPr>
              <a:t>　　「わたしが知る限り同じような患者群はいない」</a:t>
            </a:r>
            <a:endParaRPr lang="en-US" altLang="ja-JP" sz="240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lang="ja-JP" altLang="en-US" sz="2400" dirty="0">
                <a:solidFill>
                  <a:srgbClr val="FF3399"/>
                </a:solidFill>
                <a:latin typeface="ＭＳ Ｐゴシック" panose="020B0600070205080204" pitchFamily="50" charset="-128"/>
                <a:ea typeface="ＭＳ Ｐゴシック" panose="020B0600070205080204" pitchFamily="50" charset="-128"/>
              </a:rPr>
              <a:t>高嶋博教授</a:t>
            </a:r>
            <a:endParaRPr lang="en-US" altLang="ja-JP" sz="2400" dirty="0">
              <a:solidFill>
                <a:srgbClr val="FF3399"/>
              </a:solidFill>
              <a:latin typeface="ＭＳ Ｐゴシック" panose="020B0600070205080204" pitchFamily="50" charset="-128"/>
              <a:ea typeface="ＭＳ Ｐゴシック" panose="020B0600070205080204" pitchFamily="50" charset="-128"/>
            </a:endParaRPr>
          </a:p>
          <a:p>
            <a:pPr marL="0" indent="93663">
              <a:buNone/>
            </a:pPr>
            <a:r>
              <a:rPr lang="ja-JP" altLang="en-US" sz="2400" dirty="0">
                <a:latin typeface="ＭＳ Ｐゴシック" panose="020B0600070205080204" pitchFamily="50" charset="-128"/>
                <a:ea typeface="ＭＳ Ｐゴシック" panose="020B0600070205080204" pitchFamily="50" charset="-128"/>
              </a:rPr>
              <a:t>　　 自己免疫脳症のびまん性脳障害の特徴がある</a:t>
            </a:r>
            <a:endParaRPr lang="en-US" altLang="ja-JP" sz="2400" dirty="0">
              <a:latin typeface="ＭＳ Ｐゴシック" panose="020B0600070205080204" pitchFamily="50" charset="-128"/>
              <a:ea typeface="ＭＳ Ｐゴシック" panose="020B0600070205080204" pitchFamily="50" charset="-128"/>
            </a:endParaRPr>
          </a:p>
          <a:p>
            <a:pPr marL="177800" indent="0">
              <a:buNone/>
            </a:pPr>
            <a:r>
              <a:rPr lang="ja-JP" altLang="en-US" sz="2400" dirty="0">
                <a:latin typeface="ＭＳ Ｐゴシック" panose="020B0600070205080204" pitchFamily="50" charset="-128"/>
                <a:ea typeface="ＭＳ Ｐゴシック" panose="020B0600070205080204" pitchFamily="50" charset="-128"/>
              </a:rPr>
              <a:t>　　末梢神経障害の併存、年齢層が特殊</a:t>
            </a:r>
            <a:endParaRPr lang="en-US" altLang="ja-JP" sz="2400" dirty="0">
              <a:latin typeface="ＭＳ Ｐゴシック" panose="020B0600070205080204" pitchFamily="50" charset="-128"/>
              <a:ea typeface="ＭＳ Ｐゴシック" panose="020B0600070205080204" pitchFamily="50" charset="-128"/>
            </a:endParaRPr>
          </a:p>
          <a:p>
            <a:pPr marL="714375" indent="0">
              <a:buNone/>
            </a:pPr>
            <a:endParaRPr lang="en-US" altLang="ja-JP" sz="2400" dirty="0"/>
          </a:p>
          <a:p>
            <a:pPr marL="0" indent="0">
              <a:buNone/>
            </a:pPr>
            <a:r>
              <a:rPr lang="ja-JP" altLang="en-US" sz="2400" dirty="0"/>
              <a:t>　　</a:t>
            </a:r>
          </a:p>
        </p:txBody>
      </p:sp>
    </p:spTree>
    <p:extLst>
      <p:ext uri="{BB962C8B-B14F-4D97-AF65-F5344CB8AC3E}">
        <p14:creationId xmlns:p14="http://schemas.microsoft.com/office/powerpoint/2010/main" val="1914419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57580F-AB41-C481-110D-9E253D786FD4}"/>
              </a:ext>
            </a:extLst>
          </p:cNvPr>
          <p:cNvSpPr>
            <a:spLocks noGrp="1"/>
          </p:cNvSpPr>
          <p:nvPr>
            <p:ph type="title"/>
          </p:nvPr>
        </p:nvSpPr>
        <p:spPr>
          <a:xfrm>
            <a:off x="1781176" y="1"/>
            <a:ext cx="8686799" cy="1412776"/>
          </a:xfrm>
        </p:spPr>
        <p:txBody>
          <a:bodyPr>
            <a:normAutofit/>
          </a:bodyPr>
          <a:lstStyle/>
          <a:p>
            <a:pPr algn="ctr"/>
            <a:r>
              <a:rPr lang="ja-JP" altLang="en-US" sz="3600" dirty="0">
                <a:solidFill>
                  <a:srgbClr val="00B0F0"/>
                </a:solidFill>
                <a:latin typeface="ＭＳ Ｐゴシック" panose="020B0600070205080204" pitchFamily="50" charset="-128"/>
                <a:ea typeface="ＭＳ Ｐゴシック" panose="020B0600070205080204" pitchFamily="50" charset="-128"/>
              </a:rPr>
              <a:t>自己免疫性の神経障害</a:t>
            </a:r>
            <a:br>
              <a:rPr lang="ja-JP" altLang="en-US" sz="3600" dirty="0">
                <a:solidFill>
                  <a:srgbClr val="00B0F0"/>
                </a:solidFill>
                <a:latin typeface="ＭＳ Ｐゴシック" panose="020B0600070205080204" pitchFamily="50" charset="-128"/>
                <a:ea typeface="ＭＳ Ｐゴシック" panose="020B0600070205080204" pitchFamily="50" charset="-128"/>
              </a:rPr>
            </a:br>
            <a:r>
              <a:rPr lang="en-US" altLang="ja-JP" sz="3600" dirty="0">
                <a:solidFill>
                  <a:srgbClr val="00B0F0"/>
                </a:solidFill>
                <a:latin typeface="ＭＳ Ｐゴシック" panose="020B0600070205080204" pitchFamily="50" charset="-128"/>
                <a:ea typeface="ＭＳ Ｐゴシック" panose="020B0600070205080204" pitchFamily="50" charset="-128"/>
              </a:rPr>
              <a:t>(</a:t>
            </a:r>
            <a:r>
              <a:rPr lang="ja-JP" altLang="en-US" sz="3600" dirty="0">
                <a:solidFill>
                  <a:srgbClr val="00B0F0"/>
                </a:solidFill>
                <a:latin typeface="ＭＳ Ｐゴシック" panose="020B0600070205080204" pitchFamily="50" charset="-128"/>
                <a:ea typeface="ＭＳ Ｐゴシック" panose="020B0600070205080204" pitchFamily="50" charset="-128"/>
              </a:rPr>
              <a:t>その証拠は</a:t>
            </a:r>
            <a:r>
              <a:rPr lang="en-US" altLang="ja-JP" sz="3600" dirty="0">
                <a:solidFill>
                  <a:srgbClr val="00B0F0"/>
                </a:solidFill>
                <a:latin typeface="ＭＳ Ｐゴシック" panose="020B0600070205080204" pitchFamily="50" charset="-128"/>
                <a:ea typeface="ＭＳ Ｐゴシック" panose="020B0600070205080204" pitchFamily="50" charset="-128"/>
              </a:rPr>
              <a:t>)</a:t>
            </a:r>
            <a:endParaRPr lang="ja-JP" altLang="en-US" sz="3600" dirty="0">
              <a:solidFill>
                <a:srgbClr val="00B0F0"/>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18DD6706-C42F-D874-E4FD-B2121AB351F1}"/>
              </a:ext>
            </a:extLst>
          </p:cNvPr>
          <p:cNvSpPr>
            <a:spLocks noGrp="1"/>
          </p:cNvSpPr>
          <p:nvPr>
            <p:ph idx="1"/>
          </p:nvPr>
        </p:nvSpPr>
        <p:spPr>
          <a:xfrm>
            <a:off x="1943100" y="1623527"/>
            <a:ext cx="8686799" cy="5234472"/>
          </a:xfrm>
        </p:spPr>
        <p:txBody>
          <a:bodyPr>
            <a:normAutofit/>
          </a:bodyPr>
          <a:lstStyle/>
          <a:p>
            <a:pPr>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自己抗体</a:t>
            </a:r>
            <a:r>
              <a:rPr lang="ja-JP" altLang="en-US" sz="2400" dirty="0">
                <a:solidFill>
                  <a:srgbClr val="00B0F0"/>
                </a:solidFill>
                <a:latin typeface="ＭＳ Ｐゴシック" panose="020B0600070205080204" pitchFamily="50" charset="-128"/>
                <a:ea typeface="ＭＳ Ｐゴシック" panose="020B0600070205080204" pitchFamily="50" charset="-128"/>
              </a:rPr>
              <a:t>検査</a:t>
            </a:r>
            <a:endParaRPr lang="en-US" altLang="ja-JP" sz="2400" dirty="0">
              <a:solidFill>
                <a:srgbClr val="00B0F0"/>
              </a:solidFill>
              <a:latin typeface="ＭＳ Ｐゴシック" panose="020B0600070205080204" pitchFamily="50" charset="-128"/>
              <a:ea typeface="ＭＳ Ｐゴシック" panose="020B0600070205080204" pitchFamily="50" charset="-128"/>
            </a:endParaRPr>
          </a:p>
          <a:p>
            <a:pPr marL="0" indent="0">
              <a:buNone/>
            </a:pPr>
            <a:r>
              <a:rPr lang="ja-JP" altLang="en-US" sz="2400" dirty="0">
                <a:solidFill>
                  <a:srgbClr val="3B0DFF"/>
                </a:solidFill>
                <a:latin typeface="ＭＳ Ｐゴシック" panose="020B0600070205080204" pitchFamily="50" charset="-128"/>
                <a:ea typeface="ＭＳ Ｐゴシック" panose="020B0600070205080204" pitchFamily="50" charset="-128"/>
              </a:rPr>
              <a:t>　</a:t>
            </a:r>
            <a:r>
              <a:rPr lang="ja-JP" altLang="en-US" sz="2400" dirty="0">
                <a:solidFill>
                  <a:srgbClr val="FF3399"/>
                </a:solidFill>
                <a:latin typeface="ＭＳ Ｐゴシック" panose="020B0600070205080204" pitchFamily="50" charset="-128"/>
                <a:ea typeface="ＭＳ Ｐゴシック" panose="020B0600070205080204" pitchFamily="50" charset="-128"/>
              </a:rPr>
              <a:t>自律神経や認知機能の働きを阻害する自己が有意に増加</a:t>
            </a:r>
            <a:endParaRPr lang="en-US" altLang="ja-JP" sz="2400"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lang="ja-JP" altLang="en-US" sz="2400" dirty="0">
                <a:solidFill>
                  <a:srgbClr val="3B0DFF"/>
                </a:solidFill>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高橋Ｐ．　　　　 ＮＭＤＡ型グルタミン酸受容体抗体　（脳脊髄液）</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　　池田Ｐ・高嶋Ｐ　 </a:t>
            </a:r>
            <a:r>
              <a:rPr lang="en-US" altLang="ja-JP" sz="2400" dirty="0">
                <a:latin typeface="ＭＳ Ｐゴシック" panose="020B0600070205080204" pitchFamily="50" charset="-128"/>
                <a:ea typeface="ＭＳ Ｐゴシック" panose="020B0600070205080204" pitchFamily="50" charset="-128"/>
              </a:rPr>
              <a:t>α1</a:t>
            </a:r>
            <a:r>
              <a:rPr lang="ja-JP" altLang="en-US" sz="2400" dirty="0">
                <a:latin typeface="ＭＳ Ｐゴシック" panose="020B0600070205080204" pitchFamily="50" charset="-128"/>
                <a:ea typeface="ＭＳ Ｐゴシック" panose="020B0600070205080204" pitchFamily="50" charset="-128"/>
              </a:rPr>
              <a:t>アドレナリン受容体抗体等（血清）　</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en-US" altLang="ja-JP" sz="2400" dirty="0">
                <a:solidFill>
                  <a:srgbClr val="FF0000"/>
                </a:solidFill>
                <a:latin typeface="ＭＳ Ｐゴシック" panose="020B0600070205080204" pitchFamily="50" charset="-128"/>
                <a:ea typeface="ＭＳ Ｐゴシック" panose="020B0600070205080204" pitchFamily="50" charset="-128"/>
              </a:rPr>
              <a:t>    </a:t>
            </a:r>
            <a:r>
              <a:rPr lang="ja-JP" altLang="en-US" sz="2400" dirty="0">
                <a:solidFill>
                  <a:srgbClr val="FF0000"/>
                </a:solidFill>
                <a:latin typeface="ＭＳ Ｐゴシック" panose="020B0600070205080204" pitchFamily="50" charset="-128"/>
                <a:ea typeface="ＭＳ Ｐゴシック" panose="020B0600070205080204" pitchFamily="50" charset="-128"/>
              </a:rPr>
              <a:t>　 </a:t>
            </a:r>
            <a:endParaRPr lang="en-US" altLang="ja-JP" sz="2400" dirty="0">
              <a:solidFill>
                <a:srgbClr val="FF0000"/>
              </a:solidFill>
              <a:latin typeface="ＭＳ Ｐゴシック" panose="020B0600070205080204" pitchFamily="50" charset="-128"/>
              <a:ea typeface="ＭＳ Ｐゴシック" panose="020B0600070205080204" pitchFamily="50" charset="-128"/>
            </a:endParaRPr>
          </a:p>
          <a:p>
            <a:pPr marL="342900" lvl="2" indent="-342900">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ＳＰＥＣＴ</a:t>
            </a:r>
            <a:r>
              <a:rPr lang="ja-JP" altLang="en-US" sz="2400" dirty="0">
                <a:solidFill>
                  <a:srgbClr val="00B0F0"/>
                </a:solidFill>
                <a:latin typeface="ＭＳ Ｐゴシック" panose="020B0600070205080204" pitchFamily="50" charset="-128"/>
                <a:ea typeface="ＭＳ Ｐゴシック" panose="020B0600070205080204" pitchFamily="50" charset="-128"/>
              </a:rPr>
              <a:t>検査</a:t>
            </a:r>
            <a:endParaRPr lang="en-US" altLang="ja-JP" sz="2400" dirty="0">
              <a:solidFill>
                <a:srgbClr val="00B0F0"/>
              </a:solidFill>
              <a:latin typeface="ＭＳ Ｐゴシック" panose="020B0600070205080204" pitchFamily="50" charset="-128"/>
              <a:ea typeface="ＭＳ Ｐゴシック" panose="020B0600070205080204" pitchFamily="50" charset="-128"/>
            </a:endParaRPr>
          </a:p>
          <a:p>
            <a:pPr marL="0" lvl="2" indent="0">
              <a:buNone/>
            </a:pPr>
            <a:r>
              <a:rPr lang="ja-JP" altLang="en-US" sz="2400" dirty="0">
                <a:solidFill>
                  <a:srgbClr val="0000FF"/>
                </a:solidFill>
                <a:latin typeface="ＭＳ Ｐゴシック" panose="020B0600070205080204" pitchFamily="50" charset="-128"/>
                <a:ea typeface="ＭＳ Ｐゴシック" panose="020B0600070205080204" pitchFamily="50" charset="-128"/>
              </a:rPr>
              <a:t>　 </a:t>
            </a:r>
            <a:r>
              <a:rPr lang="ja-JP" altLang="en-US" sz="2400" dirty="0">
                <a:solidFill>
                  <a:srgbClr val="FF3399"/>
                </a:solidFill>
                <a:latin typeface="ＭＳ Ｐゴシック" panose="020B0600070205080204" pitchFamily="50" charset="-128"/>
                <a:ea typeface="ＭＳ Ｐゴシック" panose="020B0600070205080204" pitchFamily="50" charset="-128"/>
              </a:rPr>
              <a:t>大脳辺縁系、脳幹部、視床下部等の血流が有意に低下</a:t>
            </a:r>
            <a:endParaRPr lang="en-US" altLang="ja-JP" sz="2400" dirty="0">
              <a:solidFill>
                <a:srgbClr val="FF3399"/>
              </a:solidFill>
              <a:latin typeface="ＭＳ Ｐゴシック" panose="020B0600070205080204" pitchFamily="50" charset="-128"/>
              <a:ea typeface="ＭＳ Ｐゴシック" panose="020B0600070205080204" pitchFamily="50" charset="-128"/>
            </a:endParaRPr>
          </a:p>
          <a:p>
            <a:pPr marL="0" lvl="2" indent="0">
              <a:buNone/>
            </a:pPr>
            <a:r>
              <a:rPr lang="ja-JP" altLang="en-US" sz="2400" dirty="0">
                <a:solidFill>
                  <a:srgbClr val="FF0000"/>
                </a:solidFill>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池田Ｐ・高嶋Ｐ・高橋Ｐ</a:t>
            </a:r>
            <a:endParaRPr lang="en-US" altLang="ja-JP" sz="2400" dirty="0">
              <a:latin typeface="ＭＳ Ｐゴシック" panose="020B0600070205080204" pitchFamily="50" charset="-128"/>
              <a:ea typeface="ＭＳ Ｐゴシック" panose="020B0600070205080204" pitchFamily="50" charset="-128"/>
            </a:endParaRPr>
          </a:p>
          <a:p>
            <a:pPr marL="342900" lvl="2" indent="-342900">
              <a:buFont typeface="Wingdings" panose="05000000000000000000" pitchFamily="2" charset="2"/>
              <a:buChar char="Ø"/>
            </a:pPr>
            <a:endParaRPr lang="en-US" altLang="ja-JP" sz="2400" dirty="0">
              <a:solidFill>
                <a:srgbClr val="FF0000"/>
              </a:solidFill>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  免疫</a:t>
            </a:r>
            <a:r>
              <a:rPr lang="ja-JP" altLang="en-US" sz="2400" dirty="0">
                <a:solidFill>
                  <a:srgbClr val="00B0F0"/>
                </a:solidFill>
                <a:latin typeface="ＭＳ Ｐゴシック" panose="020B0600070205080204" pitchFamily="50" charset="-128"/>
                <a:ea typeface="ＭＳ Ｐゴシック" panose="020B0600070205080204" pitchFamily="50" charset="-128"/>
              </a:rPr>
              <a:t>治療</a:t>
            </a:r>
            <a:endParaRPr lang="en-US" altLang="ja-JP" sz="2400" dirty="0">
              <a:solidFill>
                <a:srgbClr val="00B0F0"/>
              </a:solidFill>
              <a:latin typeface="ＭＳ Ｐゴシック" panose="020B0600070205080204" pitchFamily="50" charset="-128"/>
              <a:ea typeface="ＭＳ Ｐゴシック" panose="020B0600070205080204" pitchFamily="50" charset="-128"/>
            </a:endParaRPr>
          </a:p>
          <a:p>
            <a:pPr marL="0" indent="0">
              <a:buNone/>
            </a:pPr>
            <a:r>
              <a:rPr lang="ja-JP" altLang="en-US" sz="2400" dirty="0">
                <a:solidFill>
                  <a:srgbClr val="0000FF"/>
                </a:solidFill>
                <a:latin typeface="ＭＳ Ｐゴシック" panose="020B0600070205080204" pitchFamily="50" charset="-128"/>
                <a:ea typeface="ＭＳ Ｐゴシック" panose="020B0600070205080204" pitchFamily="50" charset="-128"/>
              </a:rPr>
              <a:t>　　</a:t>
            </a:r>
            <a:r>
              <a:rPr lang="ja-JP" altLang="en-US" sz="2400" dirty="0">
                <a:solidFill>
                  <a:srgbClr val="FF3399"/>
                </a:solidFill>
                <a:latin typeface="ＭＳ Ｐゴシック" panose="020B0600070205080204" pitchFamily="50" charset="-128"/>
                <a:ea typeface="ＭＳ Ｐゴシック" panose="020B0600070205080204" pitchFamily="50" charset="-128"/>
              </a:rPr>
              <a:t>免疫抑制剤・血漿交換療法で一定の効果</a:t>
            </a:r>
          </a:p>
        </p:txBody>
      </p:sp>
      <p:sp>
        <p:nvSpPr>
          <p:cNvPr id="4" name="スライド番号プレースホルダー 3">
            <a:extLst>
              <a:ext uri="{FF2B5EF4-FFF2-40B4-BE49-F238E27FC236}">
                <a16:creationId xmlns:a16="http://schemas.microsoft.com/office/drawing/2014/main" id="{55201365-4961-9F61-2D43-FE642921490F}"/>
              </a:ext>
            </a:extLst>
          </p:cNvPr>
          <p:cNvSpPr>
            <a:spLocks noGrp="1"/>
          </p:cNvSpPr>
          <p:nvPr>
            <p:ph type="sldNum" sz="quarter" idx="12"/>
          </p:nvPr>
        </p:nvSpPr>
        <p:spPr/>
        <p:txBody>
          <a:bodyPr/>
          <a:lstStyle/>
          <a:p>
            <a:pPr>
              <a:defRPr/>
            </a:pPr>
            <a:fld id="{FE83968E-A939-4293-B9DC-196669673117}" type="slidenum">
              <a:rPr lang="en-US" altLang="ja-JP" smtClean="0"/>
              <a:pPr>
                <a:defRPr/>
              </a:pPr>
              <a:t>27</a:t>
            </a:fld>
            <a:endParaRPr lang="en-US" altLang="ja-JP"/>
          </a:p>
        </p:txBody>
      </p:sp>
    </p:spTree>
    <p:extLst>
      <p:ext uri="{BB962C8B-B14F-4D97-AF65-F5344CB8AC3E}">
        <p14:creationId xmlns:p14="http://schemas.microsoft.com/office/powerpoint/2010/main" val="3605768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054ECF-77CE-CED1-355C-EC0021D58E3F}"/>
              </a:ext>
            </a:extLst>
          </p:cNvPr>
          <p:cNvSpPr>
            <a:spLocks noGrp="1"/>
          </p:cNvSpPr>
          <p:nvPr>
            <p:ph type="title"/>
          </p:nvPr>
        </p:nvSpPr>
        <p:spPr>
          <a:xfrm>
            <a:off x="2219326" y="365128"/>
            <a:ext cx="7629525" cy="1254123"/>
          </a:xfrm>
          <a:solidFill>
            <a:schemeClr val="accent6">
              <a:lumMod val="20000"/>
              <a:lumOff val="80000"/>
            </a:schemeClr>
          </a:solidFill>
        </p:spPr>
        <p:txBody>
          <a:bodyPr>
            <a:normAutofit fontScale="90000"/>
          </a:bodyPr>
          <a:lstStyle/>
          <a:p>
            <a:pPr algn="ctr"/>
            <a:br>
              <a:rPr kumimoji="1" lang="en-US" altLang="ja-JP" dirty="0"/>
            </a:br>
            <a:r>
              <a:rPr lang="ja-JP" altLang="en-US" sz="4000" b="1" dirty="0">
                <a:solidFill>
                  <a:srgbClr val="0000FF"/>
                </a:solidFill>
              </a:rPr>
              <a:t>　</a:t>
            </a:r>
            <a:r>
              <a:rPr lang="ja-JP" altLang="en-US" sz="3600" dirty="0">
                <a:solidFill>
                  <a:srgbClr val="00B0F0"/>
                </a:solidFill>
                <a:latin typeface="ＭＳ Ｐゴシック" panose="020B0600070205080204" pitchFamily="50" charset="-128"/>
                <a:ea typeface="ＭＳ Ｐゴシック" panose="020B0600070205080204" pitchFamily="50" charset="-128"/>
              </a:rPr>
              <a:t>免疫学者（鳥越俊彦教授）の証言</a:t>
            </a:r>
            <a:br>
              <a:rPr lang="en-US" altLang="ja-JP" sz="3600" b="1" dirty="0">
                <a:solidFill>
                  <a:srgbClr val="0000FF"/>
                </a:solidFill>
                <a:latin typeface="ＭＳ Ｐゴシック" panose="020B0600070205080204" pitchFamily="50" charset="-128"/>
                <a:ea typeface="ＭＳ Ｐゴシック" panose="020B0600070205080204" pitchFamily="50" charset="-128"/>
              </a:rPr>
            </a:br>
            <a:endParaRPr lang="ja-JP" altLang="en-US" sz="3600" b="1" dirty="0">
              <a:solidFill>
                <a:srgbClr val="0000FF"/>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C93AC5A2-6076-4E55-9117-A1CF7BEB5629}"/>
              </a:ext>
            </a:extLst>
          </p:cNvPr>
          <p:cNvSpPr>
            <a:spLocks noGrp="1"/>
          </p:cNvSpPr>
          <p:nvPr>
            <p:ph idx="1"/>
          </p:nvPr>
        </p:nvSpPr>
        <p:spPr>
          <a:xfrm>
            <a:off x="2343150" y="1619251"/>
            <a:ext cx="8059121" cy="4690070"/>
          </a:xfrm>
        </p:spPr>
        <p:txBody>
          <a:bodyPr>
            <a:noAutofit/>
          </a:bodyPr>
          <a:lstStyle/>
          <a:p>
            <a:pPr marL="0" indent="0">
              <a:lnSpc>
                <a:spcPct val="120000"/>
              </a:lnSpc>
              <a:buNone/>
            </a:pPr>
            <a:endParaRPr lang="ja-JP" altLang="en-US" sz="2400" dirty="0">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2400" dirty="0">
                <a:latin typeface="ＭＳ Ｐゴシック" panose="020B0600070205080204" pitchFamily="50" charset="-128"/>
                <a:ea typeface="ＭＳ Ｐゴシック" panose="020B0600070205080204" pitchFamily="50" charset="-128"/>
              </a:rPr>
              <a:t>日本がん免疫学会理事長</a:t>
            </a:r>
            <a:endParaRPr lang="en-US" altLang="ja-JP" sz="2400" dirty="0">
              <a:latin typeface="ＭＳ Ｐゴシック" panose="020B0600070205080204" pitchFamily="50" charset="-128"/>
              <a:ea typeface="ＭＳ Ｐゴシック" panose="020B0600070205080204" pitchFamily="50" charset="-128"/>
            </a:endParaRPr>
          </a:p>
          <a:p>
            <a:pPr>
              <a:lnSpc>
                <a:spcPct val="120000"/>
              </a:lnSpc>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　病態の特徴と検査所見は自己免疫疾患を示す</a:t>
            </a:r>
            <a:endParaRPr lang="en-US" altLang="ja-JP" sz="2400" dirty="0">
              <a:latin typeface="ＭＳ Ｐゴシック" panose="020B0600070205080204" pitchFamily="50" charset="-128"/>
              <a:ea typeface="ＭＳ Ｐゴシック" panose="020B0600070205080204" pitchFamily="50" charset="-128"/>
            </a:endParaRPr>
          </a:p>
          <a:p>
            <a:pPr>
              <a:lnSpc>
                <a:spcPct val="120000"/>
              </a:lnSpc>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　ワクチンが自己免疫疾患を引き起こすことは既知</a:t>
            </a:r>
            <a:endParaRPr lang="en-US" altLang="ja-JP" sz="2400" dirty="0">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2400" dirty="0">
                <a:latin typeface="ＭＳ Ｐゴシック" panose="020B0600070205080204" pitchFamily="50" charset="-128"/>
                <a:ea typeface="ＭＳ Ｐゴシック" panose="020B0600070205080204" pitchFamily="50" charset="-128"/>
              </a:rPr>
              <a:t>　　　　　（例えば、ギランバレー症候群・</a:t>
            </a:r>
            <a:r>
              <a:rPr lang="en-US" altLang="ja-JP" sz="2400" dirty="0">
                <a:latin typeface="ＭＳ Ｐゴシック" panose="020B0600070205080204" pitchFamily="50" charset="-128"/>
                <a:ea typeface="ＭＳ Ｐゴシック" panose="020B0600070205080204" pitchFamily="50" charset="-128"/>
              </a:rPr>
              <a:t>ADEM</a:t>
            </a:r>
            <a:r>
              <a:rPr lang="ja-JP" altLang="en-US" sz="2400" dirty="0">
                <a:latin typeface="ＭＳ Ｐゴシック" panose="020B0600070205080204" pitchFamily="50" charset="-128"/>
                <a:ea typeface="ＭＳ Ｐゴシック" panose="020B0600070205080204" pitchFamily="50" charset="-128"/>
              </a:rPr>
              <a:t>）</a:t>
            </a:r>
          </a:p>
          <a:p>
            <a:pPr marL="0" indent="0">
              <a:lnSpc>
                <a:spcPct val="120000"/>
              </a:lnSpc>
              <a:buNone/>
            </a:pPr>
            <a:endParaRPr lang="en-US" altLang="ja-JP" sz="2400" dirty="0">
              <a:latin typeface="ＭＳ Ｐゴシック" panose="020B0600070205080204" pitchFamily="50" charset="-128"/>
              <a:ea typeface="ＭＳ Ｐゴシック" panose="020B0600070205080204" pitchFamily="50" charset="-128"/>
            </a:endParaRPr>
          </a:p>
          <a:p>
            <a:pPr>
              <a:lnSpc>
                <a:spcPct val="120000"/>
              </a:lnSpc>
              <a:buFont typeface="Wingdings" panose="05000000000000000000" pitchFamily="2" charset="2"/>
              <a:buChar char="Ø"/>
            </a:pPr>
            <a:r>
              <a:rPr lang="ja-JP" altLang="en-US" sz="2400" dirty="0">
                <a:solidFill>
                  <a:srgbClr val="FF0000"/>
                </a:solidFill>
                <a:latin typeface="ＭＳ Ｐゴシック" panose="020B0600070205080204" pitchFamily="50" charset="-128"/>
                <a:ea typeface="ＭＳ Ｐゴシック" panose="020B0600070205080204" pitchFamily="50" charset="-128"/>
              </a:rPr>
              <a:t>　ＨＰＶワクチンの成分から免疫学的に説明可能</a:t>
            </a:r>
            <a:endParaRPr lang="en-US" altLang="ja-JP" sz="2400" dirty="0">
              <a:solidFill>
                <a:srgbClr val="FF0000"/>
              </a:solidFill>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2400" dirty="0">
                <a:latin typeface="ＭＳ Ｐゴシック" panose="020B0600070205080204" pitchFamily="50" charset="-128"/>
                <a:ea typeface="ＭＳ Ｐゴシック" panose="020B0600070205080204" pitchFamily="50" charset="-128"/>
              </a:rPr>
              <a:t>　　　　　　　　　　　　　　　　　↓　　　</a:t>
            </a:r>
            <a:endParaRPr lang="en-US" altLang="ja-JP" sz="2400" dirty="0">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2400" dirty="0">
                <a:latin typeface="ＭＳ Ｐゴシック" panose="020B0600070205080204" pitchFamily="50" charset="-128"/>
                <a:ea typeface="ＭＳ Ｐゴシック" panose="020B0600070205080204" pitchFamily="50" charset="-128"/>
              </a:rPr>
              <a:t>　　　　　ＨＰＶワクチンが原因と考えるのが合理的</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mn-ea"/>
              </a:rPr>
              <a:t>　　　　</a:t>
            </a:r>
          </a:p>
        </p:txBody>
      </p:sp>
    </p:spTree>
    <p:extLst>
      <p:ext uri="{BB962C8B-B14F-4D97-AF65-F5344CB8AC3E}">
        <p14:creationId xmlns:p14="http://schemas.microsoft.com/office/powerpoint/2010/main" val="1517245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35BA60-C5BB-E17F-61BE-C3A8C5D15488}"/>
              </a:ext>
            </a:extLst>
          </p:cNvPr>
          <p:cNvSpPr>
            <a:spLocks noGrp="1"/>
          </p:cNvSpPr>
          <p:nvPr>
            <p:ph type="title"/>
          </p:nvPr>
        </p:nvSpPr>
        <p:spPr/>
        <p:txBody>
          <a:bodyPr>
            <a:normAutofit/>
          </a:bodyPr>
          <a:lstStyle/>
          <a:p>
            <a:pPr algn="ctr"/>
            <a:r>
              <a:rPr lang="ja-JP" altLang="en-US" sz="3600" dirty="0">
                <a:solidFill>
                  <a:srgbClr val="00B0F0"/>
                </a:solidFill>
                <a:latin typeface="ＭＳ Ｐゴシック" panose="020B0600070205080204" pitchFamily="50" charset="-128"/>
                <a:ea typeface="ＭＳ Ｐゴシック" panose="020B0600070205080204" pitchFamily="50" charset="-128"/>
              </a:rPr>
              <a:t>危険なＨＰＶワクチンの成分</a:t>
            </a:r>
          </a:p>
        </p:txBody>
      </p:sp>
      <p:sp>
        <p:nvSpPr>
          <p:cNvPr id="3" name="コンテンツ プレースホルダー 2">
            <a:extLst>
              <a:ext uri="{FF2B5EF4-FFF2-40B4-BE49-F238E27FC236}">
                <a16:creationId xmlns:a16="http://schemas.microsoft.com/office/drawing/2014/main" id="{9FFE5BB9-8432-BE06-225F-DB03BA3B7C64}"/>
              </a:ext>
            </a:extLst>
          </p:cNvPr>
          <p:cNvSpPr>
            <a:spLocks noGrp="1"/>
          </p:cNvSpPr>
          <p:nvPr>
            <p:ph idx="1"/>
          </p:nvPr>
        </p:nvSpPr>
        <p:spPr>
          <a:xfrm>
            <a:off x="1757266" y="1782148"/>
            <a:ext cx="8612155" cy="4710727"/>
          </a:xfrm>
        </p:spPr>
        <p:txBody>
          <a:bodyPr>
            <a:normAutofit fontScale="85000" lnSpcReduction="10000"/>
          </a:bodyPr>
          <a:lstStyle/>
          <a:p>
            <a:pPr>
              <a:buFont typeface="Wingdings" panose="05000000000000000000" pitchFamily="2" charset="2"/>
              <a:buChar char="Ø"/>
            </a:pPr>
            <a:r>
              <a:rPr lang="ja-JP" altLang="en-US" sz="3600" dirty="0">
                <a:solidFill>
                  <a:srgbClr val="0000FF"/>
                </a:solidFill>
                <a:latin typeface="ＭＳ Ｐゴシック" panose="020B0600070205080204" pitchFamily="50" charset="-128"/>
                <a:ea typeface="ＭＳ Ｐゴシック" panose="020B0600070205080204" pitchFamily="50" charset="-128"/>
              </a:rPr>
              <a:t>　</a:t>
            </a:r>
            <a:r>
              <a:rPr lang="ja-JP" altLang="en-US" sz="3300" dirty="0">
                <a:solidFill>
                  <a:srgbClr val="FF3399"/>
                </a:solidFill>
                <a:latin typeface="ＭＳ Ｐゴシック" panose="020B0600070205080204" pitchFamily="50" charset="-128"/>
                <a:ea typeface="ＭＳ Ｐゴシック" panose="020B0600070205080204" pitchFamily="50" charset="-128"/>
              </a:rPr>
              <a:t>免疫を過剰に活性化</a:t>
            </a:r>
            <a:endParaRPr lang="en-US" altLang="ja-JP" sz="3300"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lang="ja-JP" altLang="en-US" sz="3300" dirty="0">
                <a:latin typeface="ＭＳ Ｐゴシック" panose="020B0600070205080204" pitchFamily="50" charset="-128"/>
                <a:ea typeface="ＭＳ Ｐゴシック" panose="020B0600070205080204" pitchFamily="50" charset="-128"/>
              </a:rPr>
              <a:t>　　　抗原である</a:t>
            </a:r>
            <a:r>
              <a:rPr lang="en-US" altLang="ja-JP" sz="3300" dirty="0">
                <a:latin typeface="ＭＳ Ｐゴシック" panose="020B0600070205080204" pitchFamily="50" charset="-128"/>
                <a:ea typeface="ＭＳ Ｐゴシック" panose="020B0600070205080204" pitchFamily="50" charset="-128"/>
              </a:rPr>
              <a:t>L1-VLP</a:t>
            </a:r>
            <a:r>
              <a:rPr lang="ja-JP" altLang="en-US" sz="3300" dirty="0">
                <a:latin typeface="ＭＳ Ｐゴシック" panose="020B0600070205080204" pitchFamily="50" charset="-128"/>
                <a:ea typeface="ＭＳ Ｐゴシック" panose="020B0600070205080204" pitchFamily="50" charset="-128"/>
              </a:rPr>
              <a:t>に強い免疫原性あり（実験論文）　　　　　</a:t>
            </a:r>
            <a:endParaRPr lang="en-US" altLang="ja-JP" sz="3300" dirty="0">
              <a:latin typeface="ＭＳ Ｐゴシック" panose="020B0600070205080204" pitchFamily="50" charset="-128"/>
              <a:ea typeface="ＭＳ Ｐゴシック" panose="020B0600070205080204" pitchFamily="50" charset="-128"/>
            </a:endParaRPr>
          </a:p>
          <a:p>
            <a:pPr marL="0" indent="0">
              <a:buNone/>
            </a:pPr>
            <a:r>
              <a:rPr lang="ja-JP" altLang="en-US" sz="3300" dirty="0">
                <a:latin typeface="ＭＳ Ｐゴシック" panose="020B0600070205080204" pitchFamily="50" charset="-128"/>
                <a:ea typeface="ＭＳ Ｐゴシック" panose="020B0600070205080204" pitchFamily="50" charset="-128"/>
              </a:rPr>
              <a:t>　　  アジュバントでさらに増強</a:t>
            </a:r>
            <a:endParaRPr lang="en-US" altLang="ja-JP" sz="3300" dirty="0">
              <a:latin typeface="ＭＳ Ｐゴシック" panose="020B0600070205080204" pitchFamily="50" charset="-128"/>
              <a:ea typeface="ＭＳ Ｐゴシック" panose="020B0600070205080204" pitchFamily="50" charset="-128"/>
            </a:endParaRPr>
          </a:p>
          <a:p>
            <a:pPr marL="0" indent="0">
              <a:buNone/>
            </a:pPr>
            <a:r>
              <a:rPr lang="ja-JP" altLang="en-US" sz="3300" dirty="0">
                <a:latin typeface="ＭＳ Ｐゴシック" panose="020B0600070205080204" pitchFamily="50" charset="-128"/>
                <a:ea typeface="ＭＳ Ｐゴシック" panose="020B0600070205080204" pitchFamily="50" charset="-128"/>
              </a:rPr>
              <a:t>　      サーバリックス　：　</a:t>
            </a:r>
            <a:r>
              <a:rPr lang="en-US" altLang="ja-JP" sz="3300" dirty="0">
                <a:latin typeface="ＭＳ Ｐゴシック" panose="020B0600070205080204" pitchFamily="50" charset="-128"/>
                <a:ea typeface="ＭＳ Ｐゴシック" panose="020B0600070205080204" pitchFamily="50" charset="-128"/>
              </a:rPr>
              <a:t>AS04</a:t>
            </a:r>
            <a:r>
              <a:rPr lang="ja-JP" altLang="en-US" sz="3300" dirty="0">
                <a:latin typeface="ＭＳ Ｐゴシック" panose="020B0600070205080204" pitchFamily="50" charset="-128"/>
                <a:ea typeface="ＭＳ Ｐゴシック" panose="020B0600070205080204" pitchFamily="50" charset="-128"/>
              </a:rPr>
              <a:t>　自然感染の</a:t>
            </a:r>
            <a:r>
              <a:rPr lang="en-US" altLang="ja-JP" sz="3300" dirty="0">
                <a:latin typeface="ＭＳ Ｐゴシック" panose="020B0600070205080204" pitchFamily="50" charset="-128"/>
                <a:ea typeface="ＭＳ Ｐゴシック" panose="020B0600070205080204" pitchFamily="50" charset="-128"/>
              </a:rPr>
              <a:t>10.5</a:t>
            </a:r>
            <a:r>
              <a:rPr lang="ja-JP" altLang="en-US" sz="3300" dirty="0">
                <a:latin typeface="ＭＳ Ｐゴシック" panose="020B0600070205080204" pitchFamily="50" charset="-128"/>
                <a:ea typeface="ＭＳ Ｐゴシック" panose="020B0600070205080204" pitchFamily="50" charset="-128"/>
              </a:rPr>
              <a:t>～</a:t>
            </a:r>
            <a:r>
              <a:rPr lang="en-US" altLang="ja-JP" sz="3300" dirty="0">
                <a:latin typeface="ＭＳ Ｐゴシック" panose="020B0600070205080204" pitchFamily="50" charset="-128"/>
                <a:ea typeface="ＭＳ Ｐゴシック" panose="020B0600070205080204" pitchFamily="50" charset="-128"/>
              </a:rPr>
              <a:t>27</a:t>
            </a:r>
            <a:r>
              <a:rPr lang="ja-JP" altLang="en-US" sz="3300" dirty="0">
                <a:latin typeface="ＭＳ Ｐゴシック" panose="020B0600070205080204" pitchFamily="50" charset="-128"/>
                <a:ea typeface="ＭＳ Ｐゴシック" panose="020B0600070205080204" pitchFamily="50" charset="-128"/>
              </a:rPr>
              <a:t>倍</a:t>
            </a:r>
            <a:endParaRPr lang="en-US" altLang="ja-JP" sz="3300" dirty="0">
              <a:latin typeface="ＭＳ Ｐゴシック" panose="020B0600070205080204" pitchFamily="50" charset="-128"/>
              <a:ea typeface="ＭＳ Ｐゴシック" panose="020B0600070205080204" pitchFamily="50" charset="-128"/>
            </a:endParaRPr>
          </a:p>
          <a:p>
            <a:pPr marL="0" indent="0">
              <a:buNone/>
            </a:pPr>
            <a:r>
              <a:rPr lang="ja-JP" altLang="en-US" sz="3300" dirty="0">
                <a:latin typeface="ＭＳ Ｐゴシック" panose="020B0600070205080204" pitchFamily="50" charset="-128"/>
                <a:ea typeface="ＭＳ Ｐゴシック" panose="020B0600070205080204" pitchFamily="50" charset="-128"/>
              </a:rPr>
              <a:t>　　    ガーダシル　：　</a:t>
            </a:r>
            <a:r>
              <a:rPr lang="en-US" altLang="ja-JP" sz="3300" dirty="0">
                <a:latin typeface="ＭＳ Ｐゴシック" panose="020B0600070205080204" pitchFamily="50" charset="-128"/>
                <a:ea typeface="ＭＳ Ｐゴシック" panose="020B0600070205080204" pitchFamily="50" charset="-128"/>
              </a:rPr>
              <a:t>AAHS</a:t>
            </a:r>
            <a:r>
              <a:rPr lang="ja-JP" altLang="en-US" sz="3300" dirty="0">
                <a:latin typeface="ＭＳ Ｐゴシック" panose="020B0600070205080204" pitchFamily="50" charset="-128"/>
                <a:ea typeface="ＭＳ Ｐゴシック" panose="020B0600070205080204" pitchFamily="50" charset="-128"/>
              </a:rPr>
              <a:t>　アジュバントなしの</a:t>
            </a:r>
            <a:r>
              <a:rPr lang="en-US" altLang="ja-JP" sz="3300" dirty="0">
                <a:latin typeface="ＭＳ Ｐゴシック" panose="020B0600070205080204" pitchFamily="50" charset="-128"/>
                <a:ea typeface="ＭＳ Ｐゴシック" panose="020B0600070205080204" pitchFamily="50" charset="-128"/>
              </a:rPr>
              <a:t>100</a:t>
            </a:r>
            <a:r>
              <a:rPr lang="ja-JP" altLang="en-US" sz="3300" dirty="0">
                <a:latin typeface="ＭＳ Ｐゴシック" panose="020B0600070205080204" pitchFamily="50" charset="-128"/>
                <a:ea typeface="ＭＳ Ｐゴシック" panose="020B0600070205080204" pitchFamily="50" charset="-128"/>
              </a:rPr>
              <a:t>倍</a:t>
            </a:r>
            <a:endParaRPr lang="en-US" altLang="ja-JP" sz="3300" dirty="0">
              <a:latin typeface="ＭＳ Ｐゴシック" panose="020B0600070205080204" pitchFamily="50" charset="-128"/>
              <a:ea typeface="ＭＳ Ｐゴシック" panose="020B0600070205080204" pitchFamily="50" charset="-128"/>
            </a:endParaRPr>
          </a:p>
          <a:p>
            <a:pPr marL="0" indent="0">
              <a:buNone/>
            </a:pPr>
            <a:r>
              <a:rPr lang="ja-JP" altLang="en-US" sz="3300" dirty="0">
                <a:latin typeface="ＭＳ Ｐゴシック" panose="020B0600070205080204" pitchFamily="50" charset="-128"/>
                <a:ea typeface="ＭＳ Ｐゴシック" panose="020B0600070205080204" pitchFamily="50" charset="-128"/>
              </a:rPr>
              <a:t>　　　　</a:t>
            </a:r>
            <a:endParaRPr lang="en-US" altLang="ja-JP" sz="330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lang="ja-JP" altLang="en-US" sz="3300" dirty="0">
                <a:solidFill>
                  <a:srgbClr val="0000FF"/>
                </a:solidFill>
                <a:latin typeface="ＭＳ Ｐゴシック" panose="020B0600070205080204" pitchFamily="50" charset="-128"/>
                <a:ea typeface="ＭＳ Ｐゴシック" panose="020B0600070205080204" pitchFamily="50" charset="-128"/>
              </a:rPr>
              <a:t>　</a:t>
            </a:r>
            <a:r>
              <a:rPr lang="ja-JP" altLang="en-US" sz="3300" dirty="0">
                <a:solidFill>
                  <a:srgbClr val="FF3399"/>
                </a:solidFill>
                <a:latin typeface="ＭＳ Ｐゴシック" panose="020B0600070205080204" pitchFamily="50" charset="-128"/>
                <a:ea typeface="ＭＳ Ｐゴシック" panose="020B0600070205080204" pitchFamily="50" charset="-128"/>
              </a:rPr>
              <a:t>分子相同性</a:t>
            </a:r>
            <a:endParaRPr lang="en-US" altLang="ja-JP" sz="3300"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lang="ja-JP" altLang="en-US" sz="3300" dirty="0">
                <a:latin typeface="ＭＳ Ｐゴシック" panose="020B0600070205080204" pitchFamily="50" charset="-128"/>
                <a:ea typeface="ＭＳ Ｐゴシック" panose="020B0600070205080204" pitchFamily="50" charset="-128"/>
              </a:rPr>
              <a:t>　　  </a:t>
            </a:r>
            <a:r>
              <a:rPr lang="en-US" altLang="ja-JP" sz="3300" dirty="0">
                <a:latin typeface="ＭＳ Ｐゴシック" panose="020B0600070205080204" pitchFamily="50" charset="-128"/>
                <a:ea typeface="ＭＳ Ｐゴシック" panose="020B0600070205080204" pitchFamily="50" charset="-128"/>
              </a:rPr>
              <a:t>L1-VLP</a:t>
            </a:r>
            <a:r>
              <a:rPr lang="ja-JP" altLang="en-US" sz="3300" dirty="0">
                <a:latin typeface="ＭＳ Ｐゴシック" panose="020B0600070205080204" pitchFamily="50" charset="-128"/>
                <a:ea typeface="ＭＳ Ｐゴシック" panose="020B0600070205080204" pitchFamily="50" charset="-128"/>
              </a:rPr>
              <a:t>とヒトのアミノ酸配列の部分一致多数</a:t>
            </a:r>
            <a:endParaRPr lang="en-US" altLang="ja-JP" sz="3300" dirty="0">
              <a:latin typeface="ＭＳ Ｐゴシック" panose="020B0600070205080204" pitchFamily="50" charset="-128"/>
              <a:ea typeface="ＭＳ Ｐゴシック" panose="020B0600070205080204" pitchFamily="50" charset="-128"/>
            </a:endParaRPr>
          </a:p>
          <a:p>
            <a:pPr marL="0" indent="0">
              <a:buNone/>
            </a:pPr>
            <a:r>
              <a:rPr lang="ja-JP" altLang="en-US" sz="3300" dirty="0">
                <a:latin typeface="ＭＳ Ｐゴシック" panose="020B0600070205080204" pitchFamily="50" charset="-128"/>
                <a:ea typeface="ＭＳ Ｐゴシック" panose="020B0600070205080204" pitchFamily="50" charset="-128"/>
              </a:rPr>
              <a:t>　   　　　    　　　　　　　　↓　　　　　　　　　　　　　　</a:t>
            </a:r>
          </a:p>
          <a:p>
            <a:pPr marL="0" indent="0">
              <a:buNone/>
            </a:pPr>
            <a:r>
              <a:rPr lang="ja-JP" altLang="en-US" sz="3300" dirty="0">
                <a:solidFill>
                  <a:srgbClr val="FF0000"/>
                </a:solidFill>
                <a:latin typeface="ＭＳ Ｐゴシック" panose="020B0600070205080204" pitchFamily="50" charset="-128"/>
                <a:ea typeface="ＭＳ Ｐゴシック" panose="020B0600070205080204" pitchFamily="50" charset="-128"/>
              </a:rPr>
              <a:t>            </a:t>
            </a:r>
            <a:r>
              <a:rPr lang="ja-JP" altLang="en-US" sz="3300" dirty="0">
                <a:latin typeface="ＭＳ Ｐゴシック" panose="020B0600070205080204" pitchFamily="50" charset="-128"/>
                <a:ea typeface="ＭＳ Ｐゴシック" panose="020B0600070205080204" pitchFamily="50" charset="-128"/>
              </a:rPr>
              <a:t>「免疫寛容」　の破綻（自己免疫）</a:t>
            </a:r>
            <a:endParaRPr lang="en-US" altLang="ja-JP" sz="330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endParaRPr kumimoji="1" lang="en-US" altLang="ja-JP" dirty="0">
              <a:solidFill>
                <a:srgbClr val="FF0000"/>
              </a:solidFill>
            </a:endParaRPr>
          </a:p>
          <a:p>
            <a:pPr marL="0" indent="0">
              <a:buNone/>
            </a:pPr>
            <a:endParaRPr lang="en-US" altLang="ja-JP" dirty="0"/>
          </a:p>
        </p:txBody>
      </p:sp>
    </p:spTree>
    <p:extLst>
      <p:ext uri="{BB962C8B-B14F-4D97-AF65-F5344CB8AC3E}">
        <p14:creationId xmlns:p14="http://schemas.microsoft.com/office/powerpoint/2010/main" val="1678792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87E5CD5-4892-67F5-D024-FE9324BA2508}"/>
              </a:ext>
            </a:extLst>
          </p:cNvPr>
          <p:cNvSpPr txBox="1"/>
          <p:nvPr/>
        </p:nvSpPr>
        <p:spPr>
          <a:xfrm>
            <a:off x="1245767" y="2444316"/>
            <a:ext cx="10629878" cy="4278094"/>
          </a:xfrm>
          <a:prstGeom prst="rect">
            <a:avLst/>
          </a:prstGeom>
          <a:noFill/>
          <a:ln w="38100">
            <a:solidFill>
              <a:srgbClr val="00B0F0"/>
            </a:solidFill>
          </a:ln>
        </p:spPr>
        <p:txBody>
          <a:bodyPr wrap="square">
            <a:spAutoFit/>
          </a:bodyPr>
          <a:lstStyle/>
          <a:p>
            <a:pPr algn="l"/>
            <a:endParaRPr lang="ja-JP" altLang="en-US" sz="2000" b="0" i="0" u="none" strike="noStrike" baseline="0" dirty="0">
              <a:solidFill>
                <a:srgbClr val="000000"/>
              </a:solidFill>
              <a:latin typeface="HG丸ｺﾞｼｯｸM-PRO" panose="020F0600000000000000" pitchFamily="50" charset="-128"/>
              <a:ea typeface="HG丸ｺﾞｼｯｸM-PRO" panose="020F0600000000000000" pitchFamily="50" charset="-128"/>
            </a:endParaRPr>
          </a:p>
          <a:p>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「アカデミズムとジャーナリズムは、</a:t>
            </a:r>
          </a:p>
          <a:p>
            <a:r>
              <a:rPr lang="ja-JP" altLang="en-US" sz="2800" dirty="0">
                <a:solidFill>
                  <a:srgbClr val="000000"/>
                </a:solidFill>
                <a:latin typeface="HG丸ｺﾞｼｯｸM-PRO" panose="020F0600000000000000" pitchFamily="50" charset="-128"/>
                <a:ea typeface="HG丸ｺﾞｼｯｸM-PRO" panose="020F0600000000000000" pitchFamily="50" charset="-128"/>
              </a:rPr>
              <a:t>        </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近代が生み落とした</a:t>
            </a:r>
            <a:r>
              <a:rPr lang="ja-JP" altLang="en-US" sz="2800" b="1" i="0" u="none" strike="noStrike" baseline="0" dirty="0">
                <a:solidFill>
                  <a:srgbClr val="FF0000"/>
                </a:solidFill>
                <a:latin typeface="HG丸ｺﾞｼｯｸM-PRO" panose="020F0600000000000000" pitchFamily="50" charset="-128"/>
                <a:ea typeface="HG丸ｺﾞｼｯｸM-PRO" panose="020F0600000000000000" pitchFamily="50" charset="-128"/>
              </a:rPr>
              <a:t>不仲の兄弟</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のようなもの。</a:t>
            </a:r>
          </a:p>
          <a:p>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              たがいの作法や思考の筋道を信用できないでいる」</a:t>
            </a:r>
            <a:b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br>
            <a:endPar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endParaRPr>
          </a:p>
          <a:p>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ジャーナリストの世界では、</a:t>
            </a:r>
          </a:p>
          <a:p>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   </a:t>
            </a:r>
            <a:r>
              <a:rPr lang="ja-JP" altLang="en-US" sz="2800" b="1" i="0" u="none" strike="noStrike" baseline="0" dirty="0">
                <a:solidFill>
                  <a:srgbClr val="FF0000"/>
                </a:solidFill>
                <a:latin typeface="HG丸ｺﾞｼｯｸM-PRO" panose="020F0600000000000000" pitchFamily="50" charset="-128"/>
                <a:ea typeface="HG丸ｺﾞｼｯｸM-PRO" panose="020F0600000000000000" pitchFamily="50" charset="-128"/>
              </a:rPr>
              <a:t>「まるで学者みてえな文章だな」</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というのは</a:t>
            </a:r>
          </a:p>
          <a:p>
            <a:r>
              <a:rPr lang="ja-JP" altLang="en-US" sz="2800" dirty="0">
                <a:solidFill>
                  <a:srgbClr val="000000"/>
                </a:solidFill>
                <a:latin typeface="HG丸ｺﾞｼｯｸM-PRO" panose="020F0600000000000000" pitchFamily="50" charset="-128"/>
                <a:ea typeface="HG丸ｺﾞｼｯｸM-PRO" panose="020F0600000000000000" pitchFamily="50" charset="-128"/>
              </a:rPr>
              <a:t>     　　　　　　　　　　　　　</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最大のケナシ言葉</a:t>
            </a:r>
          </a:p>
          <a:p>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研究者の</a:t>
            </a:r>
            <a:r>
              <a:rPr lang="ja-JP" altLang="en-US" sz="2800" dirty="0">
                <a:solidFill>
                  <a:srgbClr val="000000"/>
                </a:solidFill>
                <a:latin typeface="HG丸ｺﾞｼｯｸM-PRO" panose="020F0600000000000000" pitchFamily="50" charset="-128"/>
                <a:ea typeface="HG丸ｺﾞｼｯｸM-PRO" panose="020F0600000000000000" pitchFamily="50" charset="-128"/>
              </a:rPr>
              <a:t> </a:t>
            </a:r>
            <a:r>
              <a:rPr lang="ja-JP" altLang="en-US" sz="2800" b="1" i="0" u="none" strike="noStrike" baseline="0" dirty="0">
                <a:solidFill>
                  <a:srgbClr val="FF0000"/>
                </a:solidFill>
                <a:latin typeface="HG丸ｺﾞｼｯｸM-PRO" panose="020F0600000000000000" pitchFamily="50" charset="-128"/>
                <a:ea typeface="HG丸ｺﾞｼｯｸM-PRO" panose="020F0600000000000000" pitchFamily="50" charset="-128"/>
              </a:rPr>
              <a:t>「これじゃ、ジャーナリストが書いたみたいだ」</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は</a:t>
            </a:r>
          </a:p>
          <a:p>
            <a:r>
              <a:rPr lang="ja-JP" altLang="en-US" sz="2800" dirty="0">
                <a:solidFill>
                  <a:srgbClr val="000000"/>
                </a:solidFill>
                <a:latin typeface="HG丸ｺﾞｼｯｸM-PRO" panose="020F0600000000000000" pitchFamily="50" charset="-128"/>
                <a:ea typeface="HG丸ｺﾞｼｯｸM-PRO" panose="020F0600000000000000" pitchFamily="50" charset="-128"/>
              </a:rPr>
              <a:t>   </a:t>
            </a:r>
            <a:r>
              <a:rPr lang="ja-JP" altLang="en-US" sz="2800" b="0" i="0" u="none" strike="noStrike" baseline="0" dirty="0">
                <a:solidFill>
                  <a:srgbClr val="000000"/>
                </a:solidFill>
                <a:latin typeface="HG丸ｺﾞｼｯｸM-PRO" panose="020F0600000000000000" pitchFamily="50" charset="-128"/>
                <a:ea typeface="HG丸ｺﾞｼｯｸM-PRO" panose="020F0600000000000000" pitchFamily="50" charset="-128"/>
              </a:rPr>
              <a:t> 　　　　　　　　　　　　　 最大の軽蔑の言葉</a:t>
            </a:r>
            <a:endParaRPr lang="ja-JP" altLang="en-US" sz="2800" dirty="0"/>
          </a:p>
        </p:txBody>
      </p:sp>
      <p:sp>
        <p:nvSpPr>
          <p:cNvPr id="4" name="楕円 3">
            <a:extLst>
              <a:ext uri="{FF2B5EF4-FFF2-40B4-BE49-F238E27FC236}">
                <a16:creationId xmlns:a16="http://schemas.microsoft.com/office/drawing/2014/main" id="{E1A899E3-34D8-7735-0119-C774E9846E58}"/>
              </a:ext>
            </a:extLst>
          </p:cNvPr>
          <p:cNvSpPr/>
          <p:nvPr/>
        </p:nvSpPr>
        <p:spPr>
          <a:xfrm>
            <a:off x="0" y="135590"/>
            <a:ext cx="7565773" cy="2252027"/>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4">
            <a:extLst>
              <a:ext uri="{FF2B5EF4-FFF2-40B4-BE49-F238E27FC236}">
                <a16:creationId xmlns:a16="http://schemas.microsoft.com/office/drawing/2014/main" id="{381E8B9A-443F-1508-0A2D-2DE6151E56D1}"/>
              </a:ext>
            </a:extLst>
          </p:cNvPr>
          <p:cNvSpPr txBox="1">
            <a:spLocks noGrp="1"/>
          </p:cNvSpPr>
          <p:nvPr>
            <p:ph idx="1"/>
          </p:nvPr>
        </p:nvSpPr>
        <p:spPr>
          <a:xfrm>
            <a:off x="655320" y="777466"/>
            <a:ext cx="6237605" cy="2252027"/>
          </a:xfrm>
          <a:prstGeom prst="rect">
            <a:avLst/>
          </a:prstGeom>
          <a:noFill/>
        </p:spPr>
        <p:txBody>
          <a:bodyPr wrap="none" rtlCol="0">
            <a:spAutoFit/>
          </a:bodyPr>
          <a:lstStyle/>
          <a:p>
            <a:pPr marL="0" indent="0">
              <a:buNone/>
            </a:pPr>
            <a:r>
              <a:rPr kumimoji="1" lang="ja-JP" altLang="en-US" sz="2000" b="1" dirty="0">
                <a:solidFill>
                  <a:srgbClr val="FF0000"/>
                </a:solidFill>
              </a:rPr>
              <a:t>　　</a:t>
            </a:r>
            <a:r>
              <a:rPr kumimoji="1" lang="ja-JP" altLang="en-US" sz="3600" b="1" dirty="0">
                <a:solidFill>
                  <a:srgbClr val="FF0000"/>
                </a:solidFill>
              </a:rPr>
              <a:t>仲が悪い２つの分野</a:t>
            </a:r>
            <a:r>
              <a:rPr lang="ja-JP" altLang="en-US" sz="3600" b="1" dirty="0">
                <a:solidFill>
                  <a:srgbClr val="FF0000"/>
                </a:solidFill>
              </a:rPr>
              <a:t>その２</a:t>
            </a:r>
            <a:endParaRPr lang="ja-JP" altLang="en-US" sz="3600" b="1" dirty="0"/>
          </a:p>
          <a:p>
            <a:pPr marL="0" indent="0">
              <a:buNone/>
            </a:pPr>
            <a:r>
              <a:rPr kumimoji="1" lang="ja-JP" altLang="en-US" sz="3600" b="1" dirty="0"/>
              <a:t>ジャーナリムとアカデミズム</a:t>
            </a:r>
          </a:p>
          <a:p>
            <a:pPr marL="0" indent="0">
              <a:buNone/>
            </a:pPr>
            <a:endParaRPr lang="ja-JP" altLang="en-US" sz="3600" b="1" dirty="0"/>
          </a:p>
          <a:p>
            <a:r>
              <a:rPr kumimoji="1" lang="ja-JP" altLang="en-US" sz="2000" b="1" dirty="0">
                <a:solidFill>
                  <a:srgbClr val="FF0000"/>
                </a:solidFill>
              </a:rPr>
              <a:t>　　</a:t>
            </a:r>
            <a:endParaRPr kumimoji="1" lang="ja-JP" altLang="en-US" sz="2000" b="1" dirty="0"/>
          </a:p>
        </p:txBody>
      </p:sp>
    </p:spTree>
    <p:extLst>
      <p:ext uri="{BB962C8B-B14F-4D97-AF65-F5344CB8AC3E}">
        <p14:creationId xmlns:p14="http://schemas.microsoft.com/office/powerpoint/2010/main" val="40534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B135-C599-7BB3-A10D-C69E4F0D59B4}"/>
              </a:ext>
            </a:extLst>
          </p:cNvPr>
          <p:cNvSpPr>
            <a:spLocks noGrp="1"/>
          </p:cNvSpPr>
          <p:nvPr>
            <p:ph type="title"/>
          </p:nvPr>
        </p:nvSpPr>
        <p:spPr>
          <a:xfrm>
            <a:off x="2037184" y="365127"/>
            <a:ext cx="8002166" cy="1325563"/>
          </a:xfrm>
          <a:solidFill>
            <a:schemeClr val="accent6">
              <a:lumMod val="20000"/>
              <a:lumOff val="80000"/>
            </a:schemeClr>
          </a:solidFill>
        </p:spPr>
        <p:txBody>
          <a:bodyPr/>
          <a:lstStyle/>
          <a:p>
            <a:pPr algn="ctr"/>
            <a:r>
              <a:rPr lang="ja-JP" altLang="en-US" b="1" dirty="0">
                <a:solidFill>
                  <a:srgbClr val="0000FF"/>
                </a:solidFill>
              </a:rPr>
              <a:t>　</a:t>
            </a:r>
            <a:r>
              <a:rPr lang="ja-JP" altLang="en-US" sz="3600" b="1" dirty="0">
                <a:solidFill>
                  <a:srgbClr val="00B0F0"/>
                </a:solidFill>
                <a:latin typeface="ＭＳ Ｐゴシック" panose="020B0600070205080204" pitchFamily="50" charset="-128"/>
                <a:ea typeface="ＭＳ Ｐゴシック" panose="020B0600070205080204" pitchFamily="50" charset="-128"/>
              </a:rPr>
              <a:t>統計学者（</a:t>
            </a:r>
            <a:r>
              <a:rPr lang="ja-JP" altLang="en-US" sz="3600" dirty="0">
                <a:solidFill>
                  <a:srgbClr val="00B0F0"/>
                </a:solidFill>
                <a:latin typeface="ＭＳ Ｐゴシック" panose="020B0600070205080204" pitchFamily="50" charset="-128"/>
                <a:ea typeface="ＭＳ Ｐゴシック" panose="020B0600070205080204" pitchFamily="50" charset="-128"/>
              </a:rPr>
              <a:t>椿広計名誉教授）の証言</a:t>
            </a:r>
          </a:p>
        </p:txBody>
      </p:sp>
      <p:sp>
        <p:nvSpPr>
          <p:cNvPr id="3" name="Content Placeholder 2">
            <a:extLst>
              <a:ext uri="{FF2B5EF4-FFF2-40B4-BE49-F238E27FC236}">
                <a16:creationId xmlns:a16="http://schemas.microsoft.com/office/drawing/2014/main" id="{B0AF913D-887F-6F14-50C0-9CD6E6C937A0}"/>
              </a:ext>
            </a:extLst>
          </p:cNvPr>
          <p:cNvSpPr>
            <a:spLocks noGrp="1"/>
          </p:cNvSpPr>
          <p:nvPr>
            <p:ph idx="1"/>
          </p:nvPr>
        </p:nvSpPr>
        <p:spPr>
          <a:xfrm>
            <a:off x="2037185" y="1940767"/>
            <a:ext cx="8490857" cy="4730620"/>
          </a:xfrm>
        </p:spPr>
        <p:txBody>
          <a:bodyPr>
            <a:normAutofit fontScale="70000" lnSpcReduction="20000"/>
          </a:bodyPr>
          <a:lstStyle/>
          <a:p>
            <a:pPr marL="0" indent="0">
              <a:lnSpc>
                <a:spcPct val="150000"/>
              </a:lnSpc>
              <a:buNone/>
            </a:pPr>
            <a:r>
              <a:rPr lang="ja-JP" altLang="en-US" sz="3600" dirty="0">
                <a:latin typeface="ＭＳ Ｐゴシック" panose="020B0600070205080204" pitchFamily="50" charset="-128"/>
                <a:ea typeface="ＭＳ Ｐゴシック" panose="020B0600070205080204" pitchFamily="50" charset="-128"/>
              </a:rPr>
              <a:t>応用統計学の第一人者　　　　　　　　　　　　　　　　　　　　　　　　　　　　　　　　　臨床試験の統計解析ガイドライン原案作成に参画　　　　　　　　　　　　中央薬事審議会委員、薬事・食品衛生審議会委員</a:t>
            </a:r>
            <a:endParaRPr lang="en-US" altLang="ja-JP" sz="3600" dirty="0">
              <a:latin typeface="ＭＳ Ｐゴシック" panose="020B0600070205080204" pitchFamily="50" charset="-128"/>
              <a:ea typeface="ＭＳ Ｐゴシック" panose="020B0600070205080204" pitchFamily="50" charset="-128"/>
            </a:endParaRPr>
          </a:p>
          <a:p>
            <a:pPr>
              <a:lnSpc>
                <a:spcPct val="150000"/>
              </a:lnSpc>
              <a:buFont typeface="Wingdings" panose="05000000000000000000" pitchFamily="2" charset="2"/>
              <a:buChar char="Ø"/>
            </a:pPr>
            <a:endParaRPr lang="en-US" altLang="ja-JP" sz="3600" dirty="0">
              <a:latin typeface="ＭＳ Ｐゴシック" panose="020B0600070205080204" pitchFamily="50" charset="-128"/>
              <a:ea typeface="ＭＳ Ｐゴシック" panose="020B0600070205080204" pitchFamily="50" charset="-128"/>
            </a:endParaRPr>
          </a:p>
          <a:p>
            <a:pPr>
              <a:lnSpc>
                <a:spcPct val="150000"/>
              </a:lnSpc>
              <a:buFont typeface="Wingdings" panose="05000000000000000000" pitchFamily="2" charset="2"/>
              <a:buChar char="Ø"/>
            </a:pPr>
            <a:r>
              <a:rPr lang="ja-JP" altLang="en-US" sz="3600" dirty="0">
                <a:solidFill>
                  <a:srgbClr val="FF3399"/>
                </a:solidFill>
                <a:latin typeface="ＭＳ Ｐゴシック" panose="020B0600070205080204" pitchFamily="50" charset="-128"/>
                <a:ea typeface="ＭＳ Ｐゴシック" panose="020B0600070205080204" pitchFamily="50" charset="-128"/>
              </a:rPr>
              <a:t>「有意差なし＝因果関係なし」とするのは「統計の誤用」　</a:t>
            </a:r>
            <a:endParaRPr lang="en-US" altLang="ja-JP" sz="3600" dirty="0">
              <a:solidFill>
                <a:srgbClr val="FF3399"/>
              </a:solidFill>
              <a:latin typeface="ＭＳ Ｐゴシック" panose="020B0600070205080204" pitchFamily="50" charset="-128"/>
              <a:ea typeface="ＭＳ Ｐゴシック" panose="020B0600070205080204" pitchFamily="50" charset="-128"/>
            </a:endParaRPr>
          </a:p>
          <a:p>
            <a:pPr marL="447675" indent="-269875">
              <a:lnSpc>
                <a:spcPct val="150000"/>
              </a:lnSpc>
              <a:buNone/>
            </a:pPr>
            <a:r>
              <a:rPr lang="ja-JP" altLang="en-US" sz="2900" dirty="0">
                <a:latin typeface="ＭＳ Ｐゴシック" panose="020B0600070205080204" pitchFamily="50" charset="-128"/>
                <a:ea typeface="ＭＳ Ｐゴシック" panose="020B0600070205080204" pitchFamily="50" charset="-128"/>
              </a:rPr>
              <a:t>  （「差がある」ことの証明ができない、だけで　　　　　　　　　　　　　　　　　　　　　　　　　　　　　　　　　　 「差がない」ことの証明にはならない）</a:t>
            </a:r>
            <a:r>
              <a:rPr lang="en-US" altLang="ja-JP" sz="2900" dirty="0">
                <a:latin typeface="ＭＳ Ｐゴシック" panose="020B0600070205080204" pitchFamily="50" charset="-128"/>
                <a:ea typeface="ＭＳ Ｐゴシック" panose="020B0600070205080204" pitchFamily="50" charset="-128"/>
              </a:rPr>
              <a:t>    </a:t>
            </a:r>
          </a:p>
          <a:p>
            <a:pPr>
              <a:lnSpc>
                <a:spcPct val="150000"/>
              </a:lnSpc>
              <a:buFont typeface="Wingdings" panose="05000000000000000000" pitchFamily="2" charset="2"/>
              <a:buChar char="Ø"/>
            </a:pPr>
            <a:r>
              <a:rPr lang="ja-JP" altLang="en-US" sz="3400" dirty="0">
                <a:solidFill>
                  <a:srgbClr val="FF3399"/>
                </a:solidFill>
                <a:latin typeface="ＭＳ Ｐゴシック" panose="020B0600070205080204" pitchFamily="50" charset="-128"/>
                <a:ea typeface="ＭＳ Ｐゴシック" panose="020B0600070205080204" pitchFamily="50" charset="-128"/>
              </a:rPr>
              <a:t>国内外の調査は危険性のシグナルを示している　</a:t>
            </a:r>
            <a:endParaRPr lang="en-US" altLang="ja-JP" sz="3400" dirty="0">
              <a:solidFill>
                <a:srgbClr val="FF3399"/>
              </a:solidFill>
              <a:latin typeface="ＭＳ Ｐゴシック" panose="020B0600070205080204" pitchFamily="50" charset="-128"/>
              <a:ea typeface="ＭＳ Ｐゴシック" panose="020B0600070205080204" pitchFamily="50" charset="-128"/>
            </a:endParaRPr>
          </a:p>
          <a:p>
            <a:endParaRPr kumimoji="1" lang="ja-JP" altLang="en-US" dirty="0"/>
          </a:p>
        </p:txBody>
      </p:sp>
    </p:spTree>
    <p:extLst>
      <p:ext uri="{BB962C8B-B14F-4D97-AF65-F5344CB8AC3E}">
        <p14:creationId xmlns:p14="http://schemas.microsoft.com/office/powerpoint/2010/main" val="3687875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3" name="オブジェクト 3">
            <a:extLst>
              <a:ext uri="{FF2B5EF4-FFF2-40B4-BE49-F238E27FC236}">
                <a16:creationId xmlns:a16="http://schemas.microsoft.com/office/drawing/2014/main" id="{1DD1D45A-69EF-FB54-8038-B4FB4D6F017C}"/>
              </a:ext>
            </a:extLst>
          </p:cNvPr>
          <p:cNvGraphicFramePr>
            <a:graphicFrameLocks noChangeAspect="1"/>
          </p:cNvGraphicFramePr>
          <p:nvPr>
            <p:extLst>
              <p:ext uri="{D42A27DB-BD31-4B8C-83A1-F6EECF244321}">
                <p14:modId xmlns:p14="http://schemas.microsoft.com/office/powerpoint/2010/main" val="1474621453"/>
              </p:ext>
            </p:extLst>
          </p:nvPr>
        </p:nvGraphicFramePr>
        <p:xfrm>
          <a:off x="6647039" y="-257143"/>
          <a:ext cx="5587944" cy="7735824"/>
        </p:xfrm>
        <a:graphic>
          <a:graphicData uri="http://schemas.openxmlformats.org/presentationml/2006/ole">
            <mc:AlternateContent xmlns:mc="http://schemas.openxmlformats.org/markup-compatibility/2006">
              <mc:Choice xmlns:v="urn:schemas-microsoft-com:vml" Requires="v">
                <p:oleObj name="Acrobat Document" r:id="rId2" imgW="7552440" imgH="10464480" progId="AcroExch.Document.7">
                  <p:embed/>
                </p:oleObj>
              </mc:Choice>
              <mc:Fallback>
                <p:oleObj name="Acrobat Document" r:id="rId2" imgW="7552440" imgH="10464480" progId="AcroExch.Document.7">
                  <p:embed/>
                  <p:pic>
                    <p:nvPicPr>
                      <p:cNvPr id="35843" name="オブジェクト 3">
                        <a:extLst>
                          <a:ext uri="{FF2B5EF4-FFF2-40B4-BE49-F238E27FC236}">
                            <a16:creationId xmlns:a16="http://schemas.microsoft.com/office/drawing/2014/main" id="{1DD1D45A-69EF-FB54-8038-B4FB4D6F0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039" y="-257143"/>
                        <a:ext cx="5587944" cy="7735824"/>
                      </a:xfrm>
                      <a:prstGeom prst="rect">
                        <a:avLst/>
                      </a:prstGeom>
                      <a:noFill/>
                      <a:ln>
                        <a:noFill/>
                      </a:ln>
                    </p:spPr>
                  </p:pic>
                </p:oleObj>
              </mc:Fallback>
            </mc:AlternateContent>
          </a:graphicData>
        </a:graphic>
      </p:graphicFrame>
      <p:sp>
        <p:nvSpPr>
          <p:cNvPr id="35842" name="タイトル 1">
            <a:extLst>
              <a:ext uri="{FF2B5EF4-FFF2-40B4-BE49-F238E27FC236}">
                <a16:creationId xmlns:a16="http://schemas.microsoft.com/office/drawing/2014/main" id="{938A3DCE-18BA-1B64-20DE-3F241771DBFC}"/>
              </a:ext>
            </a:extLst>
          </p:cNvPr>
          <p:cNvSpPr>
            <a:spLocks noGrp="1" noChangeArrowheads="1"/>
          </p:cNvSpPr>
          <p:nvPr>
            <p:ph type="title"/>
          </p:nvPr>
        </p:nvSpPr>
        <p:spPr>
          <a:xfrm>
            <a:off x="453192" y="627063"/>
            <a:ext cx="10515600" cy="1325563"/>
          </a:xfrm>
        </p:spPr>
        <p:txBody>
          <a:bodyPr>
            <a:normAutofit/>
          </a:bodyPr>
          <a:lstStyle/>
          <a:p>
            <a:r>
              <a:rPr lang="ja-JP" altLang="en-US" dirty="0">
                <a:solidFill>
                  <a:srgbClr val="FF0000"/>
                </a:solidFill>
                <a:latin typeface="HGP創英角ｺﾞｼｯｸUB" panose="020B0900000000000000" pitchFamily="50" charset="-128"/>
                <a:ea typeface="HGP創英角ｺﾞｼｯｸUB" panose="020B0900000000000000" pitchFamily="50" charset="-128"/>
              </a:rPr>
              <a:t>つなぐために その⑤</a:t>
            </a:r>
            <a:br>
              <a:rPr lang="ja-JP" altLang="en-US" dirty="0">
                <a:solidFill>
                  <a:srgbClr val="FF0000"/>
                </a:solidFill>
                <a:latin typeface="HGP創英角ｺﾞｼｯｸUB" panose="020B0900000000000000" pitchFamily="50" charset="-128"/>
                <a:ea typeface="HGP創英角ｺﾞｼｯｸUB" panose="020B0900000000000000" pitchFamily="50" charset="-128"/>
              </a:rPr>
            </a:br>
            <a:r>
              <a:rPr lang="ja-JP" altLang="en-US" dirty="0">
                <a:solidFill>
                  <a:srgbClr val="FF0000"/>
                </a:solidFill>
                <a:latin typeface="HGP創英角ｺﾞｼｯｸUB" panose="020B0900000000000000" pitchFamily="50" charset="-128"/>
                <a:ea typeface="HGP創英角ｺﾞｼｯｸUB" panose="020B0900000000000000" pitchFamily="50" charset="-128"/>
              </a:rPr>
              <a:t>マスメディア</a:t>
            </a:r>
          </a:p>
        </p:txBody>
      </p:sp>
      <p:sp>
        <p:nvSpPr>
          <p:cNvPr id="5" name="テキスト ボックス 4">
            <a:extLst>
              <a:ext uri="{FF2B5EF4-FFF2-40B4-BE49-F238E27FC236}">
                <a16:creationId xmlns:a16="http://schemas.microsoft.com/office/drawing/2014/main" id="{C13D8EC0-5D9D-3AA3-4C45-9024F693428D}"/>
              </a:ext>
            </a:extLst>
          </p:cNvPr>
          <p:cNvSpPr txBox="1"/>
          <p:nvPr/>
        </p:nvSpPr>
        <p:spPr>
          <a:xfrm>
            <a:off x="3721337" y="2487168"/>
            <a:ext cx="2677656" cy="4608575"/>
          </a:xfrm>
          <a:prstGeom prst="rect">
            <a:avLst/>
          </a:prstGeom>
          <a:noFill/>
        </p:spPr>
        <p:txBody>
          <a:bodyPr vert="eaVert" wrap="square">
            <a:spAutoFit/>
          </a:bodyPr>
          <a:lstStyle/>
          <a:p>
            <a:pPr>
              <a:defRPr/>
            </a:pPr>
            <a:r>
              <a:rPr lang="ja-JP" altLang="en-US" sz="3600" b="1" dirty="0">
                <a:solidFill>
                  <a:srgbClr val="00B0F0"/>
                </a:solidFill>
                <a:latin typeface="+mn-ea"/>
              </a:rPr>
              <a:t>毎日新聞の</a:t>
            </a:r>
          </a:p>
          <a:p>
            <a:pPr>
              <a:defRPr/>
            </a:pPr>
            <a:r>
              <a:rPr lang="ja-JP" altLang="en-US" sz="3600" b="1" dirty="0">
                <a:solidFill>
                  <a:srgbClr val="00B0F0"/>
                </a:solidFill>
                <a:latin typeface="+mn-ea"/>
              </a:rPr>
              <a:t>月１回の連続コラム</a:t>
            </a:r>
          </a:p>
          <a:p>
            <a:pPr>
              <a:defRPr/>
            </a:pPr>
            <a:r>
              <a:rPr lang="ja-JP" altLang="en-US" sz="3600" b="1" dirty="0">
                <a:solidFill>
                  <a:srgbClr val="00B0F0"/>
                </a:solidFill>
                <a:latin typeface="+mn-ea"/>
              </a:rPr>
              <a:t>  私の社会保障論」</a:t>
            </a:r>
          </a:p>
          <a:p>
            <a:pPr>
              <a:defRPr/>
            </a:pPr>
            <a:r>
              <a:rPr lang="ja-JP" altLang="en-US" sz="3600" b="1" dirty="0">
                <a:solidFill>
                  <a:srgbClr val="00B0F0"/>
                </a:solidFill>
                <a:latin typeface="+mn-ea"/>
              </a:rPr>
              <a:t>  で検診の大切さを</a:t>
            </a:r>
          </a:p>
          <a:p>
            <a:pPr>
              <a:defRPr/>
            </a:pPr>
            <a:r>
              <a:rPr lang="ja-JP" altLang="en-US" b="1" dirty="0">
                <a:solidFill>
                  <a:srgbClr val="00B0F0"/>
                </a:solidFill>
                <a:latin typeface="+mn-ea"/>
              </a:rPr>
              <a:t>　　                            　</a:t>
            </a:r>
          </a:p>
        </p:txBody>
      </p:sp>
      <p:sp>
        <p:nvSpPr>
          <p:cNvPr id="3" name="楕円 2">
            <a:extLst>
              <a:ext uri="{FF2B5EF4-FFF2-40B4-BE49-F238E27FC236}">
                <a16:creationId xmlns:a16="http://schemas.microsoft.com/office/drawing/2014/main" id="{B78DD596-B9F8-1204-007B-4BD0C67CAB7E}"/>
              </a:ext>
            </a:extLst>
          </p:cNvPr>
          <p:cNvSpPr/>
          <p:nvPr/>
        </p:nvSpPr>
        <p:spPr>
          <a:xfrm>
            <a:off x="7143131" y="3628422"/>
            <a:ext cx="889000" cy="1063625"/>
          </a:xfrm>
          <a:prstGeom prst="ellipse">
            <a:avLst/>
          </a:prstGeom>
          <a:noFill/>
          <a:ln>
            <a:solidFill>
              <a:srgbClr val="FF6699"/>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ln>
                <a:solidFill>
                  <a:srgbClr val="FF0000"/>
                </a:solidFill>
              </a:ln>
              <a:no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25378A-F2B1-73BB-E8DD-0471D564F5A2}"/>
              </a:ext>
            </a:extLst>
          </p:cNvPr>
          <p:cNvSpPr>
            <a:spLocks noGrp="1"/>
          </p:cNvSpPr>
          <p:nvPr>
            <p:ph type="title"/>
          </p:nvPr>
        </p:nvSpPr>
        <p:spPr>
          <a:xfrm>
            <a:off x="128016" y="515938"/>
            <a:ext cx="11722608" cy="857250"/>
          </a:xfrm>
        </p:spPr>
        <p:txBody>
          <a:bodyPr>
            <a:noAutofit/>
          </a:bodyPr>
          <a:lstStyle/>
          <a:p>
            <a:pPr>
              <a:defRPr/>
            </a:pPr>
            <a:r>
              <a:rPr lang="ja-JP" altLang="en-US" sz="3200" dirty="0">
                <a:solidFill>
                  <a:srgbClr val="FF6699"/>
                </a:solidFill>
                <a:latin typeface="HGP創英角ｺﾞｼｯｸUB" panose="020B0900000000000000" pitchFamily="50" charset="-128"/>
                <a:ea typeface="HGP創英角ｺﾞｼｯｸUB" panose="020B0900000000000000" pitchFamily="50" charset="-128"/>
              </a:rPr>
              <a:t>産婦人科の女性にとって恥ずかしい検診台にのらなくてもいいように</a:t>
            </a:r>
            <a:br>
              <a:rPr lang="ja-JP" altLang="en-US" sz="3200" dirty="0">
                <a:solidFill>
                  <a:srgbClr val="FF6699"/>
                </a:solidFill>
                <a:latin typeface="HGP創英角ｺﾞｼｯｸUB" panose="020B0900000000000000" pitchFamily="50" charset="-128"/>
                <a:ea typeface="HGP創英角ｺﾞｼｯｸUB" panose="020B0900000000000000" pitchFamily="50" charset="-128"/>
              </a:rPr>
            </a:br>
            <a:r>
              <a:rPr lang="ja-JP" altLang="en-US" sz="3200" dirty="0">
                <a:latin typeface="HGP創英角ｺﾞｼｯｸUB" panose="020B0900000000000000" pitchFamily="50" charset="-128"/>
                <a:ea typeface="HGP創英角ｺﾞｼｯｸUB" panose="020B0900000000000000" pitchFamily="50" charset="-128"/>
              </a:rPr>
              <a:t>イギリスでは</a:t>
            </a:r>
            <a:r>
              <a:rPr lang="ja-JP" altLang="en-US" sz="3200" b="1" dirty="0">
                <a:latin typeface="HGP創英角ｺﾞｼｯｸUB" panose="020B0900000000000000" pitchFamily="50" charset="-128"/>
                <a:ea typeface="HGP創英角ｺﾞｼｯｸUB" panose="020B0900000000000000" pitchFamily="50" charset="-128"/>
              </a:rPr>
              <a:t>女性の看護師が普通のベッドで検診</a:t>
            </a:r>
            <a:br>
              <a:rPr lang="ja-JP" altLang="en-US" sz="3200" b="1" dirty="0">
                <a:latin typeface="HGP創英角ｺﾞｼｯｸUB" panose="020B0900000000000000" pitchFamily="50" charset="-128"/>
                <a:ea typeface="HGP創英角ｺﾞｼｯｸUB" panose="020B0900000000000000" pitchFamily="50" charset="-128"/>
              </a:rPr>
            </a:br>
            <a:r>
              <a:rPr lang="en-US" altLang="ja-JP" sz="3200" dirty="0">
                <a:latin typeface="HGP創英角ｺﾞｼｯｸUB" panose="020B0900000000000000" pitchFamily="50" charset="-128"/>
                <a:ea typeface="HGP創英角ｺﾞｼｯｸUB" panose="020B0900000000000000" pitchFamily="50" charset="-128"/>
              </a:rPr>
              <a:t>BBC</a:t>
            </a:r>
            <a:r>
              <a:rPr lang="ja-JP" altLang="en-US" sz="3200" dirty="0">
                <a:latin typeface="HGP創英角ｺﾞｼｯｸUB" panose="020B0900000000000000" pitchFamily="50" charset="-128"/>
                <a:ea typeface="HGP創英角ｺﾞｼｯｸUB" panose="020B0900000000000000" pitchFamily="50" charset="-128"/>
              </a:rPr>
              <a:t>のスタジオで</a:t>
            </a:r>
            <a:r>
              <a:rPr lang="ja-JP" altLang="en-US" sz="3200" b="1" dirty="0">
                <a:latin typeface="HGP創英角ｺﾞｼｯｸUB" panose="020B0900000000000000" pitchFamily="50" charset="-128"/>
                <a:ea typeface="HGP創英角ｺﾞｼｯｸUB" panose="020B0900000000000000" pitchFamily="50" charset="-128"/>
              </a:rPr>
              <a:t>紹介</a:t>
            </a:r>
          </a:p>
        </p:txBody>
      </p:sp>
      <p:pic>
        <p:nvPicPr>
          <p:cNvPr id="4" name="BBCの番組で子宮がん検診Cara Delevingne’s sister Chloe has a smear test LI">
            <a:hlinkClick r:id="" action="ppaction://media"/>
            <a:extLst>
              <a:ext uri="{FF2B5EF4-FFF2-40B4-BE49-F238E27FC236}">
                <a16:creationId xmlns:a16="http://schemas.microsoft.com/office/drawing/2014/main" id="{2E7A2EC1-20A5-0823-F2CC-0627C0C8A6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8213" y="2413318"/>
            <a:ext cx="7542212" cy="42418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a:extLst>
              <a:ext uri="{FF2B5EF4-FFF2-40B4-BE49-F238E27FC236}">
                <a16:creationId xmlns:a16="http://schemas.microsoft.com/office/drawing/2014/main" id="{6B906B02-D7A8-3B8D-2290-28C445A39580}"/>
              </a:ext>
            </a:extLst>
          </p:cNvPr>
          <p:cNvSpPr>
            <a:spLocks noGrp="1" noChangeArrowheads="1"/>
          </p:cNvSpPr>
          <p:nvPr>
            <p:ph type="title"/>
          </p:nvPr>
        </p:nvSpPr>
        <p:spPr/>
        <p:txBody>
          <a:bodyPr/>
          <a:lstStyle/>
          <a:p>
            <a:r>
              <a:rPr lang="ja-JP" altLang="en-US" b="1" dirty="0">
                <a:solidFill>
                  <a:srgbClr val="FF0000"/>
                </a:solidFill>
                <a:latin typeface="HGP創英角ｺﾞｼｯｸUB" panose="020B0900000000000000" pitchFamily="50" charset="-128"/>
                <a:ea typeface="HGP創英角ｺﾞｼｯｸUB" panose="020B0900000000000000" pitchFamily="50" charset="-128"/>
              </a:rPr>
              <a:t>つなぐためにその⑥ ユーチューブ</a:t>
            </a:r>
          </a:p>
        </p:txBody>
      </p:sp>
      <p:sp>
        <p:nvSpPr>
          <p:cNvPr id="3" name="コンテンツ プレースホルダー 2">
            <a:extLst>
              <a:ext uri="{FF2B5EF4-FFF2-40B4-BE49-F238E27FC236}">
                <a16:creationId xmlns:a16="http://schemas.microsoft.com/office/drawing/2014/main" id="{43CD3A7D-BC07-2CFD-4FD7-ECC31B1561CD}"/>
              </a:ext>
            </a:extLst>
          </p:cNvPr>
          <p:cNvSpPr>
            <a:spLocks noGrp="1"/>
          </p:cNvSpPr>
          <p:nvPr>
            <p:ph idx="1"/>
          </p:nvPr>
        </p:nvSpPr>
        <p:spPr>
          <a:xfrm>
            <a:off x="1234313" y="1690688"/>
            <a:ext cx="8815388" cy="3394075"/>
          </a:xfrm>
        </p:spPr>
        <p:txBody>
          <a:bodyPr/>
          <a:lstStyle/>
          <a:p>
            <a:pPr marL="0" indent="0">
              <a:buNone/>
              <a:defRPr/>
            </a:pPr>
            <a:r>
              <a:rPr lang="ja-JP" altLang="en-US" dirty="0"/>
              <a:t>激しい頭痛、黒板の字が読めなくなって休学した天草の高校生、相原咲紀さん。</a:t>
            </a:r>
            <a:br>
              <a:rPr lang="ja-JP" altLang="en-US" dirty="0"/>
            </a:br>
            <a:r>
              <a:rPr lang="ja-JP" altLang="en-US" dirty="0"/>
              <a:t>娘のためと、接種を勧めてしまった母・美紀さんの苦悩と後悔。</a:t>
            </a:r>
            <a:br>
              <a:rPr lang="ja-JP" altLang="en-US" dirty="0"/>
            </a:br>
            <a:r>
              <a:rPr lang="ja-JP" altLang="en-US" dirty="0"/>
              <a:t>咲紀さん、録画も激しい頭痛が、翌日はさらに</a:t>
            </a:r>
            <a:br>
              <a:rPr lang="ja-JP" altLang="en-US" dirty="0"/>
            </a:br>
            <a:r>
              <a:rPr lang="en-US" altLang="ja-JP" dirty="0">
                <a:hlinkClick r:id="rId2"/>
              </a:rPr>
              <a:t>https://www.youtube.com/watch?v=sfIpfZwNtZQ</a:t>
            </a:r>
            <a:endParaRPr lang="ja-JP" altLang="en-US" dirty="0"/>
          </a:p>
          <a:p>
            <a:pPr>
              <a:defRPr/>
            </a:pPr>
            <a:endParaRPr lang="ja-JP" altLang="en-US" dirty="0"/>
          </a:p>
        </p:txBody>
      </p:sp>
      <p:pic>
        <p:nvPicPr>
          <p:cNvPr id="39940" name="図 6">
            <a:extLst>
              <a:ext uri="{FF2B5EF4-FFF2-40B4-BE49-F238E27FC236}">
                <a16:creationId xmlns:a16="http://schemas.microsoft.com/office/drawing/2014/main" id="{3F166084-36E7-9412-050C-0D89C19A7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226" y="4149726"/>
            <a:ext cx="49942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6F104C6-7BBB-881A-742D-3D5D27735044}"/>
              </a:ext>
            </a:extLst>
          </p:cNvPr>
          <p:cNvSpPr>
            <a:spLocks noGrp="1"/>
          </p:cNvSpPr>
          <p:nvPr>
            <p:ph idx="1"/>
          </p:nvPr>
        </p:nvSpPr>
        <p:spPr>
          <a:xfrm>
            <a:off x="7745745" y="328399"/>
            <a:ext cx="4475672" cy="2103211"/>
          </a:xfrm>
          <a:ln w="28575">
            <a:solidFill>
              <a:srgbClr val="00B0F0"/>
            </a:solidFill>
          </a:ln>
        </p:spPr>
        <p:txBody>
          <a:bodyPr>
            <a:normAutofit fontScale="40000" lnSpcReduction="20000"/>
          </a:bodyPr>
          <a:lstStyle/>
          <a:p>
            <a:pPr marL="0" indent="0">
              <a:buNone/>
            </a:pPr>
            <a:endParaRPr kumimoji="1" lang="ja-JP" altLang="en-US" dirty="0">
              <a:solidFill>
                <a:srgbClr val="00B0F0"/>
              </a:solidFill>
            </a:endParaRPr>
          </a:p>
          <a:p>
            <a:pPr marL="0" indent="0">
              <a:buNone/>
            </a:pPr>
            <a:r>
              <a:rPr kumimoji="1" lang="ja-JP" altLang="en-US" sz="8600" b="1" dirty="0">
                <a:solidFill>
                  <a:srgbClr val="00B0F0"/>
                </a:solidFill>
              </a:rPr>
              <a:t>公開講義でつなぐ</a:t>
            </a:r>
            <a:br>
              <a:rPr kumimoji="1" lang="ja-JP" altLang="en-US" sz="8600" b="1" dirty="0">
                <a:solidFill>
                  <a:srgbClr val="00B0F0"/>
                </a:solidFill>
              </a:rPr>
            </a:br>
            <a:endParaRPr kumimoji="1" lang="ja-JP" altLang="en-US" sz="8600" b="1" dirty="0">
              <a:solidFill>
                <a:srgbClr val="00B0F0"/>
              </a:solidFill>
            </a:endParaRPr>
          </a:p>
          <a:p>
            <a:pPr marL="0" indent="0">
              <a:buNone/>
            </a:pPr>
            <a:r>
              <a:rPr kumimoji="1" lang="ja-JP" altLang="en-US" sz="8600" b="1" dirty="0">
                <a:solidFill>
                  <a:srgbClr val="FF0000"/>
                </a:solidFill>
              </a:rPr>
              <a:t>恋の</a:t>
            </a:r>
            <a:r>
              <a:rPr kumimoji="1" lang="ja-JP" altLang="en-US" sz="8600" b="1" dirty="0">
                <a:solidFill>
                  <a:srgbClr val="00B0F0"/>
                </a:solidFill>
              </a:rPr>
              <a:t>縁結びも</a:t>
            </a:r>
            <a:r>
              <a:rPr kumimoji="1" lang="en-US" altLang="ja-JP" sz="8600" b="1" dirty="0">
                <a:solidFill>
                  <a:srgbClr val="00B0F0"/>
                </a:solidFill>
              </a:rPr>
              <a:t>(^_-)-☆</a:t>
            </a:r>
            <a:endParaRPr kumimoji="1" lang="ja-JP" altLang="en-US" sz="8600" b="1" dirty="0">
              <a:solidFill>
                <a:srgbClr val="00B0F0"/>
              </a:solidFill>
            </a:endParaRPr>
          </a:p>
        </p:txBody>
      </p:sp>
      <p:pic>
        <p:nvPicPr>
          <p:cNvPr id="5" name="図 4" descr="男性の写真のコラージュ&#10;&#10;AI 生成コンテンツは誤りを含む可能性があります。">
            <a:extLst>
              <a:ext uri="{FF2B5EF4-FFF2-40B4-BE49-F238E27FC236}">
                <a16:creationId xmlns:a16="http://schemas.microsoft.com/office/drawing/2014/main" id="{467050AA-C553-ED2E-4360-06AE5BF1FFF5}"/>
              </a:ext>
            </a:extLst>
          </p:cNvPr>
          <p:cNvPicPr>
            <a:picLocks noChangeAspect="1"/>
          </p:cNvPicPr>
          <p:nvPr/>
        </p:nvPicPr>
        <p:blipFill>
          <a:blip r:embed="rId3"/>
          <a:stretch>
            <a:fillRect/>
          </a:stretch>
        </p:blipFill>
        <p:spPr>
          <a:xfrm>
            <a:off x="1" y="255941"/>
            <a:ext cx="7745744" cy="4351339"/>
          </a:xfrm>
          <a:prstGeom prst="rect">
            <a:avLst/>
          </a:prstGeom>
        </p:spPr>
      </p:pic>
      <p:pic>
        <p:nvPicPr>
          <p:cNvPr id="7" name="図 6" descr="人, 屋内, 写真, ショー が含まれている画像&#10;&#10;AI 生成コンテンツは誤りを含む可能性があります。">
            <a:extLst>
              <a:ext uri="{FF2B5EF4-FFF2-40B4-BE49-F238E27FC236}">
                <a16:creationId xmlns:a16="http://schemas.microsoft.com/office/drawing/2014/main" id="{70F5C697-E1E6-4813-1F2C-B568B9933089}"/>
              </a:ext>
            </a:extLst>
          </p:cNvPr>
          <p:cNvPicPr>
            <a:picLocks noChangeAspect="1"/>
          </p:cNvPicPr>
          <p:nvPr/>
        </p:nvPicPr>
        <p:blipFill>
          <a:blip r:embed="rId4"/>
          <a:stretch>
            <a:fillRect/>
          </a:stretch>
        </p:blipFill>
        <p:spPr>
          <a:xfrm>
            <a:off x="4475673" y="2025026"/>
            <a:ext cx="7716327" cy="4467849"/>
          </a:xfrm>
          <a:prstGeom prst="rect">
            <a:avLst/>
          </a:prstGeom>
        </p:spPr>
      </p:pic>
      <p:sp>
        <p:nvSpPr>
          <p:cNvPr id="2" name="コンテンツ プレースホルダー 2">
            <a:extLst>
              <a:ext uri="{FF2B5EF4-FFF2-40B4-BE49-F238E27FC236}">
                <a16:creationId xmlns:a16="http://schemas.microsoft.com/office/drawing/2014/main" id="{60D3293D-3235-B0AE-3CFD-8240A99F2653}"/>
              </a:ext>
            </a:extLst>
          </p:cNvPr>
          <p:cNvSpPr txBox="1">
            <a:spLocks/>
          </p:cNvSpPr>
          <p:nvPr/>
        </p:nvSpPr>
        <p:spPr>
          <a:xfrm>
            <a:off x="237743" y="4607280"/>
            <a:ext cx="5858257" cy="2068784"/>
          </a:xfrm>
          <a:prstGeom prst="rect">
            <a:avLst/>
          </a:prstGeom>
          <a:ln w="28575">
            <a:solidFill>
              <a:srgbClr val="00B0F0"/>
            </a:solidFill>
          </a:ln>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solidFill>
                <a:srgbClr val="00B0F0"/>
              </a:solidFill>
            </a:endParaRPr>
          </a:p>
          <a:p>
            <a:pPr marL="0" indent="0">
              <a:buFont typeface="Arial" panose="020B0604020202020204" pitchFamily="34" charset="0"/>
              <a:buNone/>
            </a:pPr>
            <a:r>
              <a:rPr lang="ja-JP" altLang="en-US" sz="5100" b="1" dirty="0">
                <a:solidFill>
                  <a:srgbClr val="00B0F0"/>
                </a:solidFill>
              </a:rPr>
              <a:t>２月の統合失調症学会の</a:t>
            </a:r>
          </a:p>
          <a:p>
            <a:pPr marL="0" indent="0">
              <a:buFont typeface="Arial" panose="020B0604020202020204" pitchFamily="34" charset="0"/>
              <a:buNone/>
            </a:pPr>
            <a:r>
              <a:rPr lang="ja-JP" altLang="en-US" sz="5100" b="1" dirty="0">
                <a:solidFill>
                  <a:srgbClr val="00B0F0"/>
                </a:solidFill>
              </a:rPr>
              <a:t>テーマになった</a:t>
            </a:r>
          </a:p>
          <a:p>
            <a:pPr marL="0" indent="0">
              <a:buFont typeface="Arial" panose="020B0604020202020204" pitchFamily="34" charset="0"/>
              <a:buNone/>
            </a:pPr>
            <a:r>
              <a:rPr lang="ja-JP" altLang="en-US" sz="5100" b="1" dirty="0">
                <a:solidFill>
                  <a:srgbClr val="FF0000"/>
                </a:solidFill>
              </a:rPr>
              <a:t>当事者研究と</a:t>
            </a:r>
          </a:p>
          <a:p>
            <a:pPr marL="0" indent="0">
              <a:buFont typeface="Arial" panose="020B0604020202020204" pitchFamily="34" charset="0"/>
              <a:buNone/>
            </a:pPr>
            <a:r>
              <a:rPr lang="ja-JP" altLang="en-US" sz="5100" b="1" dirty="0">
                <a:solidFill>
                  <a:srgbClr val="FF0000"/>
                </a:solidFill>
              </a:rPr>
              <a:t>体験ルポ芸人</a:t>
            </a:r>
            <a:r>
              <a:rPr lang="ja-JP" altLang="en-US" sz="5100" b="1" dirty="0">
                <a:solidFill>
                  <a:srgbClr val="00B0F0"/>
                </a:solidFill>
              </a:rPr>
              <a:t>を縁結び</a:t>
            </a:r>
            <a:r>
              <a:rPr lang="en-US" altLang="ja-JP" sz="5100" b="1" dirty="0">
                <a:solidFill>
                  <a:srgbClr val="00B0F0"/>
                </a:solidFill>
              </a:rPr>
              <a:t>(^_-)-☆</a:t>
            </a:r>
            <a:endParaRPr lang="ja-JP" altLang="en-US" sz="5100" b="1" dirty="0">
              <a:solidFill>
                <a:srgbClr val="00B0F0"/>
              </a:solidFill>
            </a:endParaRPr>
          </a:p>
        </p:txBody>
      </p:sp>
    </p:spTree>
    <p:extLst>
      <p:ext uri="{BB962C8B-B14F-4D97-AF65-F5344CB8AC3E}">
        <p14:creationId xmlns:p14="http://schemas.microsoft.com/office/powerpoint/2010/main" val="335952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B94E3B-63B7-0CBD-FB9E-575B139B2B01}"/>
              </a:ext>
            </a:extLst>
          </p:cNvPr>
          <p:cNvSpPr>
            <a:spLocks noGrp="1"/>
          </p:cNvSpPr>
          <p:nvPr>
            <p:ph type="title"/>
          </p:nvPr>
        </p:nvSpPr>
        <p:spPr>
          <a:xfrm>
            <a:off x="6839712" y="123961"/>
            <a:ext cx="4773168" cy="1723127"/>
          </a:xfrm>
          <a:ln w="28575">
            <a:solidFill>
              <a:srgbClr val="FF0000"/>
            </a:solidFill>
          </a:ln>
        </p:spPr>
        <p:txBody>
          <a:bodyPr>
            <a:normAutofit fontScale="90000"/>
          </a:bodyPr>
          <a:lstStyle/>
          <a:p>
            <a:r>
              <a:rPr kumimoji="1" lang="ja-JP" altLang="en-US" dirty="0">
                <a:solidFill>
                  <a:srgbClr val="FF0000"/>
                </a:solidFill>
                <a:latin typeface="AR PＰＯＰ４B04" panose="040B0800000000000000" pitchFamily="50" charset="-128"/>
                <a:ea typeface="AR PＰＯＰ４B04" panose="040B0800000000000000" pitchFamily="50" charset="-128"/>
              </a:rPr>
              <a:t>公開講義で</a:t>
            </a:r>
            <a:br>
              <a:rPr kumimoji="1" lang="ja-JP" altLang="en-US" dirty="0">
                <a:solidFill>
                  <a:srgbClr val="FF0000"/>
                </a:solidFill>
                <a:latin typeface="AR PＰＯＰ４B04" panose="040B0800000000000000" pitchFamily="50" charset="-128"/>
                <a:ea typeface="AR PＰＯＰ４B04" panose="040B0800000000000000" pitchFamily="50" charset="-128"/>
              </a:rPr>
            </a:br>
            <a:r>
              <a:rPr kumimoji="1" lang="ja-JP" altLang="en-US" dirty="0">
                <a:solidFill>
                  <a:srgbClr val="FF0000"/>
                </a:solidFill>
                <a:latin typeface="AR PＰＯＰ４B04" panose="040B0800000000000000" pitchFamily="50" charset="-128"/>
                <a:ea typeface="AR PＰＯＰ４B04" panose="040B0800000000000000" pitchFamily="50" charset="-128"/>
              </a:rPr>
              <a:t>海外と日本を</a:t>
            </a:r>
            <a:br>
              <a:rPr kumimoji="1" lang="ja-JP" altLang="en-US" dirty="0">
                <a:solidFill>
                  <a:srgbClr val="FF0000"/>
                </a:solidFill>
                <a:latin typeface="AR PＰＯＰ４B04" panose="040B0800000000000000" pitchFamily="50" charset="-128"/>
                <a:ea typeface="AR PＰＯＰ４B04" panose="040B0800000000000000" pitchFamily="50" charset="-128"/>
              </a:rPr>
            </a:br>
            <a:r>
              <a:rPr kumimoji="1" lang="ja-JP" altLang="en-US" dirty="0">
                <a:solidFill>
                  <a:srgbClr val="FF0000"/>
                </a:solidFill>
                <a:latin typeface="AR PＰＯＰ４B04" panose="040B0800000000000000" pitchFamily="50" charset="-128"/>
                <a:ea typeface="AR PＰＯＰ４B04" panose="040B0800000000000000" pitchFamily="50" charset="-128"/>
              </a:rPr>
              <a:t>　　縁むすび</a:t>
            </a:r>
          </a:p>
        </p:txBody>
      </p:sp>
      <p:sp>
        <p:nvSpPr>
          <p:cNvPr id="3" name="コンテンツ プレースホルダー 2">
            <a:extLst>
              <a:ext uri="{FF2B5EF4-FFF2-40B4-BE49-F238E27FC236}">
                <a16:creationId xmlns:a16="http://schemas.microsoft.com/office/drawing/2014/main" id="{6E0187AA-E033-346C-3744-E56AA5D6C3F6}"/>
              </a:ext>
            </a:extLst>
          </p:cNvPr>
          <p:cNvSpPr>
            <a:spLocks noGrp="1"/>
          </p:cNvSpPr>
          <p:nvPr>
            <p:ph idx="1"/>
          </p:nvPr>
        </p:nvSpPr>
        <p:spPr>
          <a:xfrm>
            <a:off x="150125" y="4491613"/>
            <a:ext cx="4037827" cy="1223392"/>
          </a:xfrm>
        </p:spPr>
        <p:txBody>
          <a:bodyPr>
            <a:normAutofit fontScale="25000" lnSpcReduction="20000"/>
          </a:bodyPr>
          <a:lstStyle/>
          <a:p>
            <a:pPr marL="0" indent="0">
              <a:buNone/>
            </a:pPr>
            <a:r>
              <a:rPr kumimoji="1" lang="ja-JP" altLang="en-US" sz="11200" dirty="0">
                <a:solidFill>
                  <a:srgbClr val="FF0000"/>
                </a:solidFill>
                <a:latin typeface="AR Pマーカー体E04" panose="040B0900000000000000" pitchFamily="50" charset="-128"/>
                <a:ea typeface="AR Pマーカー体E04" panose="040B0900000000000000" pitchFamily="50" charset="-128"/>
              </a:rPr>
              <a:t>たとえば、</a:t>
            </a:r>
            <a:br>
              <a:rPr kumimoji="1" lang="ja-JP" altLang="en-US" sz="11200" dirty="0">
                <a:solidFill>
                  <a:srgbClr val="FF0000"/>
                </a:solidFill>
                <a:latin typeface="AR Pマーカー体E04" panose="040B0900000000000000" pitchFamily="50" charset="-128"/>
                <a:ea typeface="AR Pマーカー体E04" panose="040B0900000000000000" pitchFamily="50" charset="-128"/>
              </a:rPr>
            </a:br>
            <a:r>
              <a:rPr kumimoji="1" lang="ja-JP" altLang="en-US" sz="11200" dirty="0">
                <a:solidFill>
                  <a:srgbClr val="FF0000"/>
                </a:solidFill>
                <a:latin typeface="AR Pマーカー体E04" panose="040B0900000000000000" pitchFamily="50" charset="-128"/>
                <a:ea typeface="AR Pマーカー体E04" panose="040B0900000000000000" pitchFamily="50" charset="-128"/>
              </a:rPr>
              <a:t>フランス・イギリス・</a:t>
            </a:r>
          </a:p>
          <a:p>
            <a:pPr marL="0" indent="0">
              <a:buNone/>
            </a:pPr>
            <a:r>
              <a:rPr kumimoji="1" lang="ja-JP" altLang="en-US" sz="11200" dirty="0">
                <a:solidFill>
                  <a:srgbClr val="FF0000"/>
                </a:solidFill>
                <a:latin typeface="AR Pマーカー体E04" panose="040B0900000000000000" pitchFamily="50" charset="-128"/>
                <a:ea typeface="AR Pマーカー体E04" panose="040B0900000000000000" pitchFamily="50" charset="-128"/>
              </a:rPr>
              <a:t>デンマーク・スウェーデン・フィンランド、アメリカ、</a:t>
            </a:r>
          </a:p>
          <a:p>
            <a:pPr marL="0" indent="0">
              <a:buNone/>
            </a:pPr>
            <a:r>
              <a:rPr kumimoji="1" lang="ja-JP" altLang="en-US" sz="11200" dirty="0">
                <a:solidFill>
                  <a:srgbClr val="FF0000"/>
                </a:solidFill>
                <a:latin typeface="AR Pマーカー体E04" panose="040B0900000000000000" pitchFamily="50" charset="-128"/>
                <a:ea typeface="AR Pマーカー体E04" panose="040B0900000000000000" pitchFamily="50" charset="-128"/>
              </a:rPr>
              <a:t>そして、ケニアから</a:t>
            </a:r>
          </a:p>
          <a:p>
            <a:pPr marL="0" indent="0">
              <a:buNone/>
            </a:pPr>
            <a:endParaRPr kumimoji="1" lang="ja-JP" altLang="en-US" sz="2000" dirty="0"/>
          </a:p>
        </p:txBody>
      </p:sp>
      <p:pic>
        <p:nvPicPr>
          <p:cNvPr id="5" name="図 4" descr="男性の写真のコラージュ&#10;&#10;AI 生成コンテンツは誤りを含む可能性があります。">
            <a:extLst>
              <a:ext uri="{FF2B5EF4-FFF2-40B4-BE49-F238E27FC236}">
                <a16:creationId xmlns:a16="http://schemas.microsoft.com/office/drawing/2014/main" id="{BCB956BF-A813-8BA9-1DA5-FE4E72F0DD50}"/>
              </a:ext>
            </a:extLst>
          </p:cNvPr>
          <p:cNvPicPr>
            <a:picLocks noChangeAspect="1"/>
          </p:cNvPicPr>
          <p:nvPr/>
        </p:nvPicPr>
        <p:blipFill>
          <a:blip r:embed="rId2"/>
          <a:stretch>
            <a:fillRect/>
          </a:stretch>
        </p:blipFill>
        <p:spPr>
          <a:xfrm>
            <a:off x="0" y="123961"/>
            <a:ext cx="6706536" cy="4153480"/>
          </a:xfrm>
          <a:prstGeom prst="rect">
            <a:avLst/>
          </a:prstGeom>
        </p:spPr>
      </p:pic>
      <p:pic>
        <p:nvPicPr>
          <p:cNvPr id="7" name="図 6" descr="男性の写真のコラージュ&#10;&#10;AI 生成コンテンツは誤りを含む可能性があります。">
            <a:extLst>
              <a:ext uri="{FF2B5EF4-FFF2-40B4-BE49-F238E27FC236}">
                <a16:creationId xmlns:a16="http://schemas.microsoft.com/office/drawing/2014/main" id="{B114C497-43B4-97BB-B168-8C22C65B932C}"/>
              </a:ext>
            </a:extLst>
          </p:cNvPr>
          <p:cNvPicPr>
            <a:picLocks noChangeAspect="1"/>
          </p:cNvPicPr>
          <p:nvPr/>
        </p:nvPicPr>
        <p:blipFill>
          <a:blip r:embed="rId3"/>
          <a:stretch>
            <a:fillRect/>
          </a:stretch>
        </p:blipFill>
        <p:spPr>
          <a:xfrm>
            <a:off x="4499691" y="2125226"/>
            <a:ext cx="7542184" cy="4732774"/>
          </a:xfrm>
          <a:prstGeom prst="rect">
            <a:avLst/>
          </a:prstGeom>
        </p:spPr>
      </p:pic>
    </p:spTree>
    <p:extLst>
      <p:ext uri="{BB962C8B-B14F-4D97-AF65-F5344CB8AC3E}">
        <p14:creationId xmlns:p14="http://schemas.microsoft.com/office/powerpoint/2010/main" val="11386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を囲んで食事する人たち&#10;&#10;AI 生成コンテンツは誤りを含む可能性があります。">
            <a:extLst>
              <a:ext uri="{FF2B5EF4-FFF2-40B4-BE49-F238E27FC236}">
                <a16:creationId xmlns:a16="http://schemas.microsoft.com/office/drawing/2014/main" id="{596BC976-4893-E53B-AC85-569D18555D37}"/>
              </a:ext>
            </a:extLst>
          </p:cNvPr>
          <p:cNvPicPr>
            <a:picLocks noChangeAspect="1"/>
          </p:cNvPicPr>
          <p:nvPr/>
        </p:nvPicPr>
        <p:blipFill>
          <a:blip r:embed="rId2"/>
          <a:stretch>
            <a:fillRect/>
          </a:stretch>
        </p:blipFill>
        <p:spPr>
          <a:xfrm>
            <a:off x="4380434" y="208213"/>
            <a:ext cx="8125959" cy="4534533"/>
          </a:xfrm>
          <a:prstGeom prst="rect">
            <a:avLst/>
          </a:prstGeom>
          <a:ln>
            <a:noFill/>
          </a:ln>
        </p:spPr>
      </p:pic>
      <p:sp>
        <p:nvSpPr>
          <p:cNvPr id="2" name="タイトル 1">
            <a:extLst>
              <a:ext uri="{FF2B5EF4-FFF2-40B4-BE49-F238E27FC236}">
                <a16:creationId xmlns:a16="http://schemas.microsoft.com/office/drawing/2014/main" id="{8B932DAE-C058-36E0-07A1-C43F09E6ECB9}"/>
              </a:ext>
            </a:extLst>
          </p:cNvPr>
          <p:cNvSpPr>
            <a:spLocks noGrp="1"/>
          </p:cNvSpPr>
          <p:nvPr>
            <p:ph type="title"/>
          </p:nvPr>
        </p:nvSpPr>
        <p:spPr>
          <a:xfrm>
            <a:off x="420624" y="450376"/>
            <a:ext cx="3767328" cy="900752"/>
          </a:xfrm>
          <a:ln w="12700">
            <a:solidFill>
              <a:srgbClr val="FF0000"/>
            </a:solidFill>
          </a:ln>
        </p:spPr>
        <p:txBody>
          <a:bodyPr>
            <a:normAutofit fontScale="90000"/>
          </a:bodyPr>
          <a:lstStyle/>
          <a:p>
            <a:r>
              <a:rPr kumimoji="1" lang="ja-JP" altLang="en-US" dirty="0">
                <a:solidFill>
                  <a:srgbClr val="FF0000"/>
                </a:solidFill>
                <a:latin typeface="AR P花文字梅U04" panose="03000A00000000000000" pitchFamily="66" charset="-128"/>
                <a:ea typeface="AR P花文字梅U04" panose="03000A00000000000000" pitchFamily="66" charset="-128"/>
              </a:rPr>
              <a:t>放課後でつなぐ</a:t>
            </a:r>
          </a:p>
        </p:txBody>
      </p:sp>
      <p:sp>
        <p:nvSpPr>
          <p:cNvPr id="3" name="コンテンツ プレースホルダー 2">
            <a:extLst>
              <a:ext uri="{FF2B5EF4-FFF2-40B4-BE49-F238E27FC236}">
                <a16:creationId xmlns:a16="http://schemas.microsoft.com/office/drawing/2014/main" id="{AF22B733-C867-A8BE-56C5-AF5691C57E3F}"/>
              </a:ext>
            </a:extLst>
          </p:cNvPr>
          <p:cNvSpPr>
            <a:spLocks noGrp="1"/>
          </p:cNvSpPr>
          <p:nvPr>
            <p:ph idx="1"/>
          </p:nvPr>
        </p:nvSpPr>
        <p:spPr>
          <a:xfrm>
            <a:off x="259034" y="1907511"/>
            <a:ext cx="4872524" cy="1319554"/>
          </a:xfrm>
        </p:spPr>
        <p:txBody>
          <a:bodyPr>
            <a:normAutofit fontScale="70000" lnSpcReduction="20000"/>
          </a:bodyPr>
          <a:lstStyle/>
          <a:p>
            <a:pPr marL="0" indent="0">
              <a:buNone/>
            </a:pPr>
            <a:r>
              <a:rPr lang="ja-JP" altLang="en-US" b="1" dirty="0">
                <a:solidFill>
                  <a:srgbClr val="FF0000"/>
                </a:solidFill>
                <a:latin typeface="AR PＰＯＰ４B04" panose="040B0800000000000000" pitchFamily="50" charset="-128"/>
                <a:ea typeface="AR PＰＯＰ４B04" panose="040B0800000000000000" pitchFamily="50" charset="-128"/>
              </a:rPr>
              <a:t>同じ愛媛なのに</a:t>
            </a:r>
          </a:p>
          <a:p>
            <a:pPr marL="0" indent="0">
              <a:buNone/>
            </a:pPr>
            <a:r>
              <a:rPr lang="ja-JP" altLang="en-US" b="1" dirty="0">
                <a:solidFill>
                  <a:srgbClr val="FF0000"/>
                </a:solidFill>
                <a:latin typeface="AR PＰＯＰ４B04" panose="040B0800000000000000" pitchFamily="50" charset="-128"/>
                <a:ea typeface="AR PＰＯＰ４B04" panose="040B0800000000000000" pitchFamily="50" charset="-128"/>
              </a:rPr>
              <a:t>初対面の　元厚労大臣　ヤスさんと</a:t>
            </a:r>
          </a:p>
          <a:p>
            <a:pPr marL="0" indent="0">
              <a:buNone/>
            </a:pPr>
            <a:r>
              <a:rPr lang="ja-JP" altLang="en-US" b="1" dirty="0">
                <a:solidFill>
                  <a:srgbClr val="FF0000"/>
                </a:solidFill>
                <a:latin typeface="AR PＰＯＰ４B04" panose="040B0800000000000000" pitchFamily="50" charset="-128"/>
                <a:ea typeface="AR PＰＯＰ４B04" panose="040B0800000000000000" pitchFamily="50" charset="-128"/>
              </a:rPr>
              <a:t>精神病院をなくした院長さんと</a:t>
            </a:r>
            <a:br>
              <a:rPr lang="ja-JP" altLang="en-US" b="1" dirty="0">
                <a:solidFill>
                  <a:srgbClr val="FF0000"/>
                </a:solidFill>
                <a:latin typeface="AR PＰＯＰ４B04" panose="040B0800000000000000" pitchFamily="50" charset="-128"/>
                <a:ea typeface="AR PＰＯＰ４B04" panose="040B0800000000000000" pitchFamily="50" charset="-128"/>
              </a:rPr>
            </a:br>
            <a:r>
              <a:rPr lang="ja-JP" altLang="en-US" sz="2400" dirty="0">
                <a:solidFill>
                  <a:srgbClr val="FF0000"/>
                </a:solidFill>
                <a:latin typeface="AR PＰＯＰ４B04" panose="040B0800000000000000" pitchFamily="50" charset="-128"/>
                <a:ea typeface="AR PＰＯＰ４B04" panose="040B0800000000000000" pitchFamily="50" charset="-128"/>
              </a:rPr>
              <a:t>　　　　　　　　　　　　　　　　</a:t>
            </a:r>
            <a:r>
              <a:rPr lang="ja-JP" altLang="en-US" sz="3800" b="1" dirty="0">
                <a:solidFill>
                  <a:srgbClr val="FF0000"/>
                </a:solidFill>
                <a:latin typeface="AR PＰＯＰ４B04" panose="040B0800000000000000" pitchFamily="50" charset="-128"/>
                <a:ea typeface="AR PＰＯＰ４B04" panose="040B0800000000000000" pitchFamily="50" charset="-128"/>
              </a:rPr>
              <a:t>↓</a:t>
            </a:r>
            <a:endParaRPr kumimoji="1" lang="ja-JP" altLang="en-US" sz="3800" b="1" dirty="0">
              <a:solidFill>
                <a:srgbClr val="FF0000"/>
              </a:solidFill>
              <a:latin typeface="AR PＰＯＰ４B04" panose="040B0800000000000000" pitchFamily="50" charset="-128"/>
              <a:ea typeface="AR PＰＯＰ４B04" panose="040B0800000000000000" pitchFamily="50" charset="-128"/>
            </a:endParaRPr>
          </a:p>
        </p:txBody>
      </p:sp>
      <p:pic>
        <p:nvPicPr>
          <p:cNvPr id="7" name="図 6" descr="テーブルを囲む人々&#10;&#10;AI 生成コンテンツは誤りを含む可能性があります。">
            <a:extLst>
              <a:ext uri="{FF2B5EF4-FFF2-40B4-BE49-F238E27FC236}">
                <a16:creationId xmlns:a16="http://schemas.microsoft.com/office/drawing/2014/main" id="{2C37A81F-3136-604F-4738-02E8375FA31E}"/>
              </a:ext>
            </a:extLst>
          </p:cNvPr>
          <p:cNvPicPr>
            <a:picLocks noChangeAspect="1"/>
          </p:cNvPicPr>
          <p:nvPr/>
        </p:nvPicPr>
        <p:blipFill>
          <a:blip r:embed="rId3"/>
          <a:srcRect l="-1" r="-263" b="22603"/>
          <a:stretch>
            <a:fillRect/>
          </a:stretch>
        </p:blipFill>
        <p:spPr>
          <a:xfrm>
            <a:off x="-599638" y="3227065"/>
            <a:ext cx="10903698" cy="3569205"/>
          </a:xfrm>
          <a:prstGeom prst="rect">
            <a:avLst/>
          </a:prstGeom>
        </p:spPr>
      </p:pic>
      <p:sp>
        <p:nvSpPr>
          <p:cNvPr id="4" name="楕円 3">
            <a:extLst>
              <a:ext uri="{FF2B5EF4-FFF2-40B4-BE49-F238E27FC236}">
                <a16:creationId xmlns:a16="http://schemas.microsoft.com/office/drawing/2014/main" id="{712DA5BB-09A3-C28A-CA2A-E051F7DE40B0}"/>
              </a:ext>
            </a:extLst>
          </p:cNvPr>
          <p:cNvSpPr/>
          <p:nvPr/>
        </p:nvSpPr>
        <p:spPr>
          <a:xfrm>
            <a:off x="3877056" y="3017519"/>
            <a:ext cx="3183388" cy="1593223"/>
          </a:xfrm>
          <a:prstGeom prst="ellipse">
            <a:avLst/>
          </a:prstGeom>
          <a:noFill/>
          <a:ln w="762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486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16FE03-57B0-7902-9EDD-351DE1B3D0A8}"/>
              </a:ext>
            </a:extLst>
          </p:cNvPr>
          <p:cNvSpPr>
            <a:spLocks noGrp="1"/>
          </p:cNvSpPr>
          <p:nvPr>
            <p:ph type="title"/>
          </p:nvPr>
        </p:nvSpPr>
        <p:spPr>
          <a:xfrm>
            <a:off x="838200" y="2139378"/>
            <a:ext cx="10515600" cy="1325563"/>
          </a:xfrm>
        </p:spPr>
        <p:txBody>
          <a:bodyPr/>
          <a:lstStyle/>
          <a:p>
            <a:endParaRPr kumimoji="1" lang="ja-JP" altLang="en-US" dirty="0"/>
          </a:p>
        </p:txBody>
      </p:sp>
      <p:sp>
        <p:nvSpPr>
          <p:cNvPr id="4" name="タイトル 1">
            <a:extLst>
              <a:ext uri="{FF2B5EF4-FFF2-40B4-BE49-F238E27FC236}">
                <a16:creationId xmlns:a16="http://schemas.microsoft.com/office/drawing/2014/main" id="{D93E0965-175F-55D8-F553-010FC7021E56}"/>
              </a:ext>
            </a:extLst>
          </p:cNvPr>
          <p:cNvSpPr txBox="1">
            <a:spLocks/>
          </p:cNvSpPr>
          <p:nvPr/>
        </p:nvSpPr>
        <p:spPr>
          <a:xfrm>
            <a:off x="1575024" y="2210062"/>
            <a:ext cx="9470927" cy="3294625"/>
          </a:xfrm>
          <a:prstGeom prst="rect">
            <a:avLst/>
          </a:prstGeom>
          <a:ln>
            <a:solidFill>
              <a:srgbClr val="00B0F0"/>
            </a:solid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ja-JP" altLang="en-US" sz="2700" b="1" dirty="0">
                <a:solidFill>
                  <a:srgbClr val="00B0F0"/>
                </a:solidFill>
                <a:latin typeface="HGPｺﾞｼｯｸE" panose="020B0900000000000000" pitchFamily="50" charset="-128"/>
                <a:ea typeface="HGPｺﾞｼｯｸE" panose="020B0900000000000000" pitchFamily="50" charset="-128"/>
              </a:rPr>
            </a:br>
            <a:r>
              <a:rPr lang="ja-JP" altLang="en-US" sz="9600" b="1" dirty="0">
                <a:solidFill>
                  <a:srgbClr val="00B0F0"/>
                </a:solidFill>
                <a:latin typeface="HGPｺﾞｼｯｸE" panose="020B0900000000000000" pitchFamily="50" charset="-128"/>
                <a:ea typeface="HGPｺﾞｼｯｸE" panose="020B0900000000000000" pitchFamily="50" charset="-128"/>
              </a:rPr>
              <a:t>ジャーナリム分野の</a:t>
            </a:r>
          </a:p>
          <a:p>
            <a:r>
              <a:rPr lang="ja-JP" altLang="en-US" sz="9600" b="1" dirty="0">
                <a:solidFill>
                  <a:srgbClr val="FF6699"/>
                </a:solidFill>
                <a:latin typeface="HGPｺﾞｼｯｸE" panose="020B0900000000000000" pitchFamily="50" charset="-128"/>
                <a:ea typeface="HGPｺﾞｼｯｸE" panose="020B0900000000000000" pitchFamily="50" charset="-128"/>
              </a:rPr>
              <a:t>修論・博論を</a:t>
            </a:r>
          </a:p>
          <a:p>
            <a:r>
              <a:rPr lang="ja-JP" altLang="en-US" sz="9600" b="1" dirty="0">
                <a:solidFill>
                  <a:srgbClr val="FF6699"/>
                </a:solidFill>
                <a:latin typeface="HGPｺﾞｼｯｸE" panose="020B0900000000000000" pitchFamily="50" charset="-128"/>
                <a:ea typeface="HGPｺﾞｼｯｸE" panose="020B0900000000000000" pitchFamily="50" charset="-128"/>
              </a:rPr>
              <a:t>少しだけ、ご紹介します</a:t>
            </a:r>
          </a:p>
        </p:txBody>
      </p:sp>
    </p:spTree>
    <p:extLst>
      <p:ext uri="{BB962C8B-B14F-4D97-AF65-F5344CB8AC3E}">
        <p14:creationId xmlns:p14="http://schemas.microsoft.com/office/powerpoint/2010/main" val="3200581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0F72223-9DB6-B866-0FA9-838E8B7AC73B}"/>
              </a:ext>
            </a:extLst>
          </p:cNvPr>
          <p:cNvPicPr>
            <a:picLocks noChangeAspect="1"/>
          </p:cNvPicPr>
          <p:nvPr/>
        </p:nvPicPr>
        <p:blipFill>
          <a:blip r:embed="rId2"/>
          <a:stretch>
            <a:fillRect/>
          </a:stretch>
        </p:blipFill>
        <p:spPr>
          <a:xfrm>
            <a:off x="8460662" y="45242"/>
            <a:ext cx="3614380" cy="4977344"/>
          </a:xfrm>
          <a:prstGeom prst="rect">
            <a:avLst/>
          </a:prstGeom>
        </p:spPr>
      </p:pic>
      <p:sp>
        <p:nvSpPr>
          <p:cNvPr id="6" name="正方形/長方形 5">
            <a:extLst>
              <a:ext uri="{FF2B5EF4-FFF2-40B4-BE49-F238E27FC236}">
                <a16:creationId xmlns:a16="http://schemas.microsoft.com/office/drawing/2014/main" id="{E109DCE7-7A61-D12B-64A2-6578B4CDE6FC}"/>
              </a:ext>
            </a:extLst>
          </p:cNvPr>
          <p:cNvSpPr/>
          <p:nvPr/>
        </p:nvSpPr>
        <p:spPr>
          <a:xfrm>
            <a:off x="7515898" y="5187013"/>
            <a:ext cx="4676102" cy="1384995"/>
          </a:xfrm>
          <a:prstGeom prst="rect">
            <a:avLst/>
          </a:prstGeom>
          <a:ln w="38100">
            <a:solidFill>
              <a:srgbClr val="FF3399"/>
            </a:solidFill>
          </a:ln>
        </p:spPr>
        <p:txBody>
          <a:bodyPr wrap="square">
            <a:spAutoFit/>
          </a:bodyPr>
          <a:lstStyle/>
          <a:p>
            <a:pPr algn="r">
              <a:defRPr/>
            </a:pPr>
            <a:r>
              <a:rPr lang="ja-JP" altLang="en-US" sz="2800" b="1" dirty="0"/>
              <a:t>ジャーナリズム分野</a:t>
            </a:r>
          </a:p>
          <a:p>
            <a:pPr algn="r">
              <a:defRPr/>
            </a:pPr>
            <a:r>
              <a:rPr lang="ja-JP" altLang="en-US" sz="2800" b="1" dirty="0"/>
              <a:t>博士第１号</a:t>
            </a:r>
            <a:br>
              <a:rPr lang="ja-JP" altLang="en-US" sz="2800" b="1" dirty="0">
                <a:solidFill>
                  <a:srgbClr val="FF3399"/>
                </a:solidFill>
              </a:rPr>
            </a:br>
            <a:r>
              <a:rPr lang="ja-JP" altLang="en-US" sz="2800" b="1" dirty="0">
                <a:solidFill>
                  <a:srgbClr val="FF3399"/>
                </a:solidFill>
              </a:rPr>
              <a:t>藤原瑠美さんの論文が本に</a:t>
            </a:r>
            <a:endParaRPr lang="en-US" altLang="ja-JP" sz="2800" b="1" dirty="0">
              <a:solidFill>
                <a:srgbClr val="FF3399"/>
              </a:solidFill>
            </a:endParaRPr>
          </a:p>
        </p:txBody>
      </p:sp>
      <p:sp>
        <p:nvSpPr>
          <p:cNvPr id="2" name="タイトル 1">
            <a:extLst>
              <a:ext uri="{FF2B5EF4-FFF2-40B4-BE49-F238E27FC236}">
                <a16:creationId xmlns:a16="http://schemas.microsoft.com/office/drawing/2014/main" id="{8871081B-E1D8-A5ED-9666-4870E86E3798}"/>
              </a:ext>
            </a:extLst>
          </p:cNvPr>
          <p:cNvSpPr>
            <a:spLocks noGrp="1"/>
          </p:cNvSpPr>
          <p:nvPr>
            <p:ph type="title"/>
          </p:nvPr>
        </p:nvSpPr>
        <p:spPr>
          <a:xfrm>
            <a:off x="849630" y="200024"/>
            <a:ext cx="6754328" cy="1009650"/>
          </a:xfrm>
          <a:solidFill>
            <a:srgbClr val="FFFF00"/>
          </a:solidFill>
        </p:spPr>
        <p:txBody>
          <a:bodyPr rtlCol="0">
            <a:normAutofit fontScale="90000"/>
          </a:bodyPr>
          <a:lstStyle/>
          <a:p>
            <a:pPr>
              <a:defRPr/>
            </a:pPr>
            <a:r>
              <a:rPr lang="ja-JP" altLang="en-US" dirty="0">
                <a:solidFill>
                  <a:srgbClr val="0000FF"/>
                </a:solidFill>
                <a:latin typeface="HGS創英角ﾎﾟｯﾌﾟ体" pitchFamily="50" charset="-128"/>
                <a:ea typeface="HGS創英角ﾎﾟｯﾌﾟ体" pitchFamily="50" charset="-128"/>
              </a:rPr>
              <a:t>　　　</a:t>
            </a:r>
            <a:br>
              <a:rPr lang="en-US" altLang="ja-JP" dirty="0">
                <a:solidFill>
                  <a:srgbClr val="0000FF"/>
                </a:solidFill>
                <a:latin typeface="HGS創英角ﾎﾟｯﾌﾟ体" pitchFamily="50" charset="-128"/>
                <a:ea typeface="HGS創英角ﾎﾟｯﾌﾟ体" pitchFamily="50" charset="-128"/>
              </a:rPr>
            </a:br>
            <a:br>
              <a:rPr lang="en-US" altLang="ja-JP" dirty="0">
                <a:solidFill>
                  <a:srgbClr val="0000FF"/>
                </a:solidFill>
                <a:latin typeface="HGS創英角ﾎﾟｯﾌﾟ体" pitchFamily="50" charset="-128"/>
                <a:ea typeface="HGS創英角ﾎﾟｯﾌﾟ体" pitchFamily="50" charset="-128"/>
              </a:rPr>
            </a:br>
            <a:r>
              <a:rPr lang="ja-JP" altLang="en-US" sz="3600" dirty="0">
                <a:solidFill>
                  <a:srgbClr val="0000FF"/>
                </a:solidFill>
                <a:latin typeface="HGS創英角ﾎﾟｯﾌﾟ体" pitchFamily="50" charset="-128"/>
                <a:ea typeface="HGS創英角ﾎﾟｯﾌﾟ体" pitchFamily="50" charset="-128"/>
              </a:rPr>
              <a:t>厚生労働省に影響を与えた</a:t>
            </a:r>
            <a:br>
              <a:rPr lang="ja-JP" altLang="en-US" dirty="0">
                <a:solidFill>
                  <a:srgbClr val="0000FF"/>
                </a:solidFill>
                <a:latin typeface="HGS創英角ﾎﾟｯﾌﾟ体" pitchFamily="50" charset="-128"/>
                <a:ea typeface="HGS創英角ﾎﾟｯﾌﾟ体" pitchFamily="50" charset="-128"/>
              </a:rPr>
            </a:br>
            <a:r>
              <a:rPr lang="ja-JP" altLang="en-US" dirty="0">
                <a:solidFill>
                  <a:srgbClr val="0000FF"/>
                </a:solidFill>
                <a:latin typeface="HGS創英角ﾎﾟｯﾌﾟ体" pitchFamily="50" charset="-128"/>
                <a:ea typeface="HGS創英角ﾎﾟｯﾌﾟ体" pitchFamily="50" charset="-128"/>
              </a:rPr>
              <a:t>　</a:t>
            </a:r>
            <a:r>
              <a:rPr lang="ja-JP" altLang="en-US" sz="3100" dirty="0">
                <a:solidFill>
                  <a:srgbClr val="0000FF"/>
                </a:solidFill>
                <a:latin typeface="HGS創英角ﾎﾟｯﾌﾟ体" pitchFamily="50" charset="-128"/>
                <a:ea typeface="HGS創英角ﾎﾟｯﾌﾟ体" pitchFamily="50" charset="-128"/>
              </a:rPr>
              <a:t>スウェーデンの「過去」と「いま」</a:t>
            </a:r>
            <a:br>
              <a:rPr lang="en-US" altLang="ja-JP" sz="3100" dirty="0">
                <a:solidFill>
                  <a:srgbClr val="0000FF"/>
                </a:solidFill>
                <a:latin typeface="HGS創英角ﾎﾟｯﾌﾟ体" pitchFamily="50" charset="-128"/>
                <a:ea typeface="HGS創英角ﾎﾟｯﾌﾟ体" pitchFamily="50" charset="-128"/>
              </a:rPr>
            </a:br>
            <a:br>
              <a:rPr lang="en-US" altLang="ja-JP" sz="3600" dirty="0">
                <a:latin typeface="HGS創英角ﾎﾟｯﾌﾟ体" pitchFamily="50" charset="-128"/>
                <a:ea typeface="HGS創英角ﾎﾟｯﾌﾟ体" pitchFamily="50" charset="-128"/>
              </a:rPr>
            </a:br>
            <a:endParaRPr lang="ja-JP" altLang="en-US" sz="3600" dirty="0">
              <a:latin typeface="HGS創英角ﾎﾟｯﾌﾟ体" pitchFamily="50" charset="-128"/>
              <a:ea typeface="HGS創英角ﾎﾟｯﾌﾟ体" pitchFamily="50" charset="-128"/>
            </a:endParaRPr>
          </a:p>
        </p:txBody>
      </p:sp>
      <p:pic>
        <p:nvPicPr>
          <p:cNvPr id="51203" name="コンテンツ プレースホルダ 3" descr="img002.jpg">
            <a:extLst>
              <a:ext uri="{FF2B5EF4-FFF2-40B4-BE49-F238E27FC236}">
                <a16:creationId xmlns:a16="http://schemas.microsoft.com/office/drawing/2014/main" id="{527B6B52-D299-3A28-9607-CC697339975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6090" t="15060" r="10362" b="59570"/>
          <a:stretch>
            <a:fillRect/>
          </a:stretch>
        </p:blipFill>
        <p:spPr>
          <a:xfrm>
            <a:off x="0" y="2533914"/>
            <a:ext cx="7515898" cy="3960411"/>
          </a:xfrm>
        </p:spPr>
      </p:pic>
      <p:sp>
        <p:nvSpPr>
          <p:cNvPr id="51205" name="テキスト ボックス 2">
            <a:extLst>
              <a:ext uri="{FF2B5EF4-FFF2-40B4-BE49-F238E27FC236}">
                <a16:creationId xmlns:a16="http://schemas.microsoft.com/office/drawing/2014/main" id="{86DA131C-AA73-3D47-2A62-BBDF92056D4C}"/>
              </a:ext>
            </a:extLst>
          </p:cNvPr>
          <p:cNvSpPr txBox="1">
            <a:spLocks noChangeArrowheads="1"/>
          </p:cNvSpPr>
          <p:nvPr/>
        </p:nvSpPr>
        <p:spPr bwMode="auto">
          <a:xfrm>
            <a:off x="116958" y="1271851"/>
            <a:ext cx="863790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t>「</a:t>
            </a:r>
            <a:r>
              <a:rPr lang="en-US" altLang="ja-JP" sz="2400" dirty="0"/>
              <a:t>70</a:t>
            </a:r>
            <a:r>
              <a:rPr lang="ja-JP" altLang="en-US" sz="2400" dirty="0"/>
              <a:t>年代末まで、精神病院に認知症の人が患者として収容され、</a:t>
            </a:r>
          </a:p>
          <a:p>
            <a:pPr eaLnBrk="1" hangingPunct="1">
              <a:spcBef>
                <a:spcPct val="0"/>
              </a:spcBef>
              <a:buFontTx/>
              <a:buNone/>
            </a:pPr>
            <a:r>
              <a:rPr lang="ja-JP" altLang="en-US" sz="2400" dirty="0"/>
              <a:t>　　写真の両端の人のように、縛られている人もいました」</a:t>
            </a:r>
          </a:p>
          <a:p>
            <a:pPr eaLnBrk="1" hangingPunct="1">
              <a:spcBef>
                <a:spcPct val="0"/>
              </a:spcBef>
              <a:buFontTx/>
              <a:buNone/>
            </a:pPr>
            <a:r>
              <a:rPr lang="ja-JP" altLang="en-US" sz="2400" dirty="0"/>
              <a:t>　　</a:t>
            </a:r>
            <a:r>
              <a:rPr lang="en-US" altLang="ja-JP" sz="2800" b="1" dirty="0">
                <a:solidFill>
                  <a:srgbClr val="FF3399"/>
                </a:solidFill>
              </a:rPr>
              <a:t>1992</a:t>
            </a:r>
            <a:r>
              <a:rPr lang="ja-JP" altLang="en-US" sz="2800" b="1" dirty="0">
                <a:solidFill>
                  <a:srgbClr val="FF3399"/>
                </a:solidFill>
              </a:rPr>
              <a:t>年にエーデル改革。このような風景は皆無に</a:t>
            </a:r>
          </a:p>
        </p:txBody>
      </p:sp>
    </p:spTree>
    <p:extLst>
      <p:ext uri="{BB962C8B-B14F-4D97-AF65-F5344CB8AC3E}">
        <p14:creationId xmlns:p14="http://schemas.microsoft.com/office/powerpoint/2010/main" val="175901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74955A-B704-288C-1880-C367D3A28FCF}"/>
              </a:ext>
            </a:extLst>
          </p:cNvPr>
          <p:cNvSpPr>
            <a:spLocks noGrp="1"/>
          </p:cNvSpPr>
          <p:nvPr>
            <p:ph type="title"/>
          </p:nvPr>
        </p:nvSpPr>
        <p:spPr>
          <a:xfrm>
            <a:off x="491318" y="-122829"/>
            <a:ext cx="10515600" cy="1325563"/>
          </a:xfrm>
        </p:spPr>
        <p:txBody>
          <a:bodyPr>
            <a:normAutofit/>
          </a:bodyPr>
          <a:lstStyle/>
          <a:p>
            <a:r>
              <a:rPr kumimoji="1" lang="ja-JP" altLang="en-US" sz="3600" b="1" dirty="0">
                <a:latin typeface="HGP創英角ｺﾞｼｯｸUB" panose="020B0900000000000000" pitchFamily="50" charset="-128"/>
                <a:ea typeface="HGP創英角ｺﾞｼｯｸUB" panose="020B0900000000000000" pitchFamily="50" charset="-128"/>
              </a:rPr>
              <a:t>ライフヒストリーで「自立概念」を深める</a:t>
            </a:r>
          </a:p>
        </p:txBody>
      </p:sp>
      <p:pic>
        <p:nvPicPr>
          <p:cNvPr id="5" name="図 4" descr="ダイアグラム&#10;&#10;AI 生成コンテンツは誤りを含む可能性があります。">
            <a:extLst>
              <a:ext uri="{FF2B5EF4-FFF2-40B4-BE49-F238E27FC236}">
                <a16:creationId xmlns:a16="http://schemas.microsoft.com/office/drawing/2014/main" id="{67335A51-B3E1-C875-1745-1070E52FCC7E}"/>
              </a:ext>
            </a:extLst>
          </p:cNvPr>
          <p:cNvPicPr>
            <a:picLocks noChangeAspect="1"/>
          </p:cNvPicPr>
          <p:nvPr/>
        </p:nvPicPr>
        <p:blipFill>
          <a:blip r:embed="rId2"/>
          <a:stretch>
            <a:fillRect/>
          </a:stretch>
        </p:blipFill>
        <p:spPr>
          <a:xfrm>
            <a:off x="0" y="844506"/>
            <a:ext cx="8513756" cy="6013494"/>
          </a:xfrm>
          <a:prstGeom prst="rect">
            <a:avLst/>
          </a:prstGeom>
        </p:spPr>
      </p:pic>
      <p:pic>
        <p:nvPicPr>
          <p:cNvPr id="7" name="コンテンツ プレースホルダー 6" descr="スポーツゲーム, グループ が含まれている画像&#10;&#10;AI 生成コンテンツは誤りを含む可能性があります。">
            <a:extLst>
              <a:ext uri="{FF2B5EF4-FFF2-40B4-BE49-F238E27FC236}">
                <a16:creationId xmlns:a16="http://schemas.microsoft.com/office/drawing/2014/main" id="{FDE51771-1C7B-F2F0-6009-B6ABE3E2659B}"/>
              </a:ext>
            </a:extLst>
          </p:cNvPr>
          <p:cNvPicPr>
            <a:picLocks noGrp="1" noChangeAspect="1"/>
          </p:cNvPicPr>
          <p:nvPr>
            <p:ph idx="1"/>
          </p:nvPr>
        </p:nvPicPr>
        <p:blipFill>
          <a:blip r:embed="rId3"/>
          <a:stretch>
            <a:fillRect/>
          </a:stretch>
        </p:blipFill>
        <p:spPr>
          <a:xfrm>
            <a:off x="9144000" y="0"/>
            <a:ext cx="2799417" cy="4190961"/>
          </a:xfrm>
          <a:prstGeom prst="rect">
            <a:avLst/>
          </a:prstGeom>
        </p:spPr>
      </p:pic>
      <p:sp>
        <p:nvSpPr>
          <p:cNvPr id="3" name="テキスト ボックス 2">
            <a:extLst>
              <a:ext uri="{FF2B5EF4-FFF2-40B4-BE49-F238E27FC236}">
                <a16:creationId xmlns:a16="http://schemas.microsoft.com/office/drawing/2014/main" id="{55DC6ADC-AA42-7F71-DFC9-DA44D8A0F2F5}"/>
              </a:ext>
            </a:extLst>
          </p:cNvPr>
          <p:cNvSpPr txBox="1"/>
          <p:nvPr/>
        </p:nvSpPr>
        <p:spPr>
          <a:xfrm>
            <a:off x="8886170" y="4831307"/>
            <a:ext cx="3416320" cy="1661993"/>
          </a:xfrm>
          <a:prstGeom prst="rect">
            <a:avLst/>
          </a:prstGeom>
          <a:noFill/>
        </p:spPr>
        <p:txBody>
          <a:bodyPr wrap="none" rtlCol="0">
            <a:spAutoFit/>
          </a:bodyPr>
          <a:lstStyle/>
          <a:p>
            <a:r>
              <a:rPr kumimoji="1" lang="ja-JP" altLang="en-US" sz="2800" b="1" dirty="0">
                <a:solidFill>
                  <a:srgbClr val="00B0F0"/>
                </a:solidFill>
              </a:rPr>
              <a:t>障害福祉の現場から</a:t>
            </a:r>
            <a:br>
              <a:rPr kumimoji="1" lang="ja-JP" altLang="en-US" sz="2800" b="1" dirty="0">
                <a:solidFill>
                  <a:srgbClr val="00B0F0"/>
                </a:solidFill>
              </a:rPr>
            </a:br>
            <a:r>
              <a:rPr kumimoji="1" lang="ja-JP" altLang="en-US" sz="2800" b="1" dirty="0">
                <a:solidFill>
                  <a:srgbClr val="00B0F0"/>
                </a:solidFill>
              </a:rPr>
              <a:t>鈴木隆子さん</a:t>
            </a:r>
          </a:p>
          <a:p>
            <a:r>
              <a:rPr lang="ja-JP" altLang="en-US" sz="2800" b="1" dirty="0">
                <a:solidFill>
                  <a:srgbClr val="00B0F0"/>
                </a:solidFill>
              </a:rPr>
              <a:t>の修士論文</a:t>
            </a:r>
            <a:endParaRPr kumimoji="1" lang="ja-JP" altLang="en-US" sz="2800" b="1" dirty="0">
              <a:solidFill>
                <a:srgbClr val="00B0F0"/>
              </a:solidFill>
            </a:endParaRPr>
          </a:p>
          <a:p>
            <a:endParaRPr kumimoji="1" lang="ja-JP" altLang="en-US" dirty="0">
              <a:solidFill>
                <a:srgbClr val="00B0F0"/>
              </a:solidFill>
            </a:endParaRPr>
          </a:p>
        </p:txBody>
      </p:sp>
    </p:spTree>
    <p:extLst>
      <p:ext uri="{BB962C8B-B14F-4D97-AF65-F5344CB8AC3E}">
        <p14:creationId xmlns:p14="http://schemas.microsoft.com/office/powerpoint/2010/main" val="48856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10;&#10;AI 生成コンテンツは誤りを含む可能性があります。">
            <a:extLst>
              <a:ext uri="{FF2B5EF4-FFF2-40B4-BE49-F238E27FC236}">
                <a16:creationId xmlns:a16="http://schemas.microsoft.com/office/drawing/2014/main" id="{2DC846CB-939B-CC73-C306-0536940AF5D9}"/>
              </a:ext>
            </a:extLst>
          </p:cNvPr>
          <p:cNvPicPr>
            <a:picLocks noChangeAspect="1"/>
          </p:cNvPicPr>
          <p:nvPr/>
        </p:nvPicPr>
        <p:blipFill>
          <a:blip r:embed="rId2"/>
          <a:stretch>
            <a:fillRect/>
          </a:stretch>
        </p:blipFill>
        <p:spPr>
          <a:xfrm>
            <a:off x="4075567" y="2429536"/>
            <a:ext cx="8116433" cy="4820323"/>
          </a:xfrm>
          <a:prstGeom prst="rect">
            <a:avLst/>
          </a:prstGeom>
        </p:spPr>
      </p:pic>
      <p:pic>
        <p:nvPicPr>
          <p:cNvPr id="5" name="図 4" descr="テキスト が含まれている画像&#10;&#10;AI 生成コンテンツは誤りを含む可能性があります。">
            <a:extLst>
              <a:ext uri="{FF2B5EF4-FFF2-40B4-BE49-F238E27FC236}">
                <a16:creationId xmlns:a16="http://schemas.microsoft.com/office/drawing/2014/main" id="{1830F2BD-6D09-1C4E-FCB9-5EE720A85F97}"/>
              </a:ext>
            </a:extLst>
          </p:cNvPr>
          <p:cNvPicPr>
            <a:picLocks noChangeAspect="1"/>
          </p:cNvPicPr>
          <p:nvPr/>
        </p:nvPicPr>
        <p:blipFill>
          <a:blip r:embed="rId3"/>
          <a:stretch>
            <a:fillRect/>
          </a:stretch>
        </p:blipFill>
        <p:spPr>
          <a:xfrm>
            <a:off x="-51806" y="1059785"/>
            <a:ext cx="5733826" cy="5879178"/>
          </a:xfrm>
          <a:prstGeom prst="rect">
            <a:avLst/>
          </a:prstGeom>
        </p:spPr>
      </p:pic>
      <p:sp>
        <p:nvSpPr>
          <p:cNvPr id="9" name="テキスト ボックス 8">
            <a:extLst>
              <a:ext uri="{FF2B5EF4-FFF2-40B4-BE49-F238E27FC236}">
                <a16:creationId xmlns:a16="http://schemas.microsoft.com/office/drawing/2014/main" id="{8F36687C-1C32-AFEB-B28A-19042135075F}"/>
              </a:ext>
            </a:extLst>
          </p:cNvPr>
          <p:cNvSpPr txBox="1"/>
          <p:nvPr/>
        </p:nvSpPr>
        <p:spPr>
          <a:xfrm>
            <a:off x="7845553" y="1297466"/>
            <a:ext cx="4240176" cy="1815882"/>
          </a:xfrm>
          <a:prstGeom prst="rect">
            <a:avLst/>
          </a:prstGeom>
          <a:noFill/>
        </p:spPr>
        <p:txBody>
          <a:bodyPr wrap="square">
            <a:spAutoFit/>
          </a:bodyPr>
          <a:lstStyle/>
          <a:p>
            <a:r>
              <a:rPr lang="ja-JP" altLang="en-US" sz="2800" b="1" dirty="0">
                <a:effectLst/>
                <a:latin typeface="HGP創英角ｺﾞｼｯｸUB" panose="020B0900000000000000" pitchFamily="50" charset="-128"/>
                <a:ea typeface="HGP創英角ｺﾞｼｯｸUB" panose="020B0900000000000000" pitchFamily="50" charset="-128"/>
              </a:rPr>
              <a:t>「オリジナリティ」</a:t>
            </a:r>
          </a:p>
          <a:p>
            <a:r>
              <a:rPr lang="ja-JP" altLang="en-US" sz="2800" b="1" dirty="0">
                <a:effectLst/>
                <a:latin typeface="HGP創英角ｺﾞｼｯｸUB" panose="020B0900000000000000" pitchFamily="50" charset="-128"/>
                <a:ea typeface="HGP創英角ｺﾞｼｯｸUB" panose="020B0900000000000000" pitchFamily="50" charset="-128"/>
              </a:rPr>
              <a:t>「科学性・論理性」</a:t>
            </a:r>
          </a:p>
          <a:p>
            <a:r>
              <a:rPr lang="ja-JP" altLang="en-US" sz="2800" b="1" dirty="0">
                <a:solidFill>
                  <a:srgbClr val="FF0000"/>
                </a:solidFill>
                <a:latin typeface="HGP創英角ｺﾞｼｯｸUB" panose="020B0900000000000000" pitchFamily="50" charset="-128"/>
                <a:ea typeface="HGP創英角ｺﾞｼｯｸUB" panose="020B0900000000000000" pitchFamily="50" charset="-128"/>
              </a:rPr>
              <a:t>「社会へのインパクト」</a:t>
            </a:r>
          </a:p>
          <a:p>
            <a:r>
              <a:rPr lang="ja-JP" altLang="en-US" sz="2800" b="1" dirty="0">
                <a:solidFill>
                  <a:srgbClr val="FF0000"/>
                </a:solidFill>
                <a:effectLst/>
                <a:latin typeface="HGP創英角ｺﾞｼｯｸUB" panose="020B0900000000000000" pitchFamily="50" charset="-128"/>
                <a:ea typeface="HGP創英角ｺﾞｼｯｸUB" panose="020B0900000000000000" pitchFamily="50" charset="-128"/>
              </a:rPr>
              <a:t>「表現力」</a:t>
            </a:r>
            <a:endParaRPr lang="ja-JP" altLang="en-US" sz="2800" b="1"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B75927B9-0682-8032-7C97-CD5C9684A413}"/>
              </a:ext>
            </a:extLst>
          </p:cNvPr>
          <p:cNvSpPr txBox="1"/>
          <p:nvPr/>
        </p:nvSpPr>
        <p:spPr>
          <a:xfrm>
            <a:off x="7170259" y="716521"/>
            <a:ext cx="6182436" cy="461665"/>
          </a:xfrm>
          <a:prstGeom prst="rect">
            <a:avLst/>
          </a:prstGeom>
          <a:noFill/>
        </p:spPr>
        <p:txBody>
          <a:bodyPr wrap="square">
            <a:spAutoFit/>
          </a:bodyPr>
          <a:lstStyle/>
          <a:p>
            <a:pPr>
              <a:buNone/>
            </a:pPr>
            <a:r>
              <a:rPr lang="ja-JP" altLang="en-US" sz="2400" b="1" dirty="0">
                <a:solidFill>
                  <a:srgbClr val="000000"/>
                </a:solidFill>
                <a:effectLst/>
              </a:rPr>
              <a:t>日本医学ジャーナリスト協会賞</a:t>
            </a:r>
            <a:endParaRPr lang="ja-JP" altLang="en-US" sz="2400" b="1" dirty="0">
              <a:effectLst/>
            </a:endParaRPr>
          </a:p>
        </p:txBody>
      </p:sp>
      <p:sp>
        <p:nvSpPr>
          <p:cNvPr id="12" name="楕円 11">
            <a:extLst>
              <a:ext uri="{FF2B5EF4-FFF2-40B4-BE49-F238E27FC236}">
                <a16:creationId xmlns:a16="http://schemas.microsoft.com/office/drawing/2014/main" id="{6BEB21B0-BAF1-F14A-6180-895F0C476065}"/>
              </a:ext>
            </a:extLst>
          </p:cNvPr>
          <p:cNvSpPr/>
          <p:nvPr/>
        </p:nvSpPr>
        <p:spPr>
          <a:xfrm>
            <a:off x="6500378" y="531855"/>
            <a:ext cx="5548953" cy="64633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3A94260-8C6D-153F-F6C3-A4F93A2BBE22}"/>
              </a:ext>
            </a:extLst>
          </p:cNvPr>
          <p:cNvSpPr txBox="1"/>
          <p:nvPr/>
        </p:nvSpPr>
        <p:spPr>
          <a:xfrm>
            <a:off x="133068" y="128428"/>
            <a:ext cx="6779796" cy="1200329"/>
          </a:xfrm>
          <a:prstGeom prst="rect">
            <a:avLst/>
          </a:prstGeom>
          <a:noFill/>
          <a:ln w="28575">
            <a:solidFill>
              <a:srgbClr val="FF0000"/>
            </a:solidFill>
          </a:ln>
        </p:spPr>
        <p:txBody>
          <a:bodyPr wrap="square" rtlCol="0">
            <a:spAutoFit/>
          </a:bodyPr>
          <a:lstStyle/>
          <a:p>
            <a:r>
              <a:rPr kumimoji="1" lang="ja-JP" altLang="en-US" sz="3600" dirty="0">
                <a:solidFill>
                  <a:srgbClr val="FF0000"/>
                </a:solidFill>
                <a:latin typeface="AR Pマーカー体E04" panose="040B0900000000000000" pitchFamily="50" charset="-128"/>
                <a:ea typeface="AR Pマーカー体E04" panose="040B0900000000000000" pitchFamily="50" charset="-128"/>
              </a:rPr>
              <a:t>ジャーナリズムと</a:t>
            </a:r>
            <a:r>
              <a:rPr lang="ja-JP" altLang="en-US" sz="3600" dirty="0">
                <a:solidFill>
                  <a:srgbClr val="FF0000"/>
                </a:solidFill>
                <a:latin typeface="AR Pマーカー体E04" panose="040B0900000000000000" pitchFamily="50" charset="-128"/>
                <a:ea typeface="AR Pマーカー体E04" panose="040B0900000000000000" pitchFamily="50" charset="-128"/>
              </a:rPr>
              <a:t>アカデミズム</a:t>
            </a:r>
          </a:p>
          <a:p>
            <a:r>
              <a:rPr lang="ja-JP" altLang="en-US" sz="3600" dirty="0">
                <a:solidFill>
                  <a:srgbClr val="FF0000"/>
                </a:solidFill>
                <a:latin typeface="AR Pマーカー体E04" panose="040B0900000000000000" pitchFamily="50" charset="-128"/>
                <a:ea typeface="AR Pマーカー体E04" panose="040B0900000000000000" pitchFamily="50" charset="-128"/>
              </a:rPr>
              <a:t>　　実は、とても似ている・その１</a:t>
            </a:r>
            <a:endParaRPr kumimoji="1" lang="ja-JP" altLang="en-US" sz="3600" dirty="0">
              <a:solidFill>
                <a:srgbClr val="FF0000"/>
              </a:solidFill>
              <a:latin typeface="AR Pマーカー体E04" panose="040B0900000000000000" pitchFamily="50" charset="-128"/>
              <a:ea typeface="AR Pマーカー体E04" panose="040B0900000000000000" pitchFamily="50" charset="-128"/>
            </a:endParaRPr>
          </a:p>
        </p:txBody>
      </p:sp>
    </p:spTree>
    <p:extLst>
      <p:ext uri="{BB962C8B-B14F-4D97-AF65-F5344CB8AC3E}">
        <p14:creationId xmlns:p14="http://schemas.microsoft.com/office/powerpoint/2010/main" val="3841813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 が含まれている画像&#10;&#10;AI 生成コンテンツは誤りを含む可能性があります。">
            <a:extLst>
              <a:ext uri="{FF2B5EF4-FFF2-40B4-BE49-F238E27FC236}">
                <a16:creationId xmlns:a16="http://schemas.microsoft.com/office/drawing/2014/main" id="{B77AB487-42CB-3531-96E2-71B44768E0DF}"/>
              </a:ext>
            </a:extLst>
          </p:cNvPr>
          <p:cNvPicPr>
            <a:picLocks noChangeAspect="1"/>
          </p:cNvPicPr>
          <p:nvPr/>
        </p:nvPicPr>
        <p:blipFill>
          <a:blip r:embed="rId2"/>
          <a:srcRect l="6113" t="5829" r="3897" b="6947"/>
          <a:stretch>
            <a:fillRect/>
          </a:stretch>
        </p:blipFill>
        <p:spPr>
          <a:xfrm>
            <a:off x="507341" y="214062"/>
            <a:ext cx="3616656" cy="5179325"/>
          </a:xfrm>
          <a:prstGeom prst="rect">
            <a:avLst/>
          </a:prstGeom>
          <a:ln w="28575">
            <a:solidFill>
              <a:srgbClr val="00B0F0"/>
            </a:solidFill>
          </a:ln>
        </p:spPr>
      </p:pic>
      <p:pic>
        <p:nvPicPr>
          <p:cNvPr id="7" name="図 6" descr="テキスト, 手紙&#10;&#10;AI 生成コンテンツは誤りを含む可能性があります。">
            <a:extLst>
              <a:ext uri="{FF2B5EF4-FFF2-40B4-BE49-F238E27FC236}">
                <a16:creationId xmlns:a16="http://schemas.microsoft.com/office/drawing/2014/main" id="{01225AED-678E-9C51-D799-77AA9386BBB0}"/>
              </a:ext>
            </a:extLst>
          </p:cNvPr>
          <p:cNvPicPr>
            <a:picLocks noChangeAspect="1"/>
          </p:cNvPicPr>
          <p:nvPr/>
        </p:nvPicPr>
        <p:blipFill>
          <a:blip r:embed="rId3"/>
          <a:stretch>
            <a:fillRect/>
          </a:stretch>
        </p:blipFill>
        <p:spPr>
          <a:xfrm>
            <a:off x="4582605" y="3429000"/>
            <a:ext cx="6952707" cy="3643976"/>
          </a:xfrm>
          <a:prstGeom prst="rect">
            <a:avLst/>
          </a:prstGeom>
        </p:spPr>
      </p:pic>
      <p:sp>
        <p:nvSpPr>
          <p:cNvPr id="4" name="テキスト ボックス 3">
            <a:extLst>
              <a:ext uri="{FF2B5EF4-FFF2-40B4-BE49-F238E27FC236}">
                <a16:creationId xmlns:a16="http://schemas.microsoft.com/office/drawing/2014/main" id="{B50A0E97-2EB2-5F53-281F-632BD9DDE1C8}"/>
              </a:ext>
            </a:extLst>
          </p:cNvPr>
          <p:cNvSpPr txBox="1"/>
          <p:nvPr/>
        </p:nvSpPr>
        <p:spPr>
          <a:xfrm>
            <a:off x="5551869" y="383458"/>
            <a:ext cx="5615640" cy="3539430"/>
          </a:xfrm>
          <a:prstGeom prst="rect">
            <a:avLst/>
          </a:prstGeom>
          <a:noFill/>
        </p:spPr>
        <p:txBody>
          <a:bodyPr wrap="none" rtlCol="0">
            <a:spAutoFit/>
          </a:bodyPr>
          <a:lstStyle/>
          <a:p>
            <a:r>
              <a:rPr kumimoji="1" lang="ja-JP" altLang="en-US" sz="2800" b="1" dirty="0">
                <a:solidFill>
                  <a:srgbClr val="FF6699"/>
                </a:solidFill>
              </a:rPr>
              <a:t>平岩千代子さんの修士論文</a:t>
            </a:r>
            <a:br>
              <a:rPr kumimoji="1" lang="ja-JP" altLang="en-US" sz="2800" b="1" dirty="0">
                <a:solidFill>
                  <a:srgbClr val="FF6699"/>
                </a:solidFill>
              </a:rPr>
            </a:br>
            <a:r>
              <a:rPr kumimoji="1" lang="ja-JP" altLang="en-US" sz="2800" b="1" dirty="0">
                <a:solidFill>
                  <a:srgbClr val="FF6699"/>
                </a:solidFill>
              </a:rPr>
              <a:t>ナース・介護職に読まれて</a:t>
            </a:r>
          </a:p>
          <a:p>
            <a:r>
              <a:rPr kumimoji="1" lang="ja-JP" altLang="en-US" sz="2800" b="1" dirty="0">
                <a:solidFill>
                  <a:srgbClr val="FF6699"/>
                </a:solidFill>
              </a:rPr>
              <a:t>２刷りに</a:t>
            </a:r>
          </a:p>
          <a:p>
            <a:r>
              <a:rPr lang="ja-JP" altLang="en-US" sz="2800" b="1" dirty="0">
                <a:solidFill>
                  <a:srgbClr val="FF6699"/>
                </a:solidFill>
              </a:rPr>
              <a:t>国際医療福祉大学付属病院</a:t>
            </a:r>
          </a:p>
          <a:p>
            <a:r>
              <a:rPr lang="ja-JP" altLang="en-US" sz="2800" b="1" dirty="0">
                <a:solidFill>
                  <a:srgbClr val="FF6699"/>
                </a:solidFill>
              </a:rPr>
              <a:t>や</a:t>
            </a:r>
          </a:p>
          <a:p>
            <a:r>
              <a:rPr lang="ja-JP" altLang="en-US" sz="2800" b="1" dirty="0">
                <a:solidFill>
                  <a:srgbClr val="FF6699"/>
                </a:solidFill>
              </a:rPr>
              <a:t>聴講してくださっている</a:t>
            </a:r>
          </a:p>
          <a:p>
            <a:r>
              <a:rPr lang="ja-JP" altLang="en-US" sz="2800" b="1" dirty="0">
                <a:solidFill>
                  <a:srgbClr val="FF6699"/>
                </a:solidFill>
              </a:rPr>
              <a:t>東北大臨床教授山崎英樹</a:t>
            </a:r>
            <a:r>
              <a:rPr lang="en-US" altLang="ja-JP" sz="2800" b="1" dirty="0">
                <a:solidFill>
                  <a:srgbClr val="FF6699"/>
                </a:solidFill>
              </a:rPr>
              <a:t>doctor</a:t>
            </a:r>
            <a:r>
              <a:rPr lang="ja-JP" altLang="en-US" sz="2800" b="1" dirty="0">
                <a:solidFill>
                  <a:srgbClr val="FF6699"/>
                </a:solidFill>
              </a:rPr>
              <a:t>が</a:t>
            </a:r>
          </a:p>
          <a:p>
            <a:r>
              <a:rPr lang="ja-JP" altLang="en-US" sz="2800" b="1" dirty="0">
                <a:solidFill>
                  <a:srgbClr val="FF6699"/>
                </a:solidFill>
              </a:rPr>
              <a:t>仙台の地域で「教科書」</a:t>
            </a:r>
            <a:r>
              <a:rPr lang="ja-JP" altLang="en-US" b="1" dirty="0">
                <a:solidFill>
                  <a:srgbClr val="FF6699"/>
                </a:solidFill>
              </a:rPr>
              <a:t>に</a:t>
            </a:r>
            <a:endParaRPr kumimoji="1" lang="ja-JP" altLang="en-US" b="1" dirty="0">
              <a:solidFill>
                <a:srgbClr val="FF6699"/>
              </a:solidFill>
            </a:endParaRPr>
          </a:p>
        </p:txBody>
      </p:sp>
    </p:spTree>
    <p:extLst>
      <p:ext uri="{BB962C8B-B14F-4D97-AF65-F5344CB8AC3E}">
        <p14:creationId xmlns:p14="http://schemas.microsoft.com/office/powerpoint/2010/main" val="511959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図 5">
            <a:extLst>
              <a:ext uri="{FF2B5EF4-FFF2-40B4-BE49-F238E27FC236}">
                <a16:creationId xmlns:a16="http://schemas.microsoft.com/office/drawing/2014/main" id="{FABD4167-D0B8-3B8F-A618-7D25E96FB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573" y="1452676"/>
            <a:ext cx="9649453" cy="55612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371" name="タイトル 1">
            <a:extLst>
              <a:ext uri="{FF2B5EF4-FFF2-40B4-BE49-F238E27FC236}">
                <a16:creationId xmlns:a16="http://schemas.microsoft.com/office/drawing/2014/main" id="{6C078D9B-9837-AB8E-48E6-8F5A79B5D5CD}"/>
              </a:ext>
            </a:extLst>
          </p:cNvPr>
          <p:cNvSpPr>
            <a:spLocks noGrp="1" noChangeArrowheads="1"/>
          </p:cNvSpPr>
          <p:nvPr>
            <p:ph type="title"/>
          </p:nvPr>
        </p:nvSpPr>
        <p:spPr>
          <a:xfrm>
            <a:off x="838200" y="365126"/>
            <a:ext cx="10515600" cy="933588"/>
          </a:xfrm>
        </p:spPr>
        <p:txBody>
          <a:bodyPr/>
          <a:lstStyle/>
          <a:p>
            <a:endParaRPr lang="ja-JP" altLang="en-US" dirty="0"/>
          </a:p>
        </p:txBody>
      </p:sp>
      <p:sp>
        <p:nvSpPr>
          <p:cNvPr id="40964" name="コンテンツ プレースホルダー 2">
            <a:extLst>
              <a:ext uri="{FF2B5EF4-FFF2-40B4-BE49-F238E27FC236}">
                <a16:creationId xmlns:a16="http://schemas.microsoft.com/office/drawing/2014/main" id="{BC909383-9E80-BD78-48DA-D495D313570A}"/>
              </a:ext>
            </a:extLst>
          </p:cNvPr>
          <p:cNvSpPr>
            <a:spLocks noGrp="1" noChangeArrowheads="1"/>
          </p:cNvSpPr>
          <p:nvPr>
            <p:ph idx="1"/>
          </p:nvPr>
        </p:nvSpPr>
        <p:spPr>
          <a:xfrm>
            <a:off x="4576304" y="5936185"/>
            <a:ext cx="6910018" cy="284162"/>
          </a:xfrm>
          <a:ln w="38100">
            <a:solidFill>
              <a:srgbClr val="FF3399"/>
            </a:solidFill>
            <a:miter lim="800000"/>
            <a:headEnd/>
            <a:tailEnd/>
          </a:ln>
        </p:spPr>
        <p:txBody>
          <a:bodyPr>
            <a:normAutofit fontScale="55000" lnSpcReduction="20000"/>
          </a:bodyPr>
          <a:lstStyle/>
          <a:p>
            <a:pPr>
              <a:defRPr/>
            </a:pPr>
            <a:endParaRPr lang="ja-JP" altLang="en-US" dirty="0"/>
          </a:p>
        </p:txBody>
      </p:sp>
      <p:sp>
        <p:nvSpPr>
          <p:cNvPr id="58373" name="スライド番号プレースホルダー 3">
            <a:extLst>
              <a:ext uri="{FF2B5EF4-FFF2-40B4-BE49-F238E27FC236}">
                <a16:creationId xmlns:a16="http://schemas.microsoft.com/office/drawing/2014/main" id="{2465DB06-2100-D72A-BD7F-4E79256D422A}"/>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557213" indent="-2143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857250" indent="-1714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200150" indent="-1714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1543050" indent="-17145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000250" indent="-1714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457450" indent="-1714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2914650" indent="-1714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371850" indent="-17145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9DE779B-DA89-4FAF-BD9B-1314D874B260}" type="slidenum">
              <a:rPr lang="en-US" altLang="ja-JP" sz="1000">
                <a:solidFill>
                  <a:srgbClr val="000000"/>
                </a:solidFill>
              </a:rPr>
              <a:pPr>
                <a:spcBef>
                  <a:spcPct val="0"/>
                </a:spcBef>
                <a:buFontTx/>
                <a:buNone/>
              </a:pPr>
              <a:t>41</a:t>
            </a:fld>
            <a:endParaRPr lang="en-US" altLang="ja-JP" sz="1000">
              <a:solidFill>
                <a:srgbClr val="000000"/>
              </a:solidFill>
            </a:endParaRPr>
          </a:p>
        </p:txBody>
      </p:sp>
      <p:sp>
        <p:nvSpPr>
          <p:cNvPr id="2" name="テキスト ボックス 1">
            <a:extLst>
              <a:ext uri="{FF2B5EF4-FFF2-40B4-BE49-F238E27FC236}">
                <a16:creationId xmlns:a16="http://schemas.microsoft.com/office/drawing/2014/main" id="{768FDB6F-A6BD-6DC6-1E03-17319914F051}"/>
              </a:ext>
            </a:extLst>
          </p:cNvPr>
          <p:cNvSpPr txBox="1"/>
          <p:nvPr/>
        </p:nvSpPr>
        <p:spPr>
          <a:xfrm>
            <a:off x="0" y="234879"/>
            <a:ext cx="11353800" cy="954107"/>
          </a:xfrm>
          <a:prstGeom prst="rect">
            <a:avLst/>
          </a:prstGeom>
          <a:noFill/>
        </p:spPr>
        <p:txBody>
          <a:bodyPr wrap="square">
            <a:spAutoFit/>
          </a:bodyPr>
          <a:lstStyle/>
          <a:p>
            <a:pPr algn="ctr"/>
            <a:r>
              <a:rPr lang="ja-JP" altLang="en-US" sz="2800" b="1" dirty="0">
                <a:solidFill>
                  <a:srgbClr val="FF3399"/>
                </a:solidFill>
              </a:rPr>
              <a:t>厚生労働省も「身体拘束すると減算／減らす努力をすると加算」　　</a:t>
            </a:r>
            <a:br>
              <a:rPr lang="ja-JP" altLang="en-US" sz="2800" b="1" dirty="0">
                <a:solidFill>
                  <a:srgbClr val="FF3399"/>
                </a:solidFill>
              </a:rPr>
            </a:br>
            <a:r>
              <a:rPr lang="ja-JP" altLang="en-US" sz="2800" b="1" dirty="0">
                <a:solidFill>
                  <a:srgbClr val="FF3399"/>
                </a:solidFill>
              </a:rPr>
              <a:t>という政策を打ち出しました。ところが「精神病院」は除くと</a:t>
            </a:r>
            <a:r>
              <a:rPr lang="en-US" altLang="ja-JP" sz="2800" b="1" dirty="0">
                <a:solidFill>
                  <a:srgbClr val="FF3399"/>
                </a:solidFill>
              </a:rPr>
              <a:t>(/o</a:t>
            </a:r>
            <a:r>
              <a:rPr lang="ja-JP" altLang="en-US" sz="2800" b="1" dirty="0">
                <a:solidFill>
                  <a:srgbClr val="FF3399"/>
                </a:solidFill>
              </a:rPr>
              <a:t>＼</a:t>
            </a:r>
            <a:r>
              <a:rPr lang="en-US" altLang="ja-JP" sz="2800" b="1" dirty="0">
                <a:solidFill>
                  <a:srgbClr val="FF3399"/>
                </a:solidFill>
              </a:rPr>
              <a:t>)</a:t>
            </a:r>
            <a:endParaRPr lang="ja-JP" altLang="en-US" sz="2800" dirty="0">
              <a:solidFill>
                <a:srgbClr val="FF3399"/>
              </a:solidFill>
            </a:endParaRPr>
          </a:p>
        </p:txBody>
      </p:sp>
      <p:sp>
        <p:nvSpPr>
          <p:cNvPr id="3" name="楕円 2">
            <a:extLst>
              <a:ext uri="{FF2B5EF4-FFF2-40B4-BE49-F238E27FC236}">
                <a16:creationId xmlns:a16="http://schemas.microsoft.com/office/drawing/2014/main" id="{E9E845B3-B390-AF21-40DD-DA43CF84C2CE}"/>
              </a:ext>
            </a:extLst>
          </p:cNvPr>
          <p:cNvSpPr/>
          <p:nvPr/>
        </p:nvSpPr>
        <p:spPr>
          <a:xfrm>
            <a:off x="0" y="136525"/>
            <a:ext cx="12085983" cy="1103048"/>
          </a:xfrm>
          <a:prstGeom prst="ellipse">
            <a:avLst/>
          </a:prstGeom>
          <a:noFill/>
          <a:ln w="28575">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16010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6FC6E-D17F-DE73-627B-C2A7F6A44351}"/>
            </a:ext>
          </a:extLst>
        </p:cNvPr>
        <p:cNvGrpSpPr/>
        <p:nvPr/>
      </p:nvGrpSpPr>
      <p:grpSpPr>
        <a:xfrm>
          <a:off x="0" y="0"/>
          <a:ext cx="0" cy="0"/>
          <a:chOff x="0" y="0"/>
          <a:chExt cx="0" cy="0"/>
        </a:xfrm>
      </p:grpSpPr>
      <p:sp>
        <p:nvSpPr>
          <p:cNvPr id="20484" name="Text Box 4">
            <a:extLst>
              <a:ext uri="{FF2B5EF4-FFF2-40B4-BE49-F238E27FC236}">
                <a16:creationId xmlns:a16="http://schemas.microsoft.com/office/drawing/2014/main" id="{53E64CF4-6BA4-ADDF-99A6-85A9E89AA320}"/>
              </a:ext>
            </a:extLst>
          </p:cNvPr>
          <p:cNvSpPr>
            <a:spLocks noGrp="1" noChangeArrowheads="1"/>
          </p:cNvSpPr>
          <p:nvPr>
            <p:ph type="subTitle" idx="1"/>
          </p:nvPr>
        </p:nvSpPr>
        <p:spPr>
          <a:xfrm>
            <a:off x="1774826" y="620713"/>
            <a:ext cx="8893175" cy="1752600"/>
          </a:xfrm>
          <a:noFill/>
        </p:spPr>
        <p:txBody>
          <a:bodyPr/>
          <a:lstStyle/>
          <a:p>
            <a:pPr eaLnBrk="1" hangingPunct="1">
              <a:spcBef>
                <a:spcPct val="0"/>
              </a:spcBef>
            </a:pPr>
            <a:r>
              <a:rPr lang="ja-JP" altLang="en-US" b="1" dirty="0"/>
              <a:t>　</a:t>
            </a:r>
          </a:p>
        </p:txBody>
      </p:sp>
      <p:sp>
        <p:nvSpPr>
          <p:cNvPr id="3" name="テキスト ボックス 2">
            <a:extLst>
              <a:ext uri="{FF2B5EF4-FFF2-40B4-BE49-F238E27FC236}">
                <a16:creationId xmlns:a16="http://schemas.microsoft.com/office/drawing/2014/main" id="{74C7F848-FA63-8FD2-C388-B33147AF5FEC}"/>
              </a:ext>
            </a:extLst>
          </p:cNvPr>
          <p:cNvSpPr txBox="1"/>
          <p:nvPr/>
        </p:nvSpPr>
        <p:spPr>
          <a:xfrm>
            <a:off x="237744" y="235644"/>
            <a:ext cx="11690399" cy="6986528"/>
          </a:xfrm>
          <a:prstGeom prst="rect">
            <a:avLst/>
          </a:prstGeom>
          <a:noFill/>
        </p:spPr>
        <p:txBody>
          <a:bodyPr wrap="square">
            <a:spAutoFit/>
          </a:bodyPr>
          <a:lstStyle/>
          <a:p>
            <a:r>
              <a:rPr kumimoji="1" lang="ja-JP" altLang="en-US" sz="3200" dirty="0">
                <a:solidFill>
                  <a:srgbClr val="FF6699"/>
                </a:solidFill>
                <a:latin typeface="HGP創英角ｺﾞｼｯｸUB" panose="020B0900000000000000" pitchFamily="50" charset="-128"/>
                <a:ea typeface="HGP創英角ｺﾞｼｯｸUB" panose="020B0900000000000000" pitchFamily="50" charset="-128"/>
              </a:rPr>
              <a:t>　　　　ジャーナリズム～ニセモノが発生する仕組み</a:t>
            </a:r>
          </a:p>
          <a:p>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　　</a:t>
            </a:r>
          </a:p>
          <a:p>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子宮頸がんワクチンの被害を</a:t>
            </a:r>
            <a:r>
              <a:rPr lang="ja-JP" altLang="en-US" sz="3200" dirty="0">
                <a:solidFill>
                  <a:srgbClr val="FF6699"/>
                </a:solidFill>
                <a:latin typeface="HGP創英角ｺﾞｼｯｸUB" panose="020B0900000000000000" pitchFamily="50" charset="-128"/>
                <a:ea typeface="HGP創英角ｺﾞｼｯｸUB" panose="020B0900000000000000" pitchFamily="50" charset="-128"/>
              </a:rPr>
              <a:t>マスメディアが報じないワケ</a:t>
            </a:r>
          </a:p>
          <a:p>
            <a:r>
              <a:rPr kumimoji="1" lang="ja-JP" altLang="en-US" sz="3200" dirty="0">
                <a:solidFill>
                  <a:srgbClr val="00B0F0"/>
                </a:solidFill>
                <a:latin typeface="HGP創英角ｺﾞｼｯｸUB" panose="020B0900000000000000" pitchFamily="50" charset="-128"/>
                <a:ea typeface="HGP創英角ｺﾞｼｯｸUB" panose="020B0900000000000000" pitchFamily="50" charset="-128"/>
              </a:rPr>
              <a:t>　　記者クラブ　</a:t>
            </a:r>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横のものをタテにする・現場に行かない　</a:t>
            </a:r>
            <a:b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br>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　　被害女性に会いにいかない</a:t>
            </a:r>
          </a:p>
          <a:p>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    裁判にも行かない</a:t>
            </a:r>
          </a:p>
          <a:p>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　　省内の検討会にさえ、行かない</a:t>
            </a:r>
          </a:p>
          <a:p>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　　　　　その背後に、製薬会社⇒政党⇒厚生労働省</a:t>
            </a:r>
          </a:p>
          <a:p>
            <a:endParaRPr lang="ja-JP" altLang="en-US" sz="3200" dirty="0">
              <a:solidFill>
                <a:srgbClr val="00B0F0"/>
              </a:solidFill>
              <a:latin typeface="HGP創英角ｺﾞｼｯｸUB" panose="020B0900000000000000" pitchFamily="50" charset="-128"/>
              <a:ea typeface="HGP創英角ｺﾞｼｯｸUB" panose="020B0900000000000000" pitchFamily="50" charset="-128"/>
            </a:endParaRPr>
          </a:p>
          <a:p>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　</a:t>
            </a:r>
            <a:r>
              <a:rPr lang="ja-JP" altLang="en-US" sz="3200" dirty="0">
                <a:solidFill>
                  <a:srgbClr val="00B050"/>
                </a:solidFill>
                <a:latin typeface="HGP創英角ｺﾞｼｯｸUB" panose="020B0900000000000000" pitchFamily="50" charset="-128"/>
                <a:ea typeface="HGP創英角ｺﾞｼｯｸUB" panose="020B0900000000000000" pitchFamily="50" charset="-128"/>
              </a:rPr>
              <a:t>「新オレンジプラン」が毒入りに変更されたのに</a:t>
            </a:r>
          </a:p>
          <a:p>
            <a:r>
              <a:rPr lang="ja-JP" altLang="en-US" sz="3200" dirty="0">
                <a:solidFill>
                  <a:srgbClr val="00B050"/>
                </a:solidFill>
                <a:latin typeface="HGP創英角ｺﾞｼｯｸUB" panose="020B0900000000000000" pitchFamily="50" charset="-128"/>
                <a:ea typeface="HGP創英角ｺﾞｼｯｸUB" panose="020B0900000000000000" pitchFamily="50" charset="-128"/>
              </a:rPr>
              <a:t>　　　　　　　</a:t>
            </a:r>
            <a:r>
              <a:rPr lang="ja-JP" altLang="en-US" sz="3200" dirty="0">
                <a:solidFill>
                  <a:srgbClr val="FF6699"/>
                </a:solidFill>
                <a:latin typeface="HGP創英角ｺﾞｼｯｸUB" panose="020B0900000000000000" pitchFamily="50" charset="-128"/>
                <a:ea typeface="HGP創英角ｺﾞｼｯｸUB" panose="020B0900000000000000" pitchFamily="50" charset="-128"/>
              </a:rPr>
              <a:t>マスメディアが賞賛したワケ</a:t>
            </a:r>
          </a:p>
          <a:p>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　　　</a:t>
            </a:r>
            <a:r>
              <a:rPr lang="ja-JP" altLang="en-US" sz="3200" dirty="0">
                <a:solidFill>
                  <a:srgbClr val="00B050"/>
                </a:solidFill>
                <a:latin typeface="HGP創英角ｺﾞｼｯｸUB" panose="020B0900000000000000" pitchFamily="50" charset="-128"/>
                <a:ea typeface="HGP創英角ｺﾞｼｯｸUB" panose="020B0900000000000000" pitchFamily="50" charset="-128"/>
              </a:rPr>
              <a:t>記者レク以後に、与党から</a:t>
            </a:r>
            <a:r>
              <a:rPr lang="ja-JP" altLang="en-US" sz="3200" dirty="0">
                <a:solidFill>
                  <a:srgbClr val="FF6699"/>
                </a:solidFill>
                <a:latin typeface="HGP創英角ｺﾞｼｯｸUB" panose="020B0900000000000000" pitchFamily="50" charset="-128"/>
                <a:ea typeface="HGP創英角ｺﾞｼｯｸUB" panose="020B0900000000000000" pitchFamily="50" charset="-128"/>
              </a:rPr>
              <a:t>精神病院を重視せよと</a:t>
            </a:r>
            <a:r>
              <a:rPr lang="ja-JP" altLang="en-US" sz="3200" dirty="0">
                <a:solidFill>
                  <a:srgbClr val="00B050"/>
                </a:solidFill>
                <a:latin typeface="HGP創英角ｺﾞｼｯｸUB" panose="020B0900000000000000" pitchFamily="50" charset="-128"/>
                <a:ea typeface="HGP創英角ｺﾞｼｯｸUB" panose="020B0900000000000000" pitchFamily="50" charset="-128"/>
              </a:rPr>
              <a:t>加筆要請　</a:t>
            </a:r>
          </a:p>
          <a:p>
            <a:r>
              <a:rPr lang="ja-JP" altLang="en-US" sz="3200" dirty="0">
                <a:solidFill>
                  <a:srgbClr val="00B050"/>
                </a:solidFill>
                <a:latin typeface="HGP創英角ｺﾞｼｯｸUB" panose="020B0900000000000000" pitchFamily="50" charset="-128"/>
                <a:ea typeface="HGP創英角ｺﾞｼｯｸUB" panose="020B0900000000000000" pitchFamily="50" charset="-128"/>
              </a:rPr>
              <a:t>　　　見え消し消し版を入手した共同通信以外は、原案を紹介・賞賛</a:t>
            </a:r>
            <a:r>
              <a:rPr kumimoji="1" lang="ja-JP" altLang="en-US" sz="3200" dirty="0">
                <a:solidFill>
                  <a:srgbClr val="00B050"/>
                </a:solidFill>
                <a:latin typeface="HGP創英角ｺﾞｼｯｸUB" panose="020B0900000000000000" pitchFamily="50" charset="-128"/>
                <a:ea typeface="HGP創英角ｺﾞｼｯｸUB" panose="020B0900000000000000" pitchFamily="50" charset="-128"/>
              </a:rPr>
              <a:t>　</a:t>
            </a:r>
            <a:r>
              <a:rPr kumimoji="1" lang="ja-JP" altLang="en-US" sz="3200" dirty="0">
                <a:solidFill>
                  <a:srgbClr val="00B0F0"/>
                </a:solidFill>
                <a:latin typeface="HGP創英角ｺﾞｼｯｸUB" panose="020B0900000000000000" pitchFamily="50" charset="-128"/>
                <a:ea typeface="HGP創英角ｺﾞｼｯｸUB" panose="020B0900000000000000" pitchFamily="50" charset="-128"/>
              </a:rPr>
              <a:t>　</a:t>
            </a:r>
          </a:p>
          <a:p>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　　</a:t>
            </a:r>
          </a:p>
        </p:txBody>
      </p:sp>
    </p:spTree>
    <p:extLst>
      <p:ext uri="{BB962C8B-B14F-4D97-AF65-F5344CB8AC3E}">
        <p14:creationId xmlns:p14="http://schemas.microsoft.com/office/powerpoint/2010/main" val="1439148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5BC778DB-8D12-923D-F2E6-FE520DD24686}"/>
              </a:ext>
            </a:extLst>
          </p:cNvPr>
          <p:cNvSpPr>
            <a:spLocks noGrp="1"/>
          </p:cNvSpPr>
          <p:nvPr>
            <p:ph type="subTitle" idx="1"/>
          </p:nvPr>
        </p:nvSpPr>
        <p:spPr>
          <a:xfrm>
            <a:off x="420625" y="776377"/>
            <a:ext cx="10743244" cy="5679014"/>
          </a:xfrm>
        </p:spPr>
        <p:txBody>
          <a:bodyPr>
            <a:normAutofit fontScale="85000" lnSpcReduction="10000"/>
          </a:bodyPr>
          <a:lstStyle/>
          <a:p>
            <a:r>
              <a:rPr lang="ja-JP" altLang="en-US" sz="5400" b="1" dirty="0">
                <a:solidFill>
                  <a:srgbClr val="FF0000"/>
                </a:solidFill>
              </a:rPr>
              <a:t>アカデミズム</a:t>
            </a:r>
            <a:r>
              <a:rPr lang="ja-JP" altLang="en-US" sz="5400" dirty="0">
                <a:solidFill>
                  <a:srgbClr val="00B0F0"/>
                </a:solidFill>
              </a:rPr>
              <a:t>は、</a:t>
            </a:r>
          </a:p>
          <a:p>
            <a:r>
              <a:rPr lang="ja-JP" altLang="en-US" sz="5400" dirty="0">
                <a:solidFill>
                  <a:srgbClr val="00B0F0"/>
                </a:solidFill>
              </a:rPr>
              <a:t>新しい</a:t>
            </a:r>
            <a:r>
              <a:rPr lang="ja-JP" altLang="en-US" sz="5400" b="1" dirty="0">
                <a:solidFill>
                  <a:srgbClr val="FF6699"/>
                </a:solidFill>
              </a:rPr>
              <a:t>概念</a:t>
            </a:r>
            <a:r>
              <a:rPr lang="ja-JP" altLang="en-US" sz="5400" b="1" dirty="0">
                <a:solidFill>
                  <a:srgbClr val="00B0F0"/>
                </a:solidFill>
              </a:rPr>
              <a:t>・</a:t>
            </a:r>
            <a:r>
              <a:rPr lang="ja-JP" altLang="en-US" sz="5400" b="1" dirty="0">
                <a:solidFill>
                  <a:srgbClr val="FF6699"/>
                </a:solidFill>
              </a:rPr>
              <a:t>発見</a:t>
            </a:r>
            <a:r>
              <a:rPr lang="ja-JP" altLang="en-US" sz="5400" b="1" dirty="0">
                <a:solidFill>
                  <a:srgbClr val="00B0F0"/>
                </a:solidFill>
              </a:rPr>
              <a:t>・</a:t>
            </a:r>
            <a:r>
              <a:rPr lang="ja-JP" altLang="en-US" sz="5400" b="1" dirty="0">
                <a:solidFill>
                  <a:srgbClr val="FF6699"/>
                </a:solidFill>
              </a:rPr>
              <a:t>法則</a:t>
            </a:r>
            <a:r>
              <a:rPr lang="ja-JP" altLang="en-US" sz="5400" dirty="0">
                <a:solidFill>
                  <a:srgbClr val="00B0F0"/>
                </a:solidFill>
              </a:rPr>
              <a:t>で社会を</a:t>
            </a:r>
            <a:r>
              <a:rPr lang="ja-JP" altLang="en-US" sz="5400" b="1" dirty="0">
                <a:solidFill>
                  <a:srgbClr val="00B0F0"/>
                </a:solidFill>
              </a:rPr>
              <a:t>変える</a:t>
            </a:r>
          </a:p>
          <a:p>
            <a:endParaRPr kumimoji="1" lang="ja-JP" altLang="en-US" sz="5400" b="1" dirty="0">
              <a:solidFill>
                <a:srgbClr val="FF0000"/>
              </a:solidFill>
            </a:endParaRPr>
          </a:p>
          <a:p>
            <a:r>
              <a:rPr kumimoji="1" lang="ja-JP" altLang="en-US" sz="5400" b="1" dirty="0">
                <a:solidFill>
                  <a:srgbClr val="FF0000"/>
                </a:solidFill>
              </a:rPr>
              <a:t>ジャーナリムも</a:t>
            </a:r>
          </a:p>
          <a:p>
            <a:r>
              <a:rPr lang="ja-JP" altLang="en-US" sz="5400" dirty="0">
                <a:solidFill>
                  <a:srgbClr val="00B0F0"/>
                </a:solidFill>
              </a:rPr>
              <a:t>新しい</a:t>
            </a:r>
            <a:r>
              <a:rPr lang="ja-JP" altLang="en-US" sz="5400" b="1" dirty="0">
                <a:solidFill>
                  <a:srgbClr val="FF6699"/>
                </a:solidFill>
              </a:rPr>
              <a:t>発見・調査</a:t>
            </a:r>
            <a:r>
              <a:rPr lang="ja-JP" altLang="en-US" sz="5400" dirty="0">
                <a:solidFill>
                  <a:srgbClr val="00B0F0"/>
                </a:solidFill>
              </a:rPr>
              <a:t>で社会を</a:t>
            </a:r>
            <a:r>
              <a:rPr lang="ja-JP" altLang="en-US" sz="5400" b="1" dirty="0">
                <a:solidFill>
                  <a:srgbClr val="00B0F0"/>
                </a:solidFill>
              </a:rPr>
              <a:t>変える</a:t>
            </a:r>
            <a:endParaRPr kumimoji="1" lang="ja-JP" altLang="en-US" sz="5400" b="1" dirty="0">
              <a:solidFill>
                <a:srgbClr val="FF0000"/>
              </a:solidFill>
            </a:endParaRPr>
          </a:p>
          <a:p>
            <a:r>
              <a:rPr kumimoji="1" lang="ja-JP" altLang="en-US" sz="5400" b="1" dirty="0">
                <a:solidFill>
                  <a:srgbClr val="FF0000"/>
                </a:solidFill>
              </a:rPr>
              <a:t>そのために、</a:t>
            </a:r>
          </a:p>
          <a:p>
            <a:r>
              <a:rPr kumimoji="1" lang="ja-JP" altLang="en-US" sz="5400" b="1" dirty="0">
                <a:solidFill>
                  <a:srgbClr val="FF0000"/>
                </a:solidFill>
              </a:rPr>
              <a:t>言葉</a:t>
            </a:r>
            <a:r>
              <a:rPr kumimoji="1" lang="ja-JP" altLang="en-US" sz="5400" dirty="0">
                <a:solidFill>
                  <a:srgbClr val="FF0000"/>
                </a:solidFill>
              </a:rPr>
              <a:t>をつくり</a:t>
            </a:r>
          </a:p>
          <a:p>
            <a:r>
              <a:rPr kumimoji="1" lang="ja-JP" altLang="en-US" sz="5400" b="1" dirty="0">
                <a:solidFill>
                  <a:srgbClr val="7030A0"/>
                </a:solidFill>
              </a:rPr>
              <a:t>言葉</a:t>
            </a:r>
            <a:r>
              <a:rPr kumimoji="1" lang="ja-JP" altLang="en-US" sz="5400" dirty="0">
                <a:solidFill>
                  <a:srgbClr val="7030A0"/>
                </a:solidFill>
              </a:rPr>
              <a:t>を退治する</a:t>
            </a:r>
            <a:endParaRPr kumimoji="1" lang="ja-JP" altLang="en-US" sz="5400" dirty="0">
              <a:solidFill>
                <a:srgbClr val="00B0F0"/>
              </a:solidFill>
            </a:endParaRPr>
          </a:p>
          <a:p>
            <a:endParaRPr kumimoji="1" lang="ja-JP" altLang="en-US" sz="5400" dirty="0">
              <a:solidFill>
                <a:srgbClr val="00B0F0"/>
              </a:solidFill>
            </a:endParaRPr>
          </a:p>
          <a:p>
            <a:endParaRPr kumimoji="1" lang="ja-JP" altLang="en-US" sz="5400" dirty="0">
              <a:solidFill>
                <a:srgbClr val="00B0F0"/>
              </a:solidFill>
            </a:endParaRPr>
          </a:p>
          <a:p>
            <a:endParaRPr kumimoji="1" lang="ja-JP" altLang="en-US" sz="5400" dirty="0">
              <a:solidFill>
                <a:srgbClr val="00B0F0"/>
              </a:solidFill>
            </a:endParaRPr>
          </a:p>
          <a:p>
            <a:endParaRPr kumimoji="1" lang="ja-JP" altLang="en-US" dirty="0"/>
          </a:p>
        </p:txBody>
      </p:sp>
    </p:spTree>
    <p:extLst>
      <p:ext uri="{BB962C8B-B14F-4D97-AF65-F5344CB8AC3E}">
        <p14:creationId xmlns:p14="http://schemas.microsoft.com/office/powerpoint/2010/main" val="3689228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j0230876">
            <a:extLst>
              <a:ext uri="{FF2B5EF4-FFF2-40B4-BE49-F238E27FC236}">
                <a16:creationId xmlns:a16="http://schemas.microsoft.com/office/drawing/2014/main" id="{E9AA3B85-54ED-F5B2-E681-F533A3AC5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6" y="2205039"/>
            <a:ext cx="24304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a:extLst>
              <a:ext uri="{FF2B5EF4-FFF2-40B4-BE49-F238E27FC236}">
                <a16:creationId xmlns:a16="http://schemas.microsoft.com/office/drawing/2014/main" id="{15E213C0-1FB8-EB11-3B9C-1E42F5DD374F}"/>
              </a:ext>
            </a:extLst>
          </p:cNvPr>
          <p:cNvSpPr>
            <a:spLocks noChangeArrowheads="1"/>
          </p:cNvSpPr>
          <p:nvPr/>
        </p:nvSpPr>
        <p:spPr bwMode="auto">
          <a:xfrm>
            <a:off x="1721644" y="5735637"/>
            <a:ext cx="84978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en-US" altLang="ja-JP" sz="2000" dirty="0">
              <a:solidFill>
                <a:srgbClr val="6600FF"/>
              </a:solidFill>
              <a:latin typeface="HG創英角ﾎﾟｯﾌﾟ体" panose="040B0A09000000000000" pitchFamily="49" charset="-128"/>
              <a:ea typeface="HG創英角ﾎﾟｯﾌﾟ体" panose="040B0A09000000000000" pitchFamily="49" charset="-128"/>
            </a:endParaRPr>
          </a:p>
          <a:p>
            <a:pPr algn="ctr" eaLnBrk="1" hangingPunct="1">
              <a:spcBef>
                <a:spcPct val="0"/>
              </a:spcBef>
              <a:buFontTx/>
              <a:buNone/>
            </a:pPr>
            <a:r>
              <a:rPr lang="ja-JP" altLang="en-US" sz="2400" dirty="0">
                <a:solidFill>
                  <a:srgbClr val="6600FF"/>
                </a:solidFill>
                <a:latin typeface="HG創英角ﾎﾟｯﾌﾟ体" panose="040B0A09000000000000" pitchFamily="49" charset="-128"/>
                <a:ea typeface="HG創英角ﾎﾟｯﾌﾟ体" panose="040B0A09000000000000" pitchFamily="49" charset="-128"/>
              </a:rPr>
              <a:t>志の縁結び係</a:t>
            </a:r>
            <a:r>
              <a:rPr lang="en-US" altLang="ja-JP" sz="2400" dirty="0">
                <a:solidFill>
                  <a:srgbClr val="6600FF"/>
                </a:solidFill>
                <a:latin typeface="HG創英角ﾎﾟｯﾌﾟ体" panose="040B0A09000000000000" pitchFamily="49" charset="-128"/>
                <a:ea typeface="HG創英角ﾎﾟｯﾌﾟ体" panose="040B0A09000000000000" pitchFamily="49" charset="-128"/>
              </a:rPr>
              <a:t>&amp;</a:t>
            </a:r>
            <a:r>
              <a:rPr lang="ja-JP" altLang="en-US" sz="2400" dirty="0">
                <a:solidFill>
                  <a:srgbClr val="6600FF"/>
                </a:solidFill>
                <a:latin typeface="HG創英角ﾎﾟｯﾌﾟ体" panose="040B0A09000000000000" pitchFamily="49" charset="-128"/>
                <a:ea typeface="HG創英角ﾎﾟｯﾌﾟ体" panose="040B0A09000000000000" pitchFamily="49" charset="-128"/>
              </a:rPr>
              <a:t>小間使い　</a:t>
            </a:r>
            <a:r>
              <a:rPr lang="ja-JP" altLang="en-US" sz="2400" dirty="0">
                <a:solidFill>
                  <a:srgbClr val="FF0000"/>
                </a:solidFill>
                <a:latin typeface="HG創英角ﾎﾟｯﾌﾟ体" panose="040B0A09000000000000" pitchFamily="49" charset="-128"/>
                <a:ea typeface="HG創英角ﾎﾟｯﾌﾟ体" panose="040B0A09000000000000" pitchFamily="49" charset="-128"/>
              </a:rPr>
              <a:t>ゆき</a:t>
            </a:r>
            <a:endParaRPr lang="en-US" altLang="ja-JP" sz="1800" dirty="0">
              <a:solidFill>
                <a:srgbClr val="FF0000"/>
              </a:solidFill>
              <a:ea typeface="HG創英角ﾎﾟｯﾌﾟ体" panose="040B0A09000000000000" pitchFamily="49" charset="-128"/>
            </a:endParaRPr>
          </a:p>
        </p:txBody>
      </p:sp>
      <p:sp>
        <p:nvSpPr>
          <p:cNvPr id="14342" name="Text Box 6">
            <a:extLst>
              <a:ext uri="{FF2B5EF4-FFF2-40B4-BE49-F238E27FC236}">
                <a16:creationId xmlns:a16="http://schemas.microsoft.com/office/drawing/2014/main" id="{994EB5B3-F97C-79CE-8712-3035CAD23A5E}"/>
              </a:ext>
            </a:extLst>
          </p:cNvPr>
          <p:cNvSpPr txBox="1">
            <a:spLocks noChangeArrowheads="1"/>
          </p:cNvSpPr>
          <p:nvPr/>
        </p:nvSpPr>
        <p:spPr bwMode="auto">
          <a:xfrm>
            <a:off x="-219456" y="672124"/>
            <a:ext cx="11109278"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6600CC"/>
                </a:solidFill>
                <a:latin typeface="HGP創英角ﾎﾟｯﾌﾟ体" panose="040B0A00000000000000" pitchFamily="50" charset="-128"/>
                <a:ea typeface="HGP創英角ﾎﾟｯﾌﾟ体" panose="040B0A00000000000000" pitchFamily="50" charset="-128"/>
              </a:rPr>
              <a:t>　　　　　　　　マスメディアが書いてくれないので、</a:t>
            </a:r>
          </a:p>
          <a:p>
            <a:pPr eaLnBrk="1" hangingPunct="1">
              <a:spcBef>
                <a:spcPct val="0"/>
              </a:spcBef>
              <a:buFontTx/>
              <a:buNone/>
            </a:pPr>
            <a:r>
              <a:rPr lang="ja-JP" altLang="en-US" sz="2800" dirty="0">
                <a:solidFill>
                  <a:srgbClr val="6600CC"/>
                </a:solidFill>
                <a:latin typeface="HGP創英角ﾎﾟｯﾌﾟ体" panose="040B0A00000000000000" pitchFamily="50" charset="-128"/>
                <a:ea typeface="HGP創英角ﾎﾟｯﾌﾟ体" panose="040B0A00000000000000" pitchFamily="50" charset="-128"/>
              </a:rPr>
              <a:t>                         以下の方法を編み出しました</a:t>
            </a:r>
            <a:endParaRPr lang="ja-JP" altLang="en-US" sz="2800" dirty="0">
              <a:latin typeface="HGP創英角ﾎﾟｯﾌﾟ体" panose="040B0A00000000000000" pitchFamily="50" charset="-128"/>
              <a:ea typeface="HGP創英角ﾎﾟｯﾌﾟ体" panose="040B0A00000000000000" pitchFamily="50" charset="-128"/>
            </a:endParaRPr>
          </a:p>
          <a:p>
            <a:pPr eaLnBrk="1" hangingPunct="1">
              <a:spcBef>
                <a:spcPct val="0"/>
              </a:spcBef>
              <a:buFontTx/>
              <a:buNone/>
            </a:pPr>
            <a:r>
              <a:rPr lang="ja-JP" altLang="en-US" sz="2800" dirty="0">
                <a:solidFill>
                  <a:srgbClr val="0099FF"/>
                </a:solidFill>
                <a:latin typeface="HGP創英角ﾎﾟｯﾌﾟ体" panose="040B0A00000000000000" pitchFamily="50" charset="-128"/>
                <a:ea typeface="HGP創英角ﾎﾟｯﾌﾟ体" panose="040B0A00000000000000" pitchFamily="50" charset="-128"/>
              </a:rPr>
              <a:t>　　　　　　★「えにし」の</a:t>
            </a:r>
            <a:r>
              <a:rPr lang="en-US" altLang="ja-JP" sz="2800" dirty="0">
                <a:solidFill>
                  <a:srgbClr val="0099FF"/>
                </a:solidFill>
                <a:latin typeface="HGP創英角ﾎﾟｯﾌﾟ体" panose="040B0A00000000000000" pitchFamily="50" charset="-128"/>
                <a:ea typeface="HGP創英角ﾎﾟｯﾌﾟ体" panose="040B0A00000000000000" pitchFamily="50" charset="-128"/>
              </a:rPr>
              <a:t>HP</a:t>
            </a:r>
          </a:p>
          <a:p>
            <a:pPr eaLnBrk="1" hangingPunct="1">
              <a:spcBef>
                <a:spcPct val="0"/>
              </a:spcBef>
              <a:buFontTx/>
              <a:buNone/>
            </a:pPr>
            <a:r>
              <a:rPr lang="ja-JP" altLang="en-US" sz="2800" dirty="0">
                <a:solidFill>
                  <a:srgbClr val="00CC00"/>
                </a:solidFill>
                <a:latin typeface="HGP創英角ﾎﾟｯﾌﾟ体" panose="040B0A00000000000000" pitchFamily="50" charset="-128"/>
                <a:ea typeface="HGP創英角ﾎﾟｯﾌﾟ体" panose="040B0A00000000000000" pitchFamily="50" charset="-128"/>
              </a:rPr>
              <a:t>　　　　　　</a:t>
            </a:r>
            <a:r>
              <a:rPr lang="en-US" altLang="ja-JP" sz="2800" dirty="0">
                <a:solidFill>
                  <a:srgbClr val="00CC00"/>
                </a:solidFill>
                <a:latin typeface="HGP創英角ﾎﾟｯﾌﾟ体" panose="040B0A00000000000000" pitchFamily="50" charset="-128"/>
                <a:ea typeface="HGP創英角ﾎﾟｯﾌﾟ体" panose="040B0A00000000000000" pitchFamily="50" charset="-128"/>
              </a:rPr>
              <a:t>★</a:t>
            </a:r>
            <a:r>
              <a:rPr lang="ja-JP" altLang="en-US" sz="2800" dirty="0">
                <a:solidFill>
                  <a:srgbClr val="00CC00"/>
                </a:solidFill>
                <a:latin typeface="HGP創英角ﾎﾟｯﾌﾟ体" panose="040B0A00000000000000" pitchFamily="50" charset="-128"/>
                <a:ea typeface="HGP創英角ﾎﾟｯﾌﾟ体" panose="040B0A00000000000000" pitchFamily="50" charset="-128"/>
              </a:rPr>
              <a:t>「えにし」メール</a:t>
            </a:r>
          </a:p>
          <a:p>
            <a:pPr eaLnBrk="1" hangingPunct="1">
              <a:spcBef>
                <a:spcPct val="0"/>
              </a:spcBef>
              <a:buFontTx/>
              <a:buNone/>
            </a:pPr>
            <a:r>
              <a:rPr lang="ja-JP" altLang="en-US" sz="2800" dirty="0">
                <a:solidFill>
                  <a:srgbClr val="FF33CC"/>
                </a:solidFill>
                <a:latin typeface="HGP創英角ﾎﾟｯﾌﾟ体" panose="040B0A00000000000000" pitchFamily="50" charset="-128"/>
                <a:ea typeface="HGP創英角ﾎﾟｯﾌﾟ体" panose="040B0A00000000000000" pitchFamily="50" charset="-128"/>
              </a:rPr>
              <a:t>　　　　　　★「えにし」を結ぶ会　２０２５年に</a:t>
            </a:r>
            <a:r>
              <a:rPr lang="en-US" altLang="ja-JP" sz="2800" dirty="0">
                <a:solidFill>
                  <a:srgbClr val="FF33CC"/>
                </a:solidFill>
                <a:latin typeface="HGP創英角ﾎﾟｯﾌﾟ体" panose="040B0A00000000000000" pitchFamily="50" charset="-128"/>
                <a:ea typeface="HGP創英角ﾎﾟｯﾌﾟ体" panose="040B0A00000000000000" pitchFamily="50" charset="-128"/>
              </a:rPr>
              <a:t>25</a:t>
            </a:r>
            <a:r>
              <a:rPr lang="ja-JP" altLang="en-US" sz="2800" dirty="0">
                <a:solidFill>
                  <a:srgbClr val="FF33CC"/>
                </a:solidFill>
                <a:latin typeface="HGP創英角ﾎﾟｯﾌﾟ体" panose="040B0A00000000000000" pitchFamily="50" charset="-128"/>
                <a:ea typeface="HGP創英角ﾎﾟｯﾌﾟ体" panose="040B0A00000000000000" pitchFamily="50" charset="-128"/>
              </a:rPr>
              <a:t>回目</a:t>
            </a:r>
          </a:p>
          <a:p>
            <a:pPr>
              <a:spcBef>
                <a:spcPct val="0"/>
              </a:spcBef>
              <a:buNone/>
            </a:pPr>
            <a:r>
              <a:rPr lang="ja-JP" altLang="en-US" sz="2800" dirty="0">
                <a:solidFill>
                  <a:srgbClr val="FF33CC"/>
                </a:solidFill>
                <a:latin typeface="HGP創英角ﾎﾟｯﾌﾟ体" panose="040B0A00000000000000" pitchFamily="50" charset="-128"/>
                <a:ea typeface="HGP創英角ﾎﾟｯﾌﾟ体" panose="040B0A00000000000000" pitchFamily="50" charset="-128"/>
              </a:rPr>
              <a:t>            </a:t>
            </a:r>
            <a:r>
              <a:rPr lang="ja-JP" altLang="en-US" sz="2800" dirty="0">
                <a:solidFill>
                  <a:srgbClr val="00B0F0"/>
                </a:solidFill>
                <a:latin typeface="HGP創英角ﾎﾟｯﾌﾟ体" panose="040B0A00000000000000" pitchFamily="50" charset="-128"/>
                <a:ea typeface="HGP創英角ﾎﾟｯﾌﾟ体" panose="040B0A00000000000000" pitchFamily="50" charset="-128"/>
              </a:rPr>
              <a:t>☆席は籖引き、</a:t>
            </a:r>
            <a:r>
              <a:rPr lang="ja-JP" altLang="en-US" sz="2800" dirty="0">
                <a:solidFill>
                  <a:srgbClr val="FF3399"/>
                </a:solidFill>
                <a:latin typeface="HGP創英角ﾎﾟｯﾌﾟ体" panose="040B0A00000000000000" pitchFamily="50" charset="-128"/>
                <a:ea typeface="HGP創英角ﾎﾟｯﾌﾟ体" panose="040B0A00000000000000" pitchFamily="50" charset="-128"/>
              </a:rPr>
              <a:t>あらたなえにし</a:t>
            </a:r>
            <a:r>
              <a:rPr lang="ja-JP" altLang="en-US" sz="2800" dirty="0">
                <a:solidFill>
                  <a:srgbClr val="00B0F0"/>
                </a:solidFill>
                <a:latin typeface="HGP創英角ﾎﾟｯﾌﾟ体" panose="040B0A00000000000000" pitchFamily="50" charset="-128"/>
                <a:ea typeface="HGP創英角ﾎﾟｯﾌﾟ体" panose="040B0A00000000000000" pitchFamily="50" charset="-128"/>
              </a:rPr>
              <a:t>を結ぶために</a:t>
            </a:r>
          </a:p>
          <a:p>
            <a:pPr>
              <a:spcBef>
                <a:spcPct val="0"/>
              </a:spcBef>
              <a:buNone/>
            </a:pPr>
            <a:endParaRPr lang="ja-JP" altLang="en-US" sz="2800" dirty="0">
              <a:solidFill>
                <a:srgbClr val="FF33CC"/>
              </a:solidFill>
              <a:latin typeface="AR P丸ゴシック体M04" panose="020F0600000000000000" pitchFamily="50" charset="-128"/>
              <a:ea typeface="AR P丸ゴシック体M04" panose="020F0600000000000000" pitchFamily="50" charset="-128"/>
            </a:endParaRPr>
          </a:p>
          <a:p>
            <a:pPr>
              <a:spcBef>
                <a:spcPct val="0"/>
              </a:spcBef>
              <a:buNone/>
            </a:pPr>
            <a:endParaRPr lang="ja-JP" altLang="en-US" sz="2800" dirty="0">
              <a:solidFill>
                <a:srgbClr val="FF33CC"/>
              </a:solidFill>
              <a:latin typeface="AR P丸ゴシック体M04" panose="020F0600000000000000" pitchFamily="50" charset="-128"/>
              <a:ea typeface="AR P丸ゴシック体M04" panose="020F0600000000000000" pitchFamily="50" charset="-128"/>
            </a:endParaRPr>
          </a:p>
          <a:p>
            <a:pPr>
              <a:spcBef>
                <a:spcPct val="0"/>
              </a:spcBef>
              <a:buNone/>
            </a:pPr>
            <a:r>
              <a:rPr lang="ja-JP" altLang="en-US" sz="2800" dirty="0">
                <a:solidFill>
                  <a:srgbClr val="FF33CC"/>
                </a:solidFill>
                <a:latin typeface="AR P丸ゴシック体M04" panose="020F0600000000000000" pitchFamily="50" charset="-128"/>
                <a:ea typeface="AR P丸ゴシック体M04" panose="020F0600000000000000" pitchFamily="50" charset="-128"/>
              </a:rPr>
              <a:t>   プレスセンターでリアル開催のときは</a:t>
            </a:r>
          </a:p>
          <a:p>
            <a:pPr eaLnBrk="1" hangingPunct="1">
              <a:spcBef>
                <a:spcPct val="0"/>
              </a:spcBef>
              <a:buFontTx/>
              <a:buNone/>
            </a:pPr>
            <a:r>
              <a:rPr lang="ja-JP" altLang="en-US" sz="2800" dirty="0">
                <a:solidFill>
                  <a:srgbClr val="FF33CC"/>
                </a:solidFill>
                <a:latin typeface="AR P丸ゴシック体M04" panose="020F0600000000000000" pitchFamily="50" charset="-128"/>
                <a:ea typeface="AR P丸ゴシック体M04" panose="020F0600000000000000" pitchFamily="50" charset="-128"/>
              </a:rPr>
              <a:t>　　　　手話通訳</a:t>
            </a:r>
            <a:r>
              <a:rPr lang="en-US" altLang="ja-JP" sz="2800" dirty="0">
                <a:solidFill>
                  <a:srgbClr val="FF33CC"/>
                </a:solidFill>
                <a:latin typeface="AR P丸ゴシック体M04" panose="020F0600000000000000" pitchFamily="50" charset="-128"/>
                <a:ea typeface="AR P丸ゴシック体M04" panose="020F0600000000000000" pitchFamily="50" charset="-128"/>
              </a:rPr>
              <a:t>/</a:t>
            </a:r>
            <a:r>
              <a:rPr lang="ja-JP" altLang="en-US" sz="2800" dirty="0">
                <a:solidFill>
                  <a:srgbClr val="FF33CC"/>
                </a:solidFill>
                <a:latin typeface="AR P丸ゴシック体M04" panose="020F0600000000000000" pitchFamily="50" charset="-128"/>
                <a:ea typeface="AR P丸ゴシック体M04" panose="020F0600000000000000" pitchFamily="50" charset="-128"/>
              </a:rPr>
              <a:t>ﾊﾟｿｺﾝ文字通訳</a:t>
            </a:r>
            <a:r>
              <a:rPr lang="en-US" altLang="ja-JP" sz="2800" dirty="0">
                <a:solidFill>
                  <a:srgbClr val="FF33CC"/>
                </a:solidFill>
                <a:latin typeface="AR P丸ゴシック体M04" panose="020F0600000000000000" pitchFamily="50" charset="-128"/>
                <a:ea typeface="AR P丸ゴシック体M04" panose="020F0600000000000000" pitchFamily="50" charset="-128"/>
              </a:rPr>
              <a:t>/</a:t>
            </a:r>
          </a:p>
          <a:p>
            <a:pPr eaLnBrk="1" hangingPunct="1">
              <a:spcBef>
                <a:spcPct val="0"/>
              </a:spcBef>
              <a:buFontTx/>
              <a:buNone/>
            </a:pPr>
            <a:r>
              <a:rPr lang="en-US" altLang="ja-JP" sz="2800" dirty="0">
                <a:solidFill>
                  <a:srgbClr val="FF33CC"/>
                </a:solidFill>
                <a:latin typeface="AR P丸ゴシック体M04" panose="020F0600000000000000" pitchFamily="50" charset="-128"/>
                <a:ea typeface="AR P丸ゴシック体M04" panose="020F0600000000000000" pitchFamily="50" charset="-128"/>
              </a:rPr>
              <a:t>        </a:t>
            </a:r>
            <a:r>
              <a:rPr lang="ja-JP" altLang="en-US" sz="2800" dirty="0">
                <a:solidFill>
                  <a:srgbClr val="FF33CC"/>
                </a:solidFill>
                <a:latin typeface="AR P丸ゴシック体M04" panose="020F0600000000000000" pitchFamily="50" charset="-128"/>
                <a:ea typeface="AR P丸ゴシック体M04" panose="020F0600000000000000" pitchFamily="50" charset="-128"/>
              </a:rPr>
              <a:t>磁気ﾙｰﾌﾟ</a:t>
            </a:r>
            <a:r>
              <a:rPr lang="en-US" altLang="ja-JP" sz="2800" dirty="0">
                <a:solidFill>
                  <a:srgbClr val="FF33CC"/>
                </a:solidFill>
                <a:latin typeface="AR P丸ゴシック体M04" panose="020F0600000000000000" pitchFamily="50" charset="-128"/>
                <a:ea typeface="AR P丸ゴシック体M04" panose="020F0600000000000000" pitchFamily="50" charset="-128"/>
              </a:rPr>
              <a:t>/</a:t>
            </a:r>
            <a:r>
              <a:rPr lang="ja-JP" altLang="en-US" sz="2800" dirty="0">
                <a:solidFill>
                  <a:srgbClr val="FF33CC"/>
                </a:solidFill>
                <a:latin typeface="AR P丸ゴシック体M04" panose="020F0600000000000000" pitchFamily="50" charset="-128"/>
                <a:ea typeface="AR P丸ゴシック体M04" panose="020F0600000000000000" pitchFamily="50" charset="-128"/>
              </a:rPr>
              <a:t>指点字</a:t>
            </a:r>
            <a:r>
              <a:rPr lang="en-US" altLang="ja-JP" sz="2800" dirty="0">
                <a:solidFill>
                  <a:srgbClr val="FF33CC"/>
                </a:solidFill>
                <a:latin typeface="AR P丸ゴシック体M04" panose="020F0600000000000000" pitchFamily="50" charset="-128"/>
                <a:ea typeface="AR P丸ゴシック体M04" panose="020F0600000000000000" pitchFamily="50" charset="-128"/>
              </a:rPr>
              <a:t>/</a:t>
            </a:r>
            <a:r>
              <a:rPr lang="ja-JP" altLang="en-US" sz="2800" dirty="0">
                <a:solidFill>
                  <a:srgbClr val="FF33CC"/>
                </a:solidFill>
                <a:latin typeface="AR P丸ゴシック体M04" panose="020F0600000000000000" pitchFamily="50" charset="-128"/>
                <a:ea typeface="AR P丸ゴシック体M04" panose="020F0600000000000000" pitchFamily="50" charset="-128"/>
              </a:rPr>
              <a:t>保育サービス</a:t>
            </a:r>
          </a:p>
          <a:p>
            <a:pPr eaLnBrk="1" hangingPunct="1">
              <a:spcBef>
                <a:spcPct val="0"/>
              </a:spcBef>
              <a:buFontTx/>
              <a:buNone/>
            </a:pPr>
            <a:r>
              <a:rPr lang="ja-JP" altLang="en-US" sz="2800" dirty="0">
                <a:solidFill>
                  <a:srgbClr val="FF33CC"/>
                </a:solidFill>
                <a:latin typeface="DengXian" panose="02010600030101010101" pitchFamily="2" charset="-122"/>
                <a:ea typeface="DengXian" panose="02010600030101010101" pitchFamily="2" charset="-122"/>
              </a:rPr>
              <a:t>　　　　ズーム開催になってからはパソコン文字通訳だけに</a:t>
            </a:r>
            <a:r>
              <a:rPr lang="ja-JP" altLang="en-US" sz="2800" dirty="0">
                <a:solidFill>
                  <a:srgbClr val="FF33CC"/>
                </a:solidFill>
                <a:latin typeface="HGP創英角ﾎﾟｯﾌﾟ体" panose="040B0A00000000000000" pitchFamily="50" charset="-128"/>
                <a:ea typeface="HGP創英角ﾎﾟｯﾌﾟ体" panose="040B0A00000000000000" pitchFamily="50" charset="-128"/>
              </a:rPr>
              <a:t>。</a:t>
            </a:r>
            <a:br>
              <a:rPr lang="ja-JP" altLang="en-US" sz="2800" dirty="0">
                <a:solidFill>
                  <a:srgbClr val="FF33CC"/>
                </a:solidFill>
                <a:latin typeface="HGP創英角ﾎﾟｯﾌﾟ体" panose="040B0A00000000000000" pitchFamily="50" charset="-128"/>
                <a:ea typeface="HGP創英角ﾎﾟｯﾌﾟ体" panose="040B0A00000000000000" pitchFamily="50" charset="-128"/>
              </a:rPr>
            </a:br>
            <a:endParaRPr lang="ja-JP" altLang="en-US" sz="2800" dirty="0">
              <a:solidFill>
                <a:srgbClr val="FF33CC"/>
              </a:solidFill>
              <a:latin typeface="HGP創英角ﾎﾟｯﾌﾟ体" panose="040B0A00000000000000" pitchFamily="50" charset="-128"/>
              <a:ea typeface="HGP創英角ﾎﾟｯﾌﾟ体" panose="040B0A00000000000000" pitchFamily="50" charset="-128"/>
            </a:endParaRPr>
          </a:p>
          <a:p>
            <a:pPr eaLnBrk="1" hangingPunct="1">
              <a:spcBef>
                <a:spcPct val="0"/>
              </a:spcBef>
              <a:buFontTx/>
              <a:buNone/>
            </a:pPr>
            <a:r>
              <a:rPr lang="ja-JP" altLang="en-US" dirty="0">
                <a:solidFill>
                  <a:srgbClr val="00B0F0"/>
                </a:solidFill>
                <a:latin typeface="HGP創英角ﾎﾟｯﾌﾟ体" panose="040B0A00000000000000" pitchFamily="50" charset="-128"/>
                <a:ea typeface="HGP創英角ﾎﾟｯﾌﾟ体" panose="040B0A00000000000000" pitchFamily="50" charset="-128"/>
              </a:rPr>
              <a:t>　　　　</a:t>
            </a:r>
          </a:p>
        </p:txBody>
      </p:sp>
      <p:sp>
        <p:nvSpPr>
          <p:cNvPr id="3" name="字幕 2">
            <a:extLst>
              <a:ext uri="{FF2B5EF4-FFF2-40B4-BE49-F238E27FC236}">
                <a16:creationId xmlns:a16="http://schemas.microsoft.com/office/drawing/2014/main" id="{8A8A7859-EA70-1558-9BDA-DB2DDE7946F3}"/>
              </a:ext>
            </a:extLst>
          </p:cNvPr>
          <p:cNvSpPr>
            <a:spLocks noGrp="1"/>
          </p:cNvSpPr>
          <p:nvPr>
            <p:ph type="subTitle" idx="1"/>
          </p:nvPr>
        </p:nvSpPr>
        <p:spPr/>
        <p:txBody>
          <a:bodyPr/>
          <a:lstStyle/>
          <a:p>
            <a:endParaRPr lang="ja-JP" altLang="en-US" dirty="0"/>
          </a:p>
        </p:txBody>
      </p:sp>
      <p:sp>
        <p:nvSpPr>
          <p:cNvPr id="4" name="Rectangle 2">
            <a:extLst>
              <a:ext uri="{FF2B5EF4-FFF2-40B4-BE49-F238E27FC236}">
                <a16:creationId xmlns:a16="http://schemas.microsoft.com/office/drawing/2014/main" id="{16E63EFC-1C5C-9D6C-A858-B93FFB4BB8C4}"/>
              </a:ext>
            </a:extLst>
          </p:cNvPr>
          <p:cNvSpPr txBox="1">
            <a:spLocks noChangeArrowheads="1"/>
          </p:cNvSpPr>
          <p:nvPr/>
        </p:nvSpPr>
        <p:spPr>
          <a:xfrm>
            <a:off x="1524001" y="260350"/>
            <a:ext cx="8893175"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a:solidFill>
                  <a:srgbClr val="FF0000"/>
                </a:solidFill>
              </a:rPr>
              <a:t>　</a:t>
            </a:r>
            <a:endParaRPr lang="ja-JP" altLang="en-US" b="1"/>
          </a:p>
        </p:txBody>
      </p:sp>
    </p:spTree>
    <p:extLst>
      <p:ext uri="{BB962C8B-B14F-4D97-AF65-F5344CB8AC3E}">
        <p14:creationId xmlns:p14="http://schemas.microsoft.com/office/powerpoint/2010/main" val="4150276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CC69E5-A4A2-8003-FFEC-E6A44E1A4561}"/>
              </a:ext>
            </a:extLst>
          </p:cNvPr>
          <p:cNvSpPr>
            <a:spLocks noGrp="1"/>
          </p:cNvSpPr>
          <p:nvPr>
            <p:ph type="title"/>
          </p:nvPr>
        </p:nvSpPr>
        <p:spPr>
          <a:xfrm>
            <a:off x="663742" y="0"/>
            <a:ext cx="10515600" cy="1325563"/>
          </a:xfrm>
        </p:spPr>
        <p:txBody>
          <a:bodyPr>
            <a:normAutofit/>
          </a:bodyPr>
          <a:lstStyle/>
          <a:p>
            <a:r>
              <a:rPr lang="ja-JP" altLang="en-US" sz="3733" dirty="0">
                <a:solidFill>
                  <a:srgbClr val="FF0066"/>
                </a:solidFill>
              </a:rPr>
              <a:t>　　　</a:t>
            </a:r>
            <a:r>
              <a:rPr lang="ja-JP" altLang="en-US" sz="3733" b="1" dirty="0">
                <a:solidFill>
                  <a:srgbClr val="FF0066"/>
                </a:solidFill>
              </a:rPr>
              <a:t>言葉をつくる・</a:t>
            </a:r>
            <a:r>
              <a:rPr lang="ja-JP" altLang="en-US" sz="3733" b="1" dirty="0">
                <a:solidFill>
                  <a:srgbClr val="7030A0"/>
                </a:solidFill>
              </a:rPr>
              <a:t>言葉を退治する経験</a:t>
            </a:r>
          </a:p>
        </p:txBody>
      </p:sp>
      <p:sp>
        <p:nvSpPr>
          <p:cNvPr id="3" name="コンテンツ プレースホルダー 2">
            <a:extLst>
              <a:ext uri="{FF2B5EF4-FFF2-40B4-BE49-F238E27FC236}">
                <a16:creationId xmlns:a16="http://schemas.microsoft.com/office/drawing/2014/main" id="{FAAA6852-655B-6CA2-C7AD-325764C026DE}"/>
              </a:ext>
            </a:extLst>
          </p:cNvPr>
          <p:cNvSpPr>
            <a:spLocks noGrp="1"/>
          </p:cNvSpPr>
          <p:nvPr>
            <p:ph idx="1"/>
          </p:nvPr>
        </p:nvSpPr>
        <p:spPr>
          <a:xfrm>
            <a:off x="838200" y="951294"/>
            <a:ext cx="10515600" cy="5742932"/>
          </a:xfrm>
          <a:ln w="19050">
            <a:solidFill>
              <a:srgbClr val="009EDE"/>
            </a:solidFill>
          </a:ln>
        </p:spPr>
        <p:txBody>
          <a:bodyPr>
            <a:normAutofit fontScale="62500" lnSpcReduction="20000"/>
          </a:bodyPr>
          <a:lstStyle/>
          <a:p>
            <a:pPr marL="0" indent="0">
              <a:buNone/>
            </a:pPr>
            <a:endParaRPr kumimoji="1" lang="ja-JP" altLang="en-US" dirty="0">
              <a:solidFill>
                <a:srgbClr val="00A53F"/>
              </a:solidFill>
            </a:endParaRPr>
          </a:p>
          <a:p>
            <a:pPr marL="0" indent="0">
              <a:buNone/>
            </a:pPr>
            <a:r>
              <a:rPr kumimoji="1" lang="ja-JP" altLang="en-US" b="1" dirty="0">
                <a:solidFill>
                  <a:srgbClr val="00A53F"/>
                </a:solidFill>
              </a:rPr>
              <a:t>つくった言葉。広めた言葉。。</a:t>
            </a:r>
          </a:p>
          <a:p>
            <a:pPr marL="0" indent="0">
              <a:buNone/>
            </a:pPr>
            <a:r>
              <a:rPr lang="ja-JP" altLang="en-US" dirty="0">
                <a:solidFill>
                  <a:srgbClr val="00A53F"/>
                </a:solidFill>
              </a:rPr>
              <a:t>     　　　寝たきり老人⇒</a:t>
            </a:r>
            <a:r>
              <a:rPr lang="ja-JP" altLang="en-US" b="1" dirty="0">
                <a:solidFill>
                  <a:srgbClr val="00A53F"/>
                </a:solidFill>
              </a:rPr>
              <a:t>「寢かせきり」にされた犠牲者</a:t>
            </a:r>
            <a:br>
              <a:rPr lang="ja-JP" altLang="en-US" dirty="0"/>
            </a:br>
            <a:r>
              <a:rPr lang="ja-JP" altLang="en-US" dirty="0"/>
              <a:t>           </a:t>
            </a:r>
          </a:p>
          <a:p>
            <a:pPr marL="0" indent="0">
              <a:buNone/>
            </a:pPr>
            <a:r>
              <a:rPr kumimoji="1" lang="ja-JP" altLang="en-US" dirty="0">
                <a:solidFill>
                  <a:srgbClr val="FF0066"/>
                </a:solidFill>
              </a:rPr>
              <a:t>　　　　</a:t>
            </a:r>
            <a:r>
              <a:rPr kumimoji="1" lang="ja-JP" altLang="en-US" sz="4000" b="1" dirty="0">
                <a:solidFill>
                  <a:srgbClr val="FF0066"/>
                </a:solidFill>
              </a:rPr>
              <a:t>善玉</a:t>
            </a:r>
            <a:r>
              <a:rPr kumimoji="1" lang="ja-JP" altLang="en-US" dirty="0"/>
              <a:t>コレステロール</a:t>
            </a:r>
            <a:br>
              <a:rPr kumimoji="1" lang="ja-JP" altLang="en-US" dirty="0"/>
            </a:br>
            <a:r>
              <a:rPr kumimoji="1" lang="ja-JP" altLang="en-US" dirty="0"/>
              <a:t>　　　</a:t>
            </a:r>
          </a:p>
          <a:p>
            <a:pPr marL="0" indent="0">
              <a:buNone/>
            </a:pPr>
            <a:r>
              <a:rPr lang="ja-JP" altLang="en-US" dirty="0">
                <a:solidFill>
                  <a:srgbClr val="00B0F0"/>
                </a:solidFill>
              </a:rPr>
              <a:t>　　　　かかりつけ薬局　日本薬剤師協会会長さんとの会話から。</a:t>
            </a:r>
          </a:p>
          <a:p>
            <a:pPr marL="0" indent="0">
              <a:buNone/>
            </a:pPr>
            <a:endParaRPr lang="ja-JP" altLang="en-US" dirty="0">
              <a:solidFill>
                <a:srgbClr val="00B0F0"/>
              </a:solidFill>
            </a:endParaRPr>
          </a:p>
          <a:p>
            <a:pPr marL="0" indent="0">
              <a:buNone/>
            </a:pPr>
            <a:r>
              <a:rPr lang="ja-JP" altLang="en-US" dirty="0">
                <a:solidFill>
                  <a:srgbClr val="00A53F"/>
                </a:solidFill>
              </a:rPr>
              <a:t>     　　　終末期医療⇒</a:t>
            </a:r>
            <a:r>
              <a:rPr lang="ja-JP" altLang="en-US" dirty="0"/>
              <a:t>人生最終段階の医療と福祉（厚労省の検討会で奮闘）</a:t>
            </a:r>
            <a:br>
              <a:rPr lang="ja-JP" altLang="en-US" dirty="0"/>
            </a:br>
            <a:br>
              <a:rPr lang="ja-JP" altLang="en-US" dirty="0"/>
            </a:br>
            <a:r>
              <a:rPr lang="ja-JP" altLang="en-US" dirty="0"/>
              <a:t>　　　　　　　　　　　　　　　　　　　　　　　　　　　　　　⇒</a:t>
            </a:r>
            <a:r>
              <a:rPr lang="ja-JP" altLang="en-US" sz="3400" b="1" dirty="0">
                <a:solidFill>
                  <a:srgbClr val="00B050"/>
                </a:solidFill>
              </a:rPr>
              <a:t>人生の最終章</a:t>
            </a:r>
          </a:p>
          <a:p>
            <a:pPr marL="0" indent="0">
              <a:buNone/>
            </a:pPr>
            <a:r>
              <a:rPr lang="ja-JP" altLang="en-US" sz="3400" b="1" dirty="0">
                <a:solidFill>
                  <a:srgbClr val="00B050"/>
                </a:solidFill>
              </a:rPr>
              <a:t>　　　　　　聴講してくださっている</a:t>
            </a:r>
            <a:r>
              <a:rPr lang="ja-JP" altLang="en-US" sz="3400" b="1" dirty="0">
                <a:solidFill>
                  <a:srgbClr val="FF0000"/>
                </a:solidFill>
              </a:rPr>
              <a:t>花戸貴司</a:t>
            </a:r>
            <a:r>
              <a:rPr lang="en-US" altLang="ja-JP" sz="3400" b="1" dirty="0">
                <a:solidFill>
                  <a:srgbClr val="FF0000"/>
                </a:solidFill>
              </a:rPr>
              <a:t>doctor</a:t>
            </a:r>
            <a:r>
              <a:rPr lang="ja-JP" altLang="en-US" sz="3400" b="1" dirty="0">
                <a:solidFill>
                  <a:srgbClr val="00B050"/>
                </a:solidFill>
              </a:rPr>
              <a:t>がつくったことば</a:t>
            </a:r>
          </a:p>
          <a:p>
            <a:pPr marL="0" indent="0">
              <a:buNone/>
            </a:pPr>
            <a:r>
              <a:rPr lang="ja-JP" altLang="en-US" dirty="0">
                <a:solidFill>
                  <a:srgbClr val="00B050"/>
                </a:solidFill>
              </a:rPr>
              <a:t>　　　　　　　　　　　</a:t>
            </a:r>
          </a:p>
          <a:p>
            <a:pPr marL="0" indent="0">
              <a:buNone/>
            </a:pPr>
            <a:r>
              <a:rPr lang="ja-JP" altLang="en-US" dirty="0">
                <a:solidFill>
                  <a:srgbClr val="00B050"/>
                </a:solidFill>
              </a:rPr>
              <a:t>　　        抑制⇒</a:t>
            </a:r>
            <a:r>
              <a:rPr lang="ja-JP" altLang="en-US" b="1" dirty="0">
                <a:solidFill>
                  <a:srgbClr val="FF0066"/>
                </a:solidFill>
              </a:rPr>
              <a:t>縛る</a:t>
            </a:r>
            <a:r>
              <a:rPr lang="ja-JP" altLang="en-US" dirty="0">
                <a:solidFill>
                  <a:srgbClr val="FF0066"/>
                </a:solidFill>
              </a:rPr>
              <a:t>（八王子の上川病院がカルテに書くようになったことを広めました）</a:t>
            </a:r>
            <a:endParaRPr lang="ja-JP" altLang="en-US" dirty="0">
              <a:solidFill>
                <a:srgbClr val="00B050"/>
              </a:solidFill>
            </a:endParaRPr>
          </a:p>
          <a:p>
            <a:pPr marL="0" indent="0">
              <a:buNone/>
            </a:pPr>
            <a:br>
              <a:rPr lang="ja-JP" altLang="en-US" dirty="0">
                <a:solidFill>
                  <a:srgbClr val="7030A0"/>
                </a:solidFill>
              </a:rPr>
            </a:br>
            <a:r>
              <a:rPr lang="ja-JP" altLang="en-US" sz="3800" b="1" dirty="0">
                <a:solidFill>
                  <a:srgbClr val="7030A0"/>
                </a:solidFill>
              </a:rPr>
              <a:t>まだ、退治できていない言葉</a:t>
            </a:r>
          </a:p>
          <a:p>
            <a:pPr marL="0" indent="0">
              <a:buNone/>
            </a:pPr>
            <a:r>
              <a:rPr lang="ja-JP" altLang="en-US" dirty="0">
                <a:solidFill>
                  <a:srgbClr val="7030A0"/>
                </a:solidFill>
              </a:rPr>
              <a:t>             認知症</a:t>
            </a:r>
            <a:r>
              <a:rPr lang="ja-JP" altLang="en-US" b="1" dirty="0">
                <a:solidFill>
                  <a:srgbClr val="7030A0"/>
                </a:solidFill>
              </a:rPr>
              <a:t>治療</a:t>
            </a:r>
            <a:r>
              <a:rPr lang="ja-JP" altLang="en-US" dirty="0">
                <a:solidFill>
                  <a:srgbClr val="7030A0"/>
                </a:solidFill>
              </a:rPr>
              <a:t>病棟</a:t>
            </a:r>
            <a:r>
              <a:rPr lang="en-US" altLang="ja-JP" dirty="0">
                <a:solidFill>
                  <a:srgbClr val="7030A0"/>
                </a:solidFill>
              </a:rPr>
              <a:t>/</a:t>
            </a:r>
            <a:r>
              <a:rPr lang="ja-JP" altLang="en-US" dirty="0">
                <a:solidFill>
                  <a:srgbClr val="7030A0"/>
                </a:solidFill>
              </a:rPr>
              <a:t>認知症</a:t>
            </a:r>
            <a:r>
              <a:rPr lang="ja-JP" altLang="en-US" b="1" dirty="0">
                <a:solidFill>
                  <a:srgbClr val="7030A0"/>
                </a:solidFill>
              </a:rPr>
              <a:t>患者</a:t>
            </a:r>
            <a:r>
              <a:rPr lang="en-US" altLang="ja-JP" dirty="0">
                <a:solidFill>
                  <a:srgbClr val="7030A0"/>
                </a:solidFill>
              </a:rPr>
              <a:t>/</a:t>
            </a:r>
            <a:r>
              <a:rPr lang="ja-JP" altLang="en-US" b="1" dirty="0">
                <a:solidFill>
                  <a:srgbClr val="7030A0"/>
                </a:solidFill>
              </a:rPr>
              <a:t>健常</a:t>
            </a:r>
            <a:r>
              <a:rPr lang="ja-JP" altLang="en-US" dirty="0">
                <a:solidFill>
                  <a:srgbClr val="7030A0"/>
                </a:solidFill>
              </a:rPr>
              <a:t>者</a:t>
            </a:r>
            <a:r>
              <a:rPr lang="en-US" altLang="ja-JP" dirty="0">
                <a:solidFill>
                  <a:srgbClr val="7030A0"/>
                </a:solidFill>
              </a:rPr>
              <a:t>/</a:t>
            </a:r>
            <a:r>
              <a:rPr lang="ja-JP" altLang="en-US" dirty="0">
                <a:solidFill>
                  <a:srgbClr val="7030A0"/>
                </a:solidFill>
              </a:rPr>
              <a:t>特養</a:t>
            </a:r>
            <a:r>
              <a:rPr lang="ja-JP" altLang="en-US" b="1" dirty="0">
                <a:solidFill>
                  <a:srgbClr val="7030A0"/>
                </a:solidFill>
              </a:rPr>
              <a:t>待機</a:t>
            </a:r>
            <a:r>
              <a:rPr lang="ja-JP" altLang="en-US" dirty="0">
                <a:solidFill>
                  <a:srgbClr val="7030A0"/>
                </a:solidFill>
              </a:rPr>
              <a:t>者</a:t>
            </a:r>
            <a:r>
              <a:rPr lang="en-US" altLang="ja-JP" dirty="0">
                <a:solidFill>
                  <a:srgbClr val="7030A0"/>
                </a:solidFill>
              </a:rPr>
              <a:t>/</a:t>
            </a:r>
            <a:r>
              <a:rPr lang="ja-JP" altLang="en-US" b="1" dirty="0">
                <a:solidFill>
                  <a:srgbClr val="7030A0"/>
                </a:solidFill>
              </a:rPr>
              <a:t>受け皿</a:t>
            </a:r>
            <a:r>
              <a:rPr lang="en-US" altLang="ja-JP" dirty="0">
                <a:solidFill>
                  <a:srgbClr val="7030A0"/>
                </a:solidFill>
              </a:rPr>
              <a:t>/</a:t>
            </a:r>
            <a:r>
              <a:rPr lang="ja-JP" altLang="en-US" b="1" dirty="0">
                <a:solidFill>
                  <a:srgbClr val="7030A0"/>
                </a:solidFill>
              </a:rPr>
              <a:t>徘徊</a:t>
            </a:r>
            <a:endParaRPr kumimoji="1" lang="ja-JP" altLang="en-US" b="1" dirty="0"/>
          </a:p>
          <a:p>
            <a:pPr marL="0" indent="0">
              <a:buNone/>
            </a:pPr>
            <a:r>
              <a:rPr lang="ja-JP" altLang="en-US" dirty="0">
                <a:solidFill>
                  <a:srgbClr val="7030A0"/>
                </a:solidFill>
              </a:rPr>
              <a:t>         　　　　</a:t>
            </a:r>
            <a:r>
              <a:rPr lang="ja-JP" altLang="en-US" sz="4000" dirty="0">
                <a:solidFill>
                  <a:srgbClr val="FF3399"/>
                </a:solidFill>
              </a:rPr>
              <a:t>国民</a:t>
            </a:r>
            <a:r>
              <a:rPr lang="ja-JP" altLang="en-US" sz="4000" b="1" dirty="0">
                <a:solidFill>
                  <a:srgbClr val="FF3399"/>
                </a:solidFill>
              </a:rPr>
              <a:t>負担</a:t>
            </a:r>
            <a:r>
              <a:rPr lang="ja-JP" altLang="en-US" sz="4000" dirty="0">
                <a:solidFill>
                  <a:srgbClr val="FF3399"/>
                </a:solidFill>
              </a:rPr>
              <a:t>率⇒国民</a:t>
            </a:r>
            <a:r>
              <a:rPr lang="ja-JP" altLang="en-US" sz="4000" b="1" dirty="0">
                <a:solidFill>
                  <a:srgbClr val="FF3399"/>
                </a:solidFill>
              </a:rPr>
              <a:t>支えあい</a:t>
            </a:r>
            <a:r>
              <a:rPr lang="ja-JP" altLang="en-US" sz="4000" dirty="0">
                <a:solidFill>
                  <a:srgbClr val="FF3399"/>
                </a:solidFill>
              </a:rPr>
              <a:t>率へ</a:t>
            </a:r>
            <a:endParaRPr kumimoji="1" lang="ja-JP" altLang="en-US" sz="4000" b="1" dirty="0">
              <a:solidFill>
                <a:srgbClr val="009EDE"/>
              </a:solidFill>
            </a:endParaRPr>
          </a:p>
        </p:txBody>
      </p:sp>
    </p:spTree>
    <p:extLst>
      <p:ext uri="{BB962C8B-B14F-4D97-AF65-F5344CB8AC3E}">
        <p14:creationId xmlns:p14="http://schemas.microsoft.com/office/powerpoint/2010/main" val="3857620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4D182D-F0F7-23E3-6C23-052F6542421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22844BC-D2D9-DF03-AB8D-53FA54E4884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B143B54-30E7-6E29-54D2-FA010DC3FE2D}"/>
              </a:ext>
            </a:extLst>
          </p:cNvPr>
          <p:cNvPicPr>
            <a:picLocks noChangeAspect="1"/>
          </p:cNvPicPr>
          <p:nvPr/>
        </p:nvPicPr>
        <p:blipFill>
          <a:blip r:embed="rId2"/>
          <a:stretch>
            <a:fillRect/>
          </a:stretch>
        </p:blipFill>
        <p:spPr>
          <a:xfrm>
            <a:off x="15059" y="0"/>
            <a:ext cx="12161881" cy="6858000"/>
          </a:xfrm>
          <a:prstGeom prst="rect">
            <a:avLst/>
          </a:prstGeom>
        </p:spPr>
      </p:pic>
      <p:sp>
        <p:nvSpPr>
          <p:cNvPr id="6" name="テキスト ボックス 5">
            <a:extLst>
              <a:ext uri="{FF2B5EF4-FFF2-40B4-BE49-F238E27FC236}">
                <a16:creationId xmlns:a16="http://schemas.microsoft.com/office/drawing/2014/main" id="{30931FD2-DABC-D407-81BA-AAE3C085A6FA}"/>
              </a:ext>
            </a:extLst>
          </p:cNvPr>
          <p:cNvSpPr txBox="1"/>
          <p:nvPr/>
        </p:nvSpPr>
        <p:spPr>
          <a:xfrm>
            <a:off x="7680960" y="2871216"/>
            <a:ext cx="4041648" cy="2308324"/>
          </a:xfrm>
          <a:prstGeom prst="rect">
            <a:avLst/>
          </a:prstGeom>
          <a:noFill/>
        </p:spPr>
        <p:txBody>
          <a:bodyPr wrap="square">
            <a:spAutoFit/>
          </a:bodyPr>
          <a:lstStyle/>
          <a:p>
            <a:r>
              <a:rPr lang="ja-JP" altLang="en-US" sz="3600" dirty="0">
                <a:solidFill>
                  <a:srgbClr val="FF3399"/>
                </a:solidFill>
              </a:rPr>
              <a:t>国民負担率</a:t>
            </a:r>
            <a:br>
              <a:rPr lang="ja-JP" altLang="en-US" sz="3600" dirty="0">
                <a:solidFill>
                  <a:srgbClr val="FF3399"/>
                </a:solidFill>
              </a:rPr>
            </a:br>
            <a:r>
              <a:rPr lang="ja-JP" altLang="en-US" sz="3600" dirty="0">
                <a:solidFill>
                  <a:srgbClr val="FF3399"/>
                </a:solidFill>
              </a:rPr>
              <a:t>　　　⇒</a:t>
            </a:r>
          </a:p>
          <a:p>
            <a:r>
              <a:rPr lang="ja-JP" altLang="en-US" sz="3600" dirty="0">
                <a:solidFill>
                  <a:srgbClr val="FF3399"/>
                </a:solidFill>
              </a:rPr>
              <a:t>国民</a:t>
            </a:r>
            <a:r>
              <a:rPr lang="ja-JP" altLang="en-US" sz="3600" b="1" dirty="0">
                <a:solidFill>
                  <a:srgbClr val="FF3399"/>
                </a:solidFill>
              </a:rPr>
              <a:t>支えあい</a:t>
            </a:r>
            <a:r>
              <a:rPr lang="ja-JP" altLang="en-US" sz="3600" dirty="0">
                <a:solidFill>
                  <a:srgbClr val="FF3399"/>
                </a:solidFill>
              </a:rPr>
              <a:t>率</a:t>
            </a:r>
          </a:p>
          <a:p>
            <a:r>
              <a:rPr lang="ja-JP" altLang="en-US" sz="3600" dirty="0">
                <a:solidFill>
                  <a:srgbClr val="FF3399"/>
                </a:solidFill>
              </a:rPr>
              <a:t>国民連帯率</a:t>
            </a:r>
            <a:endParaRPr lang="ja-JP" altLang="en-US" sz="3600" dirty="0"/>
          </a:p>
        </p:txBody>
      </p:sp>
    </p:spTree>
    <p:extLst>
      <p:ext uri="{BB962C8B-B14F-4D97-AF65-F5344CB8AC3E}">
        <p14:creationId xmlns:p14="http://schemas.microsoft.com/office/powerpoint/2010/main" val="1084495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a:extLst>
              <a:ext uri="{FF2B5EF4-FFF2-40B4-BE49-F238E27FC236}">
                <a16:creationId xmlns:a16="http://schemas.microsoft.com/office/drawing/2014/main" id="{15797169-67EF-4E94-2BBC-9BA75EFF1E9C}"/>
              </a:ext>
            </a:extLst>
          </p:cNvPr>
          <p:cNvSpPr>
            <a:spLocks noGrp="1" noChangeArrowheads="1"/>
          </p:cNvSpPr>
          <p:nvPr>
            <p:ph type="ctrTitle"/>
          </p:nvPr>
        </p:nvSpPr>
        <p:spPr>
          <a:xfrm>
            <a:off x="3147278" y="3030537"/>
            <a:ext cx="4572000" cy="796925"/>
          </a:xfrm>
        </p:spPr>
        <p:txBody>
          <a:bodyPr/>
          <a:lstStyle/>
          <a:p>
            <a:r>
              <a:rPr lang="ja-JP" altLang="en-US" sz="3200" dirty="0">
                <a:solidFill>
                  <a:srgbClr val="FF3399"/>
                </a:solidFill>
                <a:latin typeface="AR PハイカラPOP体H04" panose="040B0900000000000000" pitchFamily="50" charset="-128"/>
                <a:ea typeface="AR PハイカラPOP体H04" panose="040B0900000000000000" pitchFamily="50" charset="-128"/>
              </a:rPr>
              <a:t>同じ１９８５年</a:t>
            </a:r>
            <a:endParaRPr lang="ja-JP" altLang="en-US" sz="3200" dirty="0">
              <a:solidFill>
                <a:srgbClr val="FF0000"/>
              </a:solidFill>
            </a:endParaRPr>
          </a:p>
        </p:txBody>
      </p:sp>
      <p:sp>
        <p:nvSpPr>
          <p:cNvPr id="8195" name="コンテンツ プレースホルダー 2">
            <a:extLst>
              <a:ext uri="{FF2B5EF4-FFF2-40B4-BE49-F238E27FC236}">
                <a16:creationId xmlns:a16="http://schemas.microsoft.com/office/drawing/2014/main" id="{981494DC-304C-504D-AA42-B460D4E215CA}"/>
              </a:ext>
            </a:extLst>
          </p:cNvPr>
          <p:cNvSpPr>
            <a:spLocks noGrp="1" noChangeArrowheads="1"/>
          </p:cNvSpPr>
          <p:nvPr>
            <p:ph type="subTitle" idx="1"/>
          </p:nvPr>
        </p:nvSpPr>
        <p:spPr>
          <a:xfrm>
            <a:off x="8443391" y="5580855"/>
            <a:ext cx="2828925" cy="508535"/>
          </a:xfrm>
          <a:solidFill>
            <a:schemeClr val="bg1"/>
          </a:solidFill>
        </p:spPr>
        <p:txBody>
          <a:bodyPr>
            <a:normAutofit fontScale="25000" lnSpcReduction="20000"/>
          </a:bodyPr>
          <a:lstStyle/>
          <a:p>
            <a:pPr>
              <a:defRPr/>
            </a:pPr>
            <a:r>
              <a:rPr lang="ja-JP" altLang="en-US" sz="8000" dirty="0">
                <a:solidFill>
                  <a:srgbClr val="00B0F0"/>
                </a:solidFill>
                <a:latin typeface="AR PハイカラPOP体H04" panose="040B0900000000000000" pitchFamily="50" charset="-128"/>
                <a:ea typeface="AR PハイカラPOP体H04" panose="040B0900000000000000" pitchFamily="50" charset="-128"/>
              </a:rPr>
              <a:t>　</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日本</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「寝たきり老人」呼ばれ</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養老院カット</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endParaRPr lang="ja-JP" altLang="en-US" sz="8000" dirty="0">
              <a:solidFill>
                <a:srgbClr val="00B0F0"/>
              </a:solidFill>
              <a:latin typeface="AR PハイカラPOP体H04" panose="040B0900000000000000" pitchFamily="50" charset="-128"/>
              <a:ea typeface="AR PハイカラPOP体H04" panose="040B0900000000000000" pitchFamily="50" charset="-128"/>
            </a:endParaRPr>
          </a:p>
          <a:p>
            <a:pPr>
              <a:defRPr/>
            </a:pPr>
            <a:r>
              <a:rPr lang="ja-JP" altLang="en-US" sz="1800" dirty="0">
                <a:solidFill>
                  <a:srgbClr val="00B0F0"/>
                </a:solidFill>
                <a:latin typeface="AR PハイカラPOP体H04" panose="040B0900000000000000" pitchFamily="50" charset="-128"/>
                <a:ea typeface="AR PハイカラPOP体H04" panose="040B0900000000000000" pitchFamily="50" charset="-128"/>
              </a:rPr>
              <a:t> </a:t>
            </a:r>
          </a:p>
          <a:p>
            <a:pPr>
              <a:defRPr/>
            </a:pP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pPr>
              <a:defRPr/>
            </a:pP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pPr>
              <a:defRPr/>
            </a:pPr>
            <a:br>
              <a:rPr lang="ja-JP" altLang="en-US" sz="1800" dirty="0">
                <a:solidFill>
                  <a:srgbClr val="00B0F0"/>
                </a:solidFill>
                <a:latin typeface="AR PハイカラPOP体H04" panose="040B0900000000000000" pitchFamily="50" charset="-128"/>
                <a:ea typeface="AR PハイカラPOP体H04" panose="040B0900000000000000" pitchFamily="50" charset="-128"/>
              </a:rPr>
            </a:b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p:txBody>
      </p:sp>
      <p:graphicFrame>
        <p:nvGraphicFramePr>
          <p:cNvPr id="41988" name="Object 3">
            <a:extLst>
              <a:ext uri="{FF2B5EF4-FFF2-40B4-BE49-F238E27FC236}">
                <a16:creationId xmlns:a16="http://schemas.microsoft.com/office/drawing/2014/main" id="{F350881E-9DE3-8926-743B-53D1C66D96AE}"/>
              </a:ext>
            </a:extLst>
          </p:cNvPr>
          <p:cNvGraphicFramePr>
            <a:graphicFrameLocks noChangeAspect="1"/>
          </p:cNvGraphicFramePr>
          <p:nvPr>
            <p:extLst>
              <p:ext uri="{D42A27DB-BD31-4B8C-83A1-F6EECF244321}">
                <p14:modId xmlns:p14="http://schemas.microsoft.com/office/powerpoint/2010/main" val="1907569904"/>
              </p:ext>
            </p:extLst>
          </p:nvPr>
        </p:nvGraphicFramePr>
        <p:xfrm>
          <a:off x="7142730" y="2064518"/>
          <a:ext cx="4931802" cy="3781124"/>
        </p:xfrm>
        <a:graphic>
          <a:graphicData uri="http://schemas.openxmlformats.org/presentationml/2006/ole">
            <mc:AlternateContent xmlns:mc="http://schemas.openxmlformats.org/markup-compatibility/2006">
              <mc:Choice xmlns:v="urn:schemas-microsoft-com:vml" Requires="v">
                <p:oleObj r:id="rId3" imgW="3600000" imgH="2760000" progId="">
                  <p:embed/>
                </p:oleObj>
              </mc:Choice>
              <mc:Fallback>
                <p:oleObj r:id="rId3" imgW="3600000" imgH="2760000" progId="">
                  <p:embed/>
                  <p:pic>
                    <p:nvPicPr>
                      <p:cNvPr id="41988" name="Object 3">
                        <a:extLst>
                          <a:ext uri="{FF2B5EF4-FFF2-40B4-BE49-F238E27FC236}">
                            <a16:creationId xmlns:a16="http://schemas.microsoft.com/office/drawing/2014/main" id="{F350881E-9DE3-8926-743B-53D1C66D9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730" y="2064518"/>
                        <a:ext cx="4931802" cy="3781124"/>
                      </a:xfrm>
                      <a:prstGeom prst="rect">
                        <a:avLst/>
                      </a:prstGeom>
                      <a:noFill/>
                      <a:ln>
                        <a:noFill/>
                      </a:ln>
                    </p:spPr>
                  </p:pic>
                </p:oleObj>
              </mc:Fallback>
            </mc:AlternateContent>
          </a:graphicData>
        </a:graphic>
      </p:graphicFrame>
      <p:pic>
        <p:nvPicPr>
          <p:cNvPr id="7" name="Picture 4">
            <a:extLst>
              <a:ext uri="{FF2B5EF4-FFF2-40B4-BE49-F238E27FC236}">
                <a16:creationId xmlns:a16="http://schemas.microsoft.com/office/drawing/2014/main" id="{2241621A-1C21-55AC-2ADC-7F7953500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057" y="2064518"/>
            <a:ext cx="3728261" cy="4716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コンテンツ プレースホルダー 2">
            <a:extLst>
              <a:ext uri="{FF2B5EF4-FFF2-40B4-BE49-F238E27FC236}">
                <a16:creationId xmlns:a16="http://schemas.microsoft.com/office/drawing/2014/main" id="{42E1596B-363B-9DD9-80DA-05DC34D9C8E4}"/>
              </a:ext>
            </a:extLst>
          </p:cNvPr>
          <p:cNvSpPr txBox="1">
            <a:spLocks noChangeArrowheads="1"/>
          </p:cNvSpPr>
          <p:nvPr/>
        </p:nvSpPr>
        <p:spPr>
          <a:xfrm>
            <a:off x="2772077" y="5580855"/>
            <a:ext cx="4273534" cy="1017070"/>
          </a:xfrm>
          <a:prstGeom prst="rect">
            <a:avLst/>
          </a:prstGeom>
          <a:solidFill>
            <a:schemeClr val="bg1"/>
          </a:solidFill>
        </p:spPr>
        <p:txBody>
          <a:bodyPr anchor="ctr">
            <a:normAutofit fontScale="25000" lnSpcReduction="20000"/>
          </a:bodyPr>
          <a:lstStyle>
            <a:lvl1pPr marL="0" indent="0" algn="ctr" defTabSz="914400" rtl="0" eaLnBrk="1" latinLnBrk="0" hangingPunct="1">
              <a:spcBef>
                <a:spcPct val="20000"/>
              </a:spcBef>
              <a:buSzPct val="60000"/>
              <a:buFont typeface="Wingdings" panose="05000000000000000000" pitchFamily="2" charset="2"/>
              <a:buNone/>
              <a:defRPr kumimoji="1" sz="3200" kern="1200">
                <a:solidFill>
                  <a:schemeClr val="accent1">
                    <a:lumMod val="50000"/>
                  </a:schemeClr>
                </a:solidFill>
                <a:effectLst>
                  <a:glow rad="38100">
                    <a:schemeClr val="tx2">
                      <a:lumMod val="20000"/>
                      <a:lumOff val="80000"/>
                      <a:alpha val="60000"/>
                    </a:schemeClr>
                  </a:glow>
                </a:effectLst>
                <a:latin typeface="+mn-lt"/>
                <a:ea typeface="+mn-ea"/>
                <a:cs typeface="+mn-cs"/>
              </a:defRPr>
            </a:lvl1pPr>
            <a:lvl2pPr marL="457200" indent="0" algn="ctr" defTabSz="914400" rtl="0" eaLnBrk="1" latinLnBrk="0" hangingPunct="1">
              <a:spcBef>
                <a:spcPct val="20000"/>
              </a:spcBef>
              <a:buSzPct val="60000"/>
              <a:buFont typeface="Wingdings" panose="05000000000000000000" pitchFamily="2" charset="2"/>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SzPct val="50000"/>
              <a:buFont typeface="Wingdings" panose="05000000000000000000" pitchFamily="2" charset="2"/>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SzPct val="50000"/>
              <a:buFont typeface="Wingdings" panose="05000000000000000000" pitchFamily="2" charset="2"/>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latin typeface="+mn-lt"/>
                <a:ea typeface="+mn-ea"/>
                <a:cs typeface="+mn-cs"/>
              </a:defRPr>
            </a:lvl9pPr>
          </a:lstStyle>
          <a:p>
            <a:pPr>
              <a:defRPr/>
            </a:pPr>
            <a:endParaRPr lang="ja-JP" altLang="en-US" sz="8000" dirty="0">
              <a:solidFill>
                <a:srgbClr val="FF3399"/>
              </a:solidFill>
              <a:latin typeface="AR PハイカラPOP体H04" panose="040B0900000000000000" pitchFamily="50" charset="-128"/>
              <a:ea typeface="AR PハイカラPOP体H04" panose="040B0900000000000000" pitchFamily="50" charset="-128"/>
            </a:endParaRPr>
          </a:p>
          <a:p>
            <a:pPr>
              <a:defRPr/>
            </a:pPr>
            <a:r>
              <a:rPr lang="ja-JP" altLang="en-US" sz="8000" dirty="0">
                <a:solidFill>
                  <a:srgbClr val="FF3399"/>
                </a:solidFill>
                <a:latin typeface="AR PハイカラPOP体H04" panose="040B0900000000000000" pitchFamily="50" charset="-128"/>
                <a:ea typeface="AR PハイカラPOP体H04" panose="040B0900000000000000" pitchFamily="50" charset="-128"/>
              </a:rPr>
              <a:t>←デンマーク</a:t>
            </a:r>
            <a:br>
              <a:rPr lang="ja-JP" altLang="en-US" sz="8000" dirty="0">
                <a:solidFill>
                  <a:srgbClr val="FF3399"/>
                </a:solidFill>
                <a:latin typeface="AR PハイカラPOP体H04" panose="040B0900000000000000" pitchFamily="50" charset="-128"/>
                <a:ea typeface="AR PハイカラPOP体H04" panose="040B0900000000000000" pitchFamily="50" charset="-128"/>
              </a:rPr>
            </a:br>
            <a:r>
              <a:rPr lang="ja-JP" altLang="en-US" sz="8000" dirty="0">
                <a:solidFill>
                  <a:srgbClr val="FF3399"/>
                </a:solidFill>
                <a:latin typeface="AR PハイカラPOP体H04" panose="040B0900000000000000" pitchFamily="50" charset="-128"/>
                <a:ea typeface="AR PハイカラPOP体H04" panose="040B0900000000000000" pitchFamily="50" charset="-128"/>
              </a:rPr>
              <a:t>独り暮らしでも、自宅で暮らし、</a:t>
            </a:r>
            <a:br>
              <a:rPr lang="ja-JP" altLang="en-US" sz="8000" dirty="0">
                <a:solidFill>
                  <a:srgbClr val="FF3399"/>
                </a:solidFill>
                <a:latin typeface="AR PハイカラPOP体H04" panose="040B0900000000000000" pitchFamily="50" charset="-128"/>
                <a:ea typeface="AR PハイカラPOP体H04" panose="040B0900000000000000" pitchFamily="50" charset="-128"/>
              </a:rPr>
            </a:br>
            <a:r>
              <a:rPr lang="ja-JP" altLang="en-US" sz="8000" dirty="0">
                <a:solidFill>
                  <a:srgbClr val="FF3399"/>
                </a:solidFill>
                <a:latin typeface="AR PハイカラPOP体H04" panose="040B0900000000000000" pitchFamily="50" charset="-128"/>
                <a:ea typeface="AR PハイカラPOP体H04" panose="040B0900000000000000" pitchFamily="50" charset="-128"/>
              </a:rPr>
              <a:t>お洒落して外出</a:t>
            </a: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pPr>
              <a:defRPr/>
            </a:pP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pPr>
              <a:defRPr/>
            </a:pPr>
            <a:br>
              <a:rPr lang="ja-JP" altLang="en-US" sz="1800" dirty="0">
                <a:solidFill>
                  <a:srgbClr val="00B0F0"/>
                </a:solidFill>
                <a:latin typeface="AR PハイカラPOP体H04" panose="040B0900000000000000" pitchFamily="50" charset="-128"/>
                <a:ea typeface="AR PハイカラPOP体H04" panose="040B0900000000000000" pitchFamily="50" charset="-128"/>
              </a:rPr>
            </a:b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p:txBody>
      </p:sp>
      <p:sp>
        <p:nvSpPr>
          <p:cNvPr id="3" name="コンテンツ プレースホルダー 2">
            <a:extLst>
              <a:ext uri="{FF2B5EF4-FFF2-40B4-BE49-F238E27FC236}">
                <a16:creationId xmlns:a16="http://schemas.microsoft.com/office/drawing/2014/main" id="{EB1B0790-2713-F0E2-93F4-5EDE5ACAADEF}"/>
              </a:ext>
            </a:extLst>
          </p:cNvPr>
          <p:cNvSpPr txBox="1">
            <a:spLocks noChangeArrowheads="1"/>
          </p:cNvSpPr>
          <p:nvPr/>
        </p:nvSpPr>
        <p:spPr>
          <a:xfrm>
            <a:off x="5843022" y="429461"/>
            <a:ext cx="6214223" cy="1415752"/>
          </a:xfrm>
          <a:prstGeom prst="rect">
            <a:avLst/>
          </a:prstGeom>
          <a:solidFill>
            <a:schemeClr val="bg1"/>
          </a:solidFill>
          <a:ln w="28575">
            <a:solidFill>
              <a:srgbClr val="009EDE"/>
            </a:solidFill>
          </a:ln>
        </p:spPr>
        <p:txBody>
          <a:bodyPr anchor="ctr">
            <a:normAutofit fontScale="25000" lnSpcReduction="20000"/>
          </a:bodyPr>
          <a:lstStyle>
            <a:lvl1pPr marL="0" indent="0" algn="ctr" defTabSz="914400" rtl="0" eaLnBrk="1" latinLnBrk="0" hangingPunct="1">
              <a:spcBef>
                <a:spcPct val="20000"/>
              </a:spcBef>
              <a:buSzPct val="60000"/>
              <a:buFont typeface="Wingdings" panose="05000000000000000000" pitchFamily="2" charset="2"/>
              <a:buNone/>
              <a:defRPr kumimoji="1" sz="3200" kern="1200">
                <a:solidFill>
                  <a:schemeClr val="accent1">
                    <a:lumMod val="50000"/>
                  </a:schemeClr>
                </a:solidFill>
                <a:effectLst>
                  <a:glow rad="38100">
                    <a:schemeClr val="tx2">
                      <a:lumMod val="20000"/>
                      <a:lumOff val="80000"/>
                      <a:alpha val="60000"/>
                    </a:schemeClr>
                  </a:glow>
                </a:effectLst>
                <a:latin typeface="+mn-lt"/>
                <a:ea typeface="+mn-ea"/>
                <a:cs typeface="+mn-cs"/>
              </a:defRPr>
            </a:lvl1pPr>
            <a:lvl2pPr marL="457200" indent="0" algn="ctr" defTabSz="914400" rtl="0" eaLnBrk="1" latinLnBrk="0" hangingPunct="1">
              <a:spcBef>
                <a:spcPct val="20000"/>
              </a:spcBef>
              <a:buSzPct val="60000"/>
              <a:buFont typeface="Wingdings" panose="05000000000000000000" pitchFamily="2" charset="2"/>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SzPct val="50000"/>
              <a:buFont typeface="Wingdings" panose="05000000000000000000" pitchFamily="2" charset="2"/>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SzPct val="50000"/>
              <a:buFont typeface="Wingdings" panose="05000000000000000000" pitchFamily="2" charset="2"/>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latin typeface="+mn-lt"/>
                <a:ea typeface="+mn-ea"/>
                <a:cs typeface="+mn-cs"/>
              </a:defRPr>
            </a:lvl9pPr>
          </a:lstStyle>
          <a:p>
            <a:pPr>
              <a:defRPr/>
            </a:pPr>
            <a:endParaRPr lang="ja-JP" altLang="en-US" sz="8000" dirty="0">
              <a:solidFill>
                <a:srgbClr val="FF3399"/>
              </a:solidFill>
              <a:latin typeface="AR PハイカラPOP体H04" panose="040B0900000000000000" pitchFamily="50" charset="-128"/>
              <a:ea typeface="AR PハイカラPOP体H04" panose="040B0900000000000000" pitchFamily="50" charset="-128"/>
            </a:endParaRPr>
          </a:p>
          <a:p>
            <a:pPr>
              <a:defRPr/>
            </a:pPr>
            <a:r>
              <a:rPr lang="ja-JP" altLang="en-US" sz="12800" dirty="0">
                <a:solidFill>
                  <a:srgbClr val="FF0000"/>
                </a:solidFill>
                <a:latin typeface="AR PハイカラPOP体H04" panose="040B0900000000000000" pitchFamily="50" charset="-128"/>
                <a:ea typeface="AR PハイカラPOP体H04" panose="040B0900000000000000" pitchFamily="50" charset="-128"/>
              </a:rPr>
              <a:t>「寝たきり老人」という概念は日本にしかないという発見</a:t>
            </a:r>
          </a:p>
          <a:p>
            <a:pPr>
              <a:defRPr/>
            </a:pPr>
            <a:r>
              <a:rPr lang="ja-JP" altLang="en-US" sz="8000" dirty="0">
                <a:solidFill>
                  <a:srgbClr val="009EDE"/>
                </a:solidFill>
                <a:latin typeface="AR PハイカラPOP体H04" panose="040B0900000000000000" pitchFamily="50" charset="-128"/>
                <a:ea typeface="AR PハイカラPOP体H04" panose="040B0900000000000000" pitchFamily="50" charset="-128"/>
              </a:rPr>
              <a:t>当時の厚生省の最大の課題は、西暦２０００年</a:t>
            </a:r>
            <a:br>
              <a:rPr lang="ja-JP" altLang="en-US" sz="8000" dirty="0">
                <a:solidFill>
                  <a:srgbClr val="009EDE"/>
                </a:solidFill>
                <a:latin typeface="AR PハイカラPOP体H04" panose="040B0900000000000000" pitchFamily="50" charset="-128"/>
                <a:ea typeface="AR PハイカラPOP体H04" panose="040B0900000000000000" pitchFamily="50" charset="-128"/>
              </a:rPr>
            </a:br>
            <a:r>
              <a:rPr lang="ja-JP" altLang="en-US" sz="8000" dirty="0">
                <a:solidFill>
                  <a:srgbClr val="009EDE"/>
                </a:solidFill>
                <a:latin typeface="AR PハイカラPOP体H04" panose="040B0900000000000000" pitchFamily="50" charset="-128"/>
                <a:ea typeface="AR PハイカラPOP体H04" panose="040B0900000000000000" pitchFamily="50" charset="-128"/>
              </a:rPr>
              <a:t>わが国の寝たきり老人は１００万人。手本はない</a:t>
            </a:r>
            <a:endParaRPr lang="ja-JP" altLang="en-US" sz="1800" dirty="0">
              <a:solidFill>
                <a:srgbClr val="009EDE"/>
              </a:solidFill>
              <a:latin typeface="AR PハイカラPOP体H04" panose="040B0900000000000000" pitchFamily="50" charset="-128"/>
              <a:ea typeface="AR PハイカラPOP体H04" panose="040B0900000000000000" pitchFamily="50" charset="-128"/>
            </a:endParaRPr>
          </a:p>
          <a:p>
            <a:pPr>
              <a:defRPr/>
            </a:pP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pPr>
              <a:defRPr/>
            </a:pPr>
            <a:br>
              <a:rPr lang="ja-JP" altLang="en-US" sz="1800" dirty="0">
                <a:solidFill>
                  <a:srgbClr val="00B0F0"/>
                </a:solidFill>
                <a:latin typeface="AR PハイカラPOP体H04" panose="040B0900000000000000" pitchFamily="50" charset="-128"/>
                <a:ea typeface="AR PハイカラPOP体H04" panose="040B0900000000000000" pitchFamily="50" charset="-128"/>
              </a:rPr>
            </a:b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p:txBody>
      </p:sp>
      <p:sp>
        <p:nvSpPr>
          <p:cNvPr id="5" name="テキスト ボックス 4">
            <a:extLst>
              <a:ext uri="{FF2B5EF4-FFF2-40B4-BE49-F238E27FC236}">
                <a16:creationId xmlns:a16="http://schemas.microsoft.com/office/drawing/2014/main" id="{B4EC28B4-4C6E-785D-9D14-414EA47761FF}"/>
              </a:ext>
            </a:extLst>
          </p:cNvPr>
          <p:cNvSpPr txBox="1"/>
          <p:nvPr/>
        </p:nvSpPr>
        <p:spPr>
          <a:xfrm>
            <a:off x="449689" y="363867"/>
            <a:ext cx="4257065" cy="584775"/>
          </a:xfrm>
          <a:prstGeom prst="rect">
            <a:avLst/>
          </a:prstGeom>
          <a:noFill/>
        </p:spPr>
        <p:txBody>
          <a:bodyPr wrap="square">
            <a:spAutoFit/>
          </a:bodyPr>
          <a:lstStyle/>
          <a:p>
            <a:r>
              <a:rPr lang="ja-JP" altLang="en-US" sz="3200" dirty="0">
                <a:solidFill>
                  <a:srgbClr val="FF3399"/>
                </a:solidFill>
              </a:rPr>
              <a:t>　</a:t>
            </a:r>
            <a:endParaRPr lang="ja-JP" altLang="en-US" sz="2800" b="1" dirty="0">
              <a:solidFill>
                <a:srgbClr val="00B0F0"/>
              </a:solidFill>
            </a:endParaRPr>
          </a:p>
        </p:txBody>
      </p:sp>
      <p:sp>
        <p:nvSpPr>
          <p:cNvPr id="4" name="テキスト ボックス 3">
            <a:extLst>
              <a:ext uri="{FF2B5EF4-FFF2-40B4-BE49-F238E27FC236}">
                <a16:creationId xmlns:a16="http://schemas.microsoft.com/office/drawing/2014/main" id="{8C64E4B9-1B28-AE27-CC67-CE63749DAEB6}"/>
              </a:ext>
            </a:extLst>
          </p:cNvPr>
          <p:cNvSpPr txBox="1"/>
          <p:nvPr/>
        </p:nvSpPr>
        <p:spPr>
          <a:xfrm>
            <a:off x="133068" y="128428"/>
            <a:ext cx="5444772" cy="1754326"/>
          </a:xfrm>
          <a:prstGeom prst="rect">
            <a:avLst/>
          </a:prstGeom>
          <a:noFill/>
          <a:ln w="28575">
            <a:solidFill>
              <a:srgbClr val="FF0000"/>
            </a:solidFill>
          </a:ln>
        </p:spPr>
        <p:txBody>
          <a:bodyPr wrap="square" rtlCol="0">
            <a:spAutoFit/>
          </a:bodyPr>
          <a:lstStyle/>
          <a:p>
            <a:r>
              <a:rPr kumimoji="1" lang="ja-JP" altLang="en-US" sz="3600" dirty="0">
                <a:solidFill>
                  <a:srgbClr val="FF0000"/>
                </a:solidFill>
                <a:latin typeface="AR Pマーカー体E04" panose="040B0900000000000000" pitchFamily="50" charset="-128"/>
                <a:ea typeface="AR Pマーカー体E04" panose="040B0900000000000000" pitchFamily="50" charset="-128"/>
              </a:rPr>
              <a:t>ジャーナリズムと</a:t>
            </a:r>
            <a:r>
              <a:rPr lang="ja-JP" altLang="en-US" sz="3600" dirty="0">
                <a:solidFill>
                  <a:srgbClr val="FF0000"/>
                </a:solidFill>
                <a:latin typeface="AR Pマーカー体E04" panose="040B0900000000000000" pitchFamily="50" charset="-128"/>
                <a:ea typeface="AR Pマーカー体E04" panose="040B0900000000000000" pitchFamily="50" charset="-128"/>
              </a:rPr>
              <a:t>アカデミズム</a:t>
            </a:r>
          </a:p>
          <a:p>
            <a:r>
              <a:rPr lang="ja-JP" altLang="en-US" sz="3600" dirty="0">
                <a:solidFill>
                  <a:srgbClr val="FF0000"/>
                </a:solidFill>
                <a:latin typeface="AR Pマーカー体E04" panose="040B0900000000000000" pitchFamily="50" charset="-128"/>
                <a:ea typeface="AR Pマーカー体E04" panose="040B0900000000000000" pitchFamily="50" charset="-128"/>
              </a:rPr>
              <a:t>　とても似ている・その２　</a:t>
            </a:r>
          </a:p>
          <a:p>
            <a:r>
              <a:rPr lang="ja-JP" altLang="en-US" sz="3600" dirty="0">
                <a:solidFill>
                  <a:srgbClr val="FF0000"/>
                </a:solidFill>
                <a:latin typeface="AR Pマーカー体E04" panose="040B0900000000000000" pitchFamily="50" charset="-128"/>
                <a:ea typeface="AR Pマーカー体E04" panose="040B0900000000000000" pitchFamily="50" charset="-128"/>
              </a:rPr>
              <a:t>　　　　発見する喜び</a:t>
            </a:r>
            <a:endParaRPr kumimoji="1" lang="ja-JP" altLang="en-US" sz="3600" dirty="0">
              <a:solidFill>
                <a:srgbClr val="FF0000"/>
              </a:solidFill>
              <a:latin typeface="AR Pマーカー体E04" panose="040B0900000000000000" pitchFamily="50" charset="-128"/>
              <a:ea typeface="AR Pマーカー体E04" panose="040B0900000000000000" pitchFamily="50" charset="-128"/>
            </a:endParaRPr>
          </a:p>
        </p:txBody>
      </p:sp>
    </p:spTree>
    <p:extLst>
      <p:ext uri="{BB962C8B-B14F-4D97-AF65-F5344CB8AC3E}">
        <p14:creationId xmlns:p14="http://schemas.microsoft.com/office/powerpoint/2010/main" val="2331853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D47285C-1A37-9589-D643-F580C8A2D91A}"/>
              </a:ext>
            </a:extLst>
          </p:cNvPr>
          <p:cNvPicPr>
            <a:picLocks noChangeAspect="1"/>
          </p:cNvPicPr>
          <p:nvPr/>
        </p:nvPicPr>
        <p:blipFill>
          <a:blip r:embed="rId2"/>
          <a:stretch>
            <a:fillRect/>
          </a:stretch>
        </p:blipFill>
        <p:spPr>
          <a:xfrm rot="5400000">
            <a:off x="5827050" y="-1287001"/>
            <a:ext cx="7035799" cy="10025719"/>
          </a:xfrm>
          <a:prstGeom prst="rect">
            <a:avLst/>
          </a:prstGeom>
        </p:spPr>
      </p:pic>
      <p:sp>
        <p:nvSpPr>
          <p:cNvPr id="2" name="タイトル 1">
            <a:extLst>
              <a:ext uri="{FF2B5EF4-FFF2-40B4-BE49-F238E27FC236}">
                <a16:creationId xmlns:a16="http://schemas.microsoft.com/office/drawing/2014/main" id="{75F6FC38-985D-BA1B-431A-8D6676B74567}"/>
              </a:ext>
            </a:extLst>
          </p:cNvPr>
          <p:cNvSpPr>
            <a:spLocks noGrp="1"/>
          </p:cNvSpPr>
          <p:nvPr>
            <p:ph type="title"/>
          </p:nvPr>
        </p:nvSpPr>
        <p:spPr>
          <a:xfrm>
            <a:off x="95533" y="2611455"/>
            <a:ext cx="3111689" cy="1325563"/>
          </a:xfrm>
        </p:spPr>
        <p:txBody>
          <a:bodyPr>
            <a:normAutofit/>
          </a:bodyPr>
          <a:lstStyle/>
          <a:p>
            <a:r>
              <a:rPr kumimoji="1" lang="ja-JP" altLang="en-US" dirty="0">
                <a:solidFill>
                  <a:srgbClr val="FF0000"/>
                </a:solidFill>
                <a:latin typeface="AR PＰＯＰ４B04" panose="040B0800000000000000" pitchFamily="50" charset="-128"/>
                <a:ea typeface="AR PＰＯＰ４B04" panose="040B0800000000000000" pitchFamily="50" charset="-128"/>
              </a:rPr>
              <a:t>　</a:t>
            </a:r>
            <a:endParaRPr kumimoji="1" lang="ja-JP" altLang="en-US" sz="2700" dirty="0">
              <a:solidFill>
                <a:srgbClr val="00B0F0"/>
              </a:solidFill>
              <a:latin typeface="AR PＰＯＰ４B04" panose="040B0800000000000000" pitchFamily="50" charset="-128"/>
              <a:ea typeface="AR PＰＯＰ４B04" panose="040B0800000000000000" pitchFamily="50" charset="-128"/>
            </a:endParaRPr>
          </a:p>
        </p:txBody>
      </p:sp>
      <p:sp>
        <p:nvSpPr>
          <p:cNvPr id="6" name="テキスト ボックス 5">
            <a:extLst>
              <a:ext uri="{FF2B5EF4-FFF2-40B4-BE49-F238E27FC236}">
                <a16:creationId xmlns:a16="http://schemas.microsoft.com/office/drawing/2014/main" id="{EAA8C6C4-FD32-F867-8CB4-EEAE5B7D3E0A}"/>
              </a:ext>
            </a:extLst>
          </p:cNvPr>
          <p:cNvSpPr txBox="1"/>
          <p:nvPr/>
        </p:nvSpPr>
        <p:spPr>
          <a:xfrm>
            <a:off x="-201168" y="2340864"/>
            <a:ext cx="5906062" cy="1815882"/>
          </a:xfrm>
          <a:prstGeom prst="rect">
            <a:avLst/>
          </a:prstGeom>
          <a:noFill/>
        </p:spPr>
        <p:txBody>
          <a:bodyPr wrap="square">
            <a:spAutoFit/>
          </a:bodyPr>
          <a:lstStyle/>
          <a:p>
            <a:pPr>
              <a:defRPr/>
            </a:pPr>
            <a:r>
              <a:rPr lang="ja-JP" altLang="en-US" sz="28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「寝たきり老人」という言葉が</a:t>
            </a:r>
          </a:p>
          <a:p>
            <a:pPr>
              <a:defRPr/>
            </a:pPr>
            <a:r>
              <a:rPr lang="ja-JP" altLang="en-US" sz="28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　　　日本にしかない</a:t>
            </a:r>
          </a:p>
          <a:p>
            <a:pPr>
              <a:defRPr/>
            </a:pPr>
            <a:r>
              <a:rPr lang="ja-JP" altLang="en-US" sz="28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     その謎を解くと</a:t>
            </a:r>
          </a:p>
          <a:p>
            <a:pPr>
              <a:defRPr/>
            </a:pPr>
            <a:r>
              <a:rPr lang="ja-JP" altLang="en-US" sz="28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   </a:t>
            </a:r>
            <a:r>
              <a:rPr lang="en-US" altLang="ja-JP" sz="28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1985</a:t>
            </a:r>
            <a:r>
              <a:rPr lang="ja-JP" altLang="en-US" sz="2800" b="1" kern="100" dirty="0">
                <a:solidFill>
                  <a:srgbClr val="FF0000"/>
                </a:solidFill>
                <a:latin typeface="ＭＳ 明朝" panose="02020609040205080304" pitchFamily="17" charset="-128"/>
                <a:ea typeface="HG丸ｺﾞｼｯｸM-PRO" panose="020F0600000000000000" pitchFamily="50" charset="-128"/>
                <a:cs typeface="Times New Roman" panose="02020603050405020304" pitchFamily="18" charset="0"/>
              </a:rPr>
              <a:t>年には、絶望的な違い</a:t>
            </a:r>
          </a:p>
        </p:txBody>
      </p:sp>
      <p:sp>
        <p:nvSpPr>
          <p:cNvPr id="7" name="テキスト ボックス 6">
            <a:extLst>
              <a:ext uri="{FF2B5EF4-FFF2-40B4-BE49-F238E27FC236}">
                <a16:creationId xmlns:a16="http://schemas.microsoft.com/office/drawing/2014/main" id="{CAE4970C-6CA7-1405-C32E-6C4E142E6DC6}"/>
              </a:ext>
            </a:extLst>
          </p:cNvPr>
          <p:cNvSpPr txBox="1"/>
          <p:nvPr/>
        </p:nvSpPr>
        <p:spPr>
          <a:xfrm>
            <a:off x="133068" y="5078472"/>
            <a:ext cx="4804692" cy="1384995"/>
          </a:xfrm>
          <a:prstGeom prst="rect">
            <a:avLst/>
          </a:prstGeom>
          <a:noFill/>
        </p:spPr>
        <p:txBody>
          <a:bodyPr wrap="square">
            <a:spAutoFit/>
          </a:bodyPr>
          <a:lstStyle/>
          <a:p>
            <a:r>
              <a:rPr lang="ja-JP" altLang="en-US" sz="2800" b="1" dirty="0">
                <a:solidFill>
                  <a:srgbClr val="009EDE"/>
                </a:solidFill>
              </a:rPr>
              <a:t>キャンペーンのかいあって</a:t>
            </a:r>
          </a:p>
          <a:p>
            <a:r>
              <a:rPr lang="ja-JP" altLang="en-US" sz="2800" b="1" dirty="0">
                <a:solidFill>
                  <a:srgbClr val="009EDE"/>
                </a:solidFill>
              </a:rPr>
              <a:t>１９８９年から、日本も</a:t>
            </a:r>
          </a:p>
          <a:p>
            <a:r>
              <a:rPr lang="ja-JP" altLang="en-US" sz="2800" b="1" dirty="0">
                <a:solidFill>
                  <a:srgbClr val="009EDE"/>
                </a:solidFill>
              </a:rPr>
              <a:t>変わりはじめました</a:t>
            </a:r>
          </a:p>
        </p:txBody>
      </p:sp>
      <p:sp>
        <p:nvSpPr>
          <p:cNvPr id="3" name="テキスト ボックス 2">
            <a:extLst>
              <a:ext uri="{FF2B5EF4-FFF2-40B4-BE49-F238E27FC236}">
                <a16:creationId xmlns:a16="http://schemas.microsoft.com/office/drawing/2014/main" id="{CE4D79CA-85A5-F0D3-E989-E8252CA9CBFC}"/>
              </a:ext>
            </a:extLst>
          </p:cNvPr>
          <p:cNvSpPr txBox="1"/>
          <p:nvPr/>
        </p:nvSpPr>
        <p:spPr>
          <a:xfrm>
            <a:off x="133068" y="128428"/>
            <a:ext cx="5962932" cy="1754326"/>
          </a:xfrm>
          <a:prstGeom prst="rect">
            <a:avLst/>
          </a:prstGeom>
          <a:noFill/>
          <a:ln w="28575">
            <a:solidFill>
              <a:srgbClr val="FF0000"/>
            </a:solidFill>
          </a:ln>
        </p:spPr>
        <p:txBody>
          <a:bodyPr wrap="square" rtlCol="0">
            <a:spAutoFit/>
          </a:bodyPr>
          <a:lstStyle/>
          <a:p>
            <a:r>
              <a:rPr kumimoji="1" lang="ja-JP" altLang="en-US" sz="3600" dirty="0">
                <a:solidFill>
                  <a:srgbClr val="FF0000"/>
                </a:solidFill>
                <a:latin typeface="AR Pマーカー体E04" panose="040B0900000000000000" pitchFamily="50" charset="-128"/>
                <a:ea typeface="AR Pマーカー体E04" panose="040B0900000000000000" pitchFamily="50" charset="-128"/>
              </a:rPr>
              <a:t>ジャーナリズムと</a:t>
            </a:r>
            <a:r>
              <a:rPr lang="ja-JP" altLang="en-US" sz="3600" dirty="0">
                <a:solidFill>
                  <a:srgbClr val="FF0000"/>
                </a:solidFill>
                <a:latin typeface="AR Pマーカー体E04" panose="040B0900000000000000" pitchFamily="50" charset="-128"/>
                <a:ea typeface="AR Pマーカー体E04" panose="040B0900000000000000" pitchFamily="50" charset="-128"/>
              </a:rPr>
              <a:t>アカデミズム</a:t>
            </a:r>
          </a:p>
          <a:p>
            <a:r>
              <a:rPr lang="ja-JP" altLang="en-US" sz="3600" dirty="0">
                <a:solidFill>
                  <a:srgbClr val="FF0000"/>
                </a:solidFill>
                <a:latin typeface="AR Pマーカー体E04" panose="040B0900000000000000" pitchFamily="50" charset="-128"/>
                <a:ea typeface="AR Pマーカー体E04" panose="040B0900000000000000" pitchFamily="50" charset="-128"/>
              </a:rPr>
              <a:t>　実は、とても似ている　その３　</a:t>
            </a:r>
          </a:p>
          <a:p>
            <a:r>
              <a:rPr lang="ja-JP" altLang="en-US" sz="3600" dirty="0">
                <a:solidFill>
                  <a:srgbClr val="FF0000"/>
                </a:solidFill>
                <a:latin typeface="AR Pマーカー体E04" panose="040B0900000000000000" pitchFamily="50" charset="-128"/>
                <a:ea typeface="AR Pマーカー体E04" panose="040B0900000000000000" pitchFamily="50" charset="-128"/>
              </a:rPr>
              <a:t>　　　謎を解く喜び・楽しさ</a:t>
            </a:r>
            <a:endParaRPr kumimoji="1" lang="ja-JP" altLang="en-US" sz="3600" dirty="0">
              <a:solidFill>
                <a:srgbClr val="FF0000"/>
              </a:solidFill>
              <a:latin typeface="AR Pマーカー体E04" panose="040B0900000000000000" pitchFamily="50" charset="-128"/>
              <a:ea typeface="AR Pマーカー体E04" panose="040B0900000000000000" pitchFamily="50" charset="-128"/>
            </a:endParaRPr>
          </a:p>
        </p:txBody>
      </p:sp>
    </p:spTree>
    <p:extLst>
      <p:ext uri="{BB962C8B-B14F-4D97-AF65-F5344CB8AC3E}">
        <p14:creationId xmlns:p14="http://schemas.microsoft.com/office/powerpoint/2010/main" val="2251963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2226" name="Object 4">
            <a:extLst>
              <a:ext uri="{FF2B5EF4-FFF2-40B4-BE49-F238E27FC236}">
                <a16:creationId xmlns:a16="http://schemas.microsoft.com/office/drawing/2014/main" id="{E2E1911D-7531-1438-4485-E7E8B0F55D3C}"/>
              </a:ext>
            </a:extLst>
          </p:cNvPr>
          <p:cNvGraphicFramePr>
            <a:graphicFrameLocks noGrp="1" noChangeAspect="1"/>
          </p:cNvGraphicFramePr>
          <p:nvPr>
            <p:ph sz="half" idx="4294967295"/>
            <p:extLst>
              <p:ext uri="{D42A27DB-BD31-4B8C-83A1-F6EECF244321}">
                <p14:modId xmlns:p14="http://schemas.microsoft.com/office/powerpoint/2010/main" val="2474122280"/>
              </p:ext>
            </p:extLst>
          </p:nvPr>
        </p:nvGraphicFramePr>
        <p:xfrm>
          <a:off x="156678" y="1724539"/>
          <a:ext cx="4349867" cy="5346890"/>
        </p:xfrm>
        <a:graphic>
          <a:graphicData uri="http://schemas.openxmlformats.org/presentationml/2006/ole">
            <mc:AlternateContent xmlns:mc="http://schemas.openxmlformats.org/markup-compatibility/2006">
              <mc:Choice xmlns:v="urn:schemas-microsoft-com:vml" Requires="v">
                <p:oleObj name="ワークシート" r:id="rId4" imgW="4543349" imgH="5581802" progId="Excel.Sheet.8">
                  <p:embed/>
                </p:oleObj>
              </mc:Choice>
              <mc:Fallback>
                <p:oleObj name="ワークシート" r:id="rId4" imgW="4543349" imgH="5581802" progId="Excel.Sheet.8">
                  <p:embed/>
                  <p:pic>
                    <p:nvPicPr>
                      <p:cNvPr id="52226" name="Object 4">
                        <a:extLst>
                          <a:ext uri="{FF2B5EF4-FFF2-40B4-BE49-F238E27FC236}">
                            <a16:creationId xmlns:a16="http://schemas.microsoft.com/office/drawing/2014/main" id="{E2E1911D-7531-1438-4485-E7E8B0F55D3C}"/>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78" y="1724539"/>
                        <a:ext cx="4349867" cy="5346890"/>
                      </a:xfrm>
                      <a:prstGeom prst="rect">
                        <a:avLst/>
                      </a:prstGeom>
                      <a:noFill/>
                      <a:ln>
                        <a:noFill/>
                      </a:ln>
                    </p:spPr>
                  </p:pic>
                </p:oleObj>
              </mc:Fallback>
            </mc:AlternateContent>
          </a:graphicData>
        </a:graphic>
      </p:graphicFrame>
      <p:sp>
        <p:nvSpPr>
          <p:cNvPr id="2" name="Rectangle 2">
            <a:extLst>
              <a:ext uri="{FF2B5EF4-FFF2-40B4-BE49-F238E27FC236}">
                <a16:creationId xmlns:a16="http://schemas.microsoft.com/office/drawing/2014/main" id="{DF40436A-950B-8093-D74F-49C2C1BB53BD}"/>
              </a:ext>
            </a:extLst>
          </p:cNvPr>
          <p:cNvSpPr>
            <a:spLocks noGrp="1" noChangeArrowheads="1"/>
          </p:cNvSpPr>
          <p:nvPr>
            <p:ph type="title" idx="4294967295"/>
          </p:nvPr>
        </p:nvSpPr>
        <p:spPr>
          <a:xfrm>
            <a:off x="6096000" y="692129"/>
            <a:ext cx="7061200" cy="2381250"/>
          </a:xfrm>
        </p:spPr>
        <p:txBody>
          <a:bodyPr>
            <a:normAutofit fontScale="90000"/>
          </a:bodyPr>
          <a:lstStyle/>
          <a:p>
            <a:pPr>
              <a:defRPr/>
            </a:pPr>
            <a:r>
              <a:rPr lang="ja-JP" altLang="en-US" sz="2025" dirty="0"/>
              <a:t>　</a:t>
            </a:r>
            <a:r>
              <a:rPr lang="ja-JP" altLang="en-US" sz="2700" b="1" dirty="0">
                <a:solidFill>
                  <a:srgbClr val="00B0F0"/>
                </a:solidFill>
              </a:rPr>
              <a:t>日本の</a:t>
            </a:r>
            <a:r>
              <a:rPr lang="ja-JP" altLang="en-US" sz="2700" b="1" dirty="0">
                <a:solidFill>
                  <a:srgbClr val="FF3399"/>
                </a:solidFill>
              </a:rPr>
              <a:t>人口は</a:t>
            </a:r>
            <a:r>
              <a:rPr lang="ja-JP" altLang="en-US" sz="2700" b="1" dirty="0">
                <a:solidFill>
                  <a:srgbClr val="00B0F0"/>
                </a:solidFill>
              </a:rPr>
              <a:t>世界の</a:t>
            </a:r>
            <a:r>
              <a:rPr lang="ja-JP" altLang="en-US" sz="2700" b="1" dirty="0">
                <a:solidFill>
                  <a:srgbClr val="FF0066"/>
                </a:solidFill>
              </a:rPr>
              <a:t>２％足らず</a:t>
            </a:r>
            <a:br>
              <a:rPr lang="ja-JP" altLang="en-US" sz="2700" b="1" dirty="0"/>
            </a:br>
            <a:r>
              <a:rPr lang="ja-JP" altLang="en-US" sz="2700" b="1" dirty="0">
                <a:solidFill>
                  <a:srgbClr val="FF3399"/>
                </a:solidFill>
              </a:rPr>
              <a:t>精神科ベッドは</a:t>
            </a:r>
            <a:r>
              <a:rPr lang="ja-JP" altLang="en-US" sz="2700" b="1" dirty="0">
                <a:solidFill>
                  <a:srgbClr val="009EDE"/>
                </a:solidFill>
              </a:rPr>
              <a:t>ＯＥＣＤの</a:t>
            </a:r>
            <a:r>
              <a:rPr lang="ja-JP" altLang="en-US" sz="2700" b="1" dirty="0">
                <a:solidFill>
                  <a:srgbClr val="FF0066"/>
                </a:solidFill>
              </a:rPr>
              <a:t>３７％</a:t>
            </a:r>
            <a:br>
              <a:rPr lang="ja-JP" altLang="en-US" sz="1744" b="1" dirty="0"/>
            </a:br>
            <a:r>
              <a:rPr lang="ja-JP" altLang="en-US" sz="2025" b="1" dirty="0">
                <a:solidFill>
                  <a:srgbClr val="009EDE"/>
                </a:solidFill>
              </a:rPr>
              <a:t>空きベッドに</a:t>
            </a:r>
            <a:r>
              <a:rPr lang="ja-JP" altLang="en-US" sz="2025" b="1" dirty="0">
                <a:solidFill>
                  <a:srgbClr val="FF3399"/>
                </a:solidFill>
              </a:rPr>
              <a:t>認知症</a:t>
            </a:r>
            <a:r>
              <a:rPr lang="ja-JP" altLang="en-US" sz="2025" b="1" dirty="0">
                <a:solidFill>
                  <a:srgbClr val="FF0066"/>
                </a:solidFill>
              </a:rPr>
              <a:t>の人を⇒</a:t>
            </a:r>
            <a:r>
              <a:rPr lang="ja-JP" altLang="en-US" sz="2025" b="1" dirty="0">
                <a:solidFill>
                  <a:srgbClr val="7030A0"/>
                </a:solidFill>
              </a:rPr>
              <a:t>国際常識の対極にあるもの</a:t>
            </a:r>
            <a:br>
              <a:rPr lang="ja-JP" altLang="en-US" sz="2025" b="1" dirty="0">
                <a:solidFill>
                  <a:srgbClr val="7030A0"/>
                </a:solidFill>
              </a:rPr>
            </a:br>
            <a:br>
              <a:rPr lang="ja-JP" altLang="en-US" sz="2025" b="1" dirty="0">
                <a:solidFill>
                  <a:srgbClr val="7030A0"/>
                </a:solidFill>
              </a:rPr>
            </a:br>
            <a:r>
              <a:rPr lang="ja-JP" altLang="en-US" sz="2700" b="1" dirty="0">
                <a:solidFill>
                  <a:srgbClr val="7030A0"/>
                </a:solidFill>
              </a:rPr>
              <a:t>厚生省が数字をださないので</a:t>
            </a:r>
            <a:br>
              <a:rPr lang="ja-JP" altLang="en-US" sz="2025" b="1" dirty="0">
                <a:solidFill>
                  <a:srgbClr val="7030A0"/>
                </a:solidFill>
              </a:rPr>
            </a:br>
            <a:r>
              <a:rPr lang="ja-JP" altLang="en-US" sz="2200" b="1" dirty="0">
                <a:solidFill>
                  <a:srgbClr val="FF3399"/>
                </a:solidFill>
              </a:rPr>
              <a:t>ＯＥＣＤデータをエクセルでグラフ化して発見</a:t>
            </a:r>
            <a:br>
              <a:rPr lang="ja-JP" altLang="en-US" sz="2200" b="1" dirty="0">
                <a:solidFill>
                  <a:srgbClr val="FF3399"/>
                </a:solidFill>
              </a:rPr>
            </a:br>
            <a:br>
              <a:rPr lang="ja-JP" altLang="en-US" sz="1519" dirty="0">
                <a:solidFill>
                  <a:srgbClr val="7030A0"/>
                </a:solidFill>
              </a:rPr>
            </a:br>
            <a:r>
              <a:rPr lang="en-US" altLang="ja-JP" sz="2700" b="1" dirty="0">
                <a:solidFill>
                  <a:srgbClr val="FF3399"/>
                </a:solidFill>
              </a:rPr>
              <a:t>2000</a:t>
            </a:r>
            <a:r>
              <a:rPr lang="ja-JP" altLang="en-US" sz="2700" b="1" dirty="0">
                <a:solidFill>
                  <a:srgbClr val="FF3399"/>
                </a:solidFill>
              </a:rPr>
              <a:t>年のことでした</a:t>
            </a:r>
            <a:br>
              <a:rPr lang="ja-JP" altLang="en-US" sz="2700" dirty="0"/>
            </a:br>
            <a:br>
              <a:rPr lang="ja-JP" altLang="en-US" sz="1519" dirty="0"/>
            </a:br>
            <a:r>
              <a:rPr lang="ja-JP" altLang="en-US" sz="1519" dirty="0"/>
              <a:t>                                                       </a:t>
            </a:r>
            <a:r>
              <a:rPr lang="ja-JP" altLang="en-US" sz="1519" dirty="0">
                <a:solidFill>
                  <a:srgbClr val="009EDE"/>
                </a:solidFill>
              </a:rPr>
              <a:t>ＮＨＫ「クローズアップ現代」より</a:t>
            </a:r>
            <a:br>
              <a:rPr lang="ja-JP" altLang="en-US" sz="2250" dirty="0">
                <a:solidFill>
                  <a:srgbClr val="009EDE"/>
                </a:solidFill>
              </a:rPr>
            </a:br>
            <a:endParaRPr lang="ja-JP" altLang="en-US" sz="1744" dirty="0">
              <a:solidFill>
                <a:srgbClr val="009EDE"/>
              </a:solidFill>
            </a:endParaRPr>
          </a:p>
        </p:txBody>
      </p:sp>
      <p:pic>
        <p:nvPicPr>
          <p:cNvPr id="52228" name="Picture 5" descr="P1100618">
            <a:extLst>
              <a:ext uri="{FF2B5EF4-FFF2-40B4-BE49-F238E27FC236}">
                <a16:creationId xmlns:a16="http://schemas.microsoft.com/office/drawing/2014/main" id="{5DE8A7D0-1B64-DDAE-749E-D7D5DB5363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27" t="11203" b="16360"/>
          <a:stretch>
            <a:fillRect/>
          </a:stretch>
        </p:blipFill>
        <p:spPr bwMode="auto">
          <a:xfrm>
            <a:off x="8000957" y="3073379"/>
            <a:ext cx="4191043" cy="2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2">
            <a:extLst>
              <a:ext uri="{FF2B5EF4-FFF2-40B4-BE49-F238E27FC236}">
                <a16:creationId xmlns:a16="http://schemas.microsoft.com/office/drawing/2014/main" id="{5F5E9DE6-494D-7FA9-D981-2FC456EB8415}"/>
              </a:ext>
            </a:extLst>
          </p:cNvPr>
          <p:cNvSpPr txBox="1">
            <a:spLocks noChangeArrowheads="1"/>
          </p:cNvSpPr>
          <p:nvPr/>
        </p:nvSpPr>
        <p:spPr bwMode="auto">
          <a:xfrm>
            <a:off x="4530155" y="5098356"/>
            <a:ext cx="4058653" cy="1631216"/>
          </a:xfrm>
          <a:prstGeom prst="rect">
            <a:avLst/>
          </a:prstGeom>
          <a:noFill/>
          <a:ln w="57150">
            <a:solidFill>
              <a:srgbClr val="7030A0"/>
            </a:solidFill>
            <a:miter lim="800000"/>
            <a:headEnd/>
            <a:tailEnd/>
          </a:ln>
          <a:effectLst/>
        </p:spPr>
        <p:txBody>
          <a:bodyPr wrap="square">
            <a:sp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spcBef>
                <a:spcPct val="0"/>
              </a:spcBef>
              <a:buFontTx/>
              <a:buNone/>
              <a:defRPr/>
            </a:pPr>
            <a:r>
              <a:rPr lang="ja-JP" altLang="en-US" sz="2000" b="1" kern="0" dirty="0">
                <a:solidFill>
                  <a:srgbClr val="6600CC"/>
                </a:solidFill>
              </a:rPr>
              <a:t>日本の精神病院の身体拘束</a:t>
            </a:r>
            <a:br>
              <a:rPr lang="ja-JP" altLang="en-US" sz="2000" b="1" kern="0" dirty="0">
                <a:solidFill>
                  <a:srgbClr val="6600CC"/>
                </a:solidFill>
              </a:rPr>
            </a:br>
            <a:r>
              <a:rPr lang="ja-JP" altLang="en-US" sz="2000" b="1" kern="0" dirty="0">
                <a:solidFill>
                  <a:srgbClr val="6600CC"/>
                </a:solidFill>
              </a:rPr>
              <a:t>人口あたり</a:t>
            </a:r>
            <a:br>
              <a:rPr lang="ja-JP" altLang="en-US" sz="2000" b="1" kern="0" dirty="0">
                <a:solidFill>
                  <a:srgbClr val="6600CC"/>
                </a:solidFill>
              </a:rPr>
            </a:br>
            <a:r>
              <a:rPr lang="ja-JP" altLang="en-US" sz="2000" b="1" kern="0" dirty="0">
                <a:solidFill>
                  <a:srgbClr val="6600CC"/>
                </a:solidFill>
              </a:rPr>
              <a:t>  アメリカの</a:t>
            </a:r>
            <a:r>
              <a:rPr lang="en-US" altLang="ja-JP" sz="2000" b="1" kern="0" dirty="0">
                <a:solidFill>
                  <a:srgbClr val="6600CC"/>
                </a:solidFill>
              </a:rPr>
              <a:t>270</a:t>
            </a:r>
            <a:r>
              <a:rPr lang="ja-JP" altLang="en-US" sz="2000" b="1" kern="0" dirty="0">
                <a:solidFill>
                  <a:srgbClr val="6600CC"/>
                </a:solidFill>
              </a:rPr>
              <a:t>倍、</a:t>
            </a:r>
          </a:p>
          <a:p>
            <a:pPr eaLnBrk="1" hangingPunct="1">
              <a:spcBef>
                <a:spcPct val="0"/>
              </a:spcBef>
              <a:buFontTx/>
              <a:buNone/>
              <a:defRPr/>
            </a:pPr>
            <a:r>
              <a:rPr lang="ja-JP" altLang="en-US" sz="2000" b="1" kern="0" dirty="0">
                <a:solidFill>
                  <a:srgbClr val="6600CC"/>
                </a:solidFill>
              </a:rPr>
              <a:t>　　オーストラリアの</a:t>
            </a:r>
            <a:r>
              <a:rPr lang="en-US" altLang="ja-JP" sz="2000" b="1" kern="0" dirty="0">
                <a:solidFill>
                  <a:srgbClr val="6600CC"/>
                </a:solidFill>
              </a:rPr>
              <a:t>580</a:t>
            </a:r>
            <a:r>
              <a:rPr lang="ja-JP" altLang="en-US" sz="2000" b="1" kern="0" dirty="0">
                <a:solidFill>
                  <a:srgbClr val="6600CC"/>
                </a:solidFill>
              </a:rPr>
              <a:t>倍</a:t>
            </a:r>
            <a:br>
              <a:rPr lang="ja-JP" altLang="en-US" sz="2000" b="1" kern="0" dirty="0">
                <a:solidFill>
                  <a:srgbClr val="6600CC"/>
                </a:solidFill>
              </a:rPr>
            </a:br>
            <a:r>
              <a:rPr lang="ja-JP" altLang="en-US" sz="2000" b="1" kern="0" dirty="0">
                <a:solidFill>
                  <a:srgbClr val="6600CC"/>
                </a:solidFill>
              </a:rPr>
              <a:t>  ニュージーランドの</a:t>
            </a:r>
            <a:r>
              <a:rPr lang="en-US" altLang="ja-JP" sz="2000" b="1" kern="0" dirty="0">
                <a:solidFill>
                  <a:srgbClr val="6600CC"/>
                </a:solidFill>
              </a:rPr>
              <a:t>2000</a:t>
            </a:r>
            <a:r>
              <a:rPr lang="ja-JP" altLang="en-US" sz="2000" b="1" kern="0" dirty="0">
                <a:solidFill>
                  <a:srgbClr val="6600CC"/>
                </a:solidFill>
              </a:rPr>
              <a:t>倍</a:t>
            </a:r>
            <a:endParaRPr lang="ja-JP" altLang="en-US" sz="2000" kern="0" dirty="0"/>
          </a:p>
        </p:txBody>
      </p:sp>
      <p:sp>
        <p:nvSpPr>
          <p:cNvPr id="5" name="テキスト ボックス 4">
            <a:extLst>
              <a:ext uri="{FF2B5EF4-FFF2-40B4-BE49-F238E27FC236}">
                <a16:creationId xmlns:a16="http://schemas.microsoft.com/office/drawing/2014/main" id="{ABE7C33D-5EA3-9F78-568A-0044E8446919}"/>
              </a:ext>
            </a:extLst>
          </p:cNvPr>
          <p:cNvSpPr txBox="1"/>
          <p:nvPr/>
        </p:nvSpPr>
        <p:spPr>
          <a:xfrm>
            <a:off x="133068" y="128428"/>
            <a:ext cx="5696232" cy="1754326"/>
          </a:xfrm>
          <a:prstGeom prst="rect">
            <a:avLst/>
          </a:prstGeom>
          <a:noFill/>
          <a:ln w="28575">
            <a:solidFill>
              <a:srgbClr val="FF0000"/>
            </a:solidFill>
          </a:ln>
        </p:spPr>
        <p:txBody>
          <a:bodyPr wrap="square" rtlCol="0">
            <a:spAutoFit/>
          </a:bodyPr>
          <a:lstStyle/>
          <a:p>
            <a:r>
              <a:rPr kumimoji="1" lang="ja-JP" altLang="en-US" sz="3600" dirty="0">
                <a:solidFill>
                  <a:srgbClr val="FF0000"/>
                </a:solidFill>
                <a:latin typeface="AR Pマーカー体E04" panose="040B0900000000000000" pitchFamily="50" charset="-128"/>
                <a:ea typeface="AR Pマーカー体E04" panose="040B0900000000000000" pitchFamily="50" charset="-128"/>
              </a:rPr>
              <a:t>ジャーナリズムと</a:t>
            </a:r>
            <a:r>
              <a:rPr lang="ja-JP" altLang="en-US" sz="3600" dirty="0">
                <a:solidFill>
                  <a:srgbClr val="FF0000"/>
                </a:solidFill>
                <a:latin typeface="AR Pマーカー体E04" panose="040B0900000000000000" pitchFamily="50" charset="-128"/>
                <a:ea typeface="AR Pマーカー体E04" panose="040B0900000000000000" pitchFamily="50" charset="-128"/>
              </a:rPr>
              <a:t>アカデミズム</a:t>
            </a:r>
          </a:p>
          <a:p>
            <a:r>
              <a:rPr lang="ja-JP" altLang="en-US" sz="3600" dirty="0">
                <a:solidFill>
                  <a:srgbClr val="FF0000"/>
                </a:solidFill>
                <a:latin typeface="AR Pマーカー体E04" panose="040B0900000000000000" pitchFamily="50" charset="-128"/>
                <a:ea typeface="AR Pマーカー体E04" panose="040B0900000000000000" pitchFamily="50" charset="-128"/>
              </a:rPr>
              <a:t>　とても似ている　その４　</a:t>
            </a:r>
          </a:p>
          <a:p>
            <a:r>
              <a:rPr lang="ja-JP" altLang="en-US" sz="3600" dirty="0">
                <a:solidFill>
                  <a:srgbClr val="FF0000"/>
                </a:solidFill>
                <a:latin typeface="AR Pマーカー体E04" panose="040B0900000000000000" pitchFamily="50" charset="-128"/>
                <a:ea typeface="AR Pマーカー体E04" panose="040B0900000000000000" pitchFamily="50" charset="-128"/>
              </a:rPr>
              <a:t>　　数字で謎を解く</a:t>
            </a:r>
            <a:endParaRPr kumimoji="1" lang="ja-JP" altLang="en-US" sz="3600" dirty="0">
              <a:solidFill>
                <a:srgbClr val="FF0000"/>
              </a:solidFill>
              <a:latin typeface="AR Pマーカー体E04" panose="040B0900000000000000" pitchFamily="50" charset="-128"/>
              <a:ea typeface="AR Pマーカー体E04" panose="040B0900000000000000" pitchFamily="50" charset="-128"/>
            </a:endParaRPr>
          </a:p>
        </p:txBody>
      </p:sp>
    </p:spTree>
    <p:extLst>
      <p:ext uri="{BB962C8B-B14F-4D97-AF65-F5344CB8AC3E}">
        <p14:creationId xmlns:p14="http://schemas.microsoft.com/office/powerpoint/2010/main" val="235782063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budousha.co.jp/CARBER/kisuru.png">
            <a:extLst>
              <a:ext uri="{FF2B5EF4-FFF2-40B4-BE49-F238E27FC236}">
                <a16:creationId xmlns:a16="http://schemas.microsoft.com/office/drawing/2014/main" id="{D033D84A-0F02-3236-37F4-46319BDBB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001" y="96459"/>
            <a:ext cx="2546351"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4" descr="http://www.budousha.co.jp/CARBER/netakiri.jpg">
            <a:extLst>
              <a:ext uri="{FF2B5EF4-FFF2-40B4-BE49-F238E27FC236}">
                <a16:creationId xmlns:a16="http://schemas.microsoft.com/office/drawing/2014/main" id="{03FEB37E-688C-2BB8-F07A-7D5536502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01" y="96459"/>
            <a:ext cx="269240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 descr="http://www.budousha.co.jp/CARBER/fukuhen.jpg">
            <a:hlinkClick r:id="rId5"/>
            <a:extLst>
              <a:ext uri="{FF2B5EF4-FFF2-40B4-BE49-F238E27FC236}">
                <a16:creationId xmlns:a16="http://schemas.microsoft.com/office/drawing/2014/main" id="{8BE955C7-CC11-8B2D-917D-9C7089557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3613577"/>
            <a:ext cx="2373063" cy="335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8" descr="物語 介護保険(上)――いのちの尊厳のための70のドラマ">
            <a:hlinkClick r:id="rId7"/>
            <a:extLst>
              <a:ext uri="{FF2B5EF4-FFF2-40B4-BE49-F238E27FC236}">
                <a16:creationId xmlns:a16="http://schemas.microsoft.com/office/drawing/2014/main" id="{51E22DDA-C93C-F0AF-0926-8D10E90700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5536" t="-2" r="14426" b="-2"/>
          <a:stretch>
            <a:fillRect/>
          </a:stretch>
        </p:blipFill>
        <p:spPr bwMode="auto">
          <a:xfrm>
            <a:off x="1704492" y="3683001"/>
            <a:ext cx="2078037" cy="296862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77830" name="Picture 12" descr="物語介護保険 下">
            <a:extLst>
              <a:ext uri="{FF2B5EF4-FFF2-40B4-BE49-F238E27FC236}">
                <a16:creationId xmlns:a16="http://schemas.microsoft.com/office/drawing/2014/main" id="{82B6C723-D942-4F2B-B71D-59326019B7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0583" y="3695094"/>
            <a:ext cx="2019300" cy="296862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77831" name="図 2">
            <a:extLst>
              <a:ext uri="{FF2B5EF4-FFF2-40B4-BE49-F238E27FC236}">
                <a16:creationId xmlns:a16="http://schemas.microsoft.com/office/drawing/2014/main" id="{6E164733-5417-6885-7076-6246C39321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69063" y="3636949"/>
            <a:ext cx="2154781" cy="313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BFCFE45E-7574-8B11-8937-A0ACEF14B047}"/>
              </a:ext>
            </a:extLst>
          </p:cNvPr>
          <p:cNvPicPr>
            <a:picLocks noChangeAspect="1"/>
          </p:cNvPicPr>
          <p:nvPr/>
        </p:nvPicPr>
        <p:blipFill>
          <a:blip r:embed="rId11"/>
          <a:stretch>
            <a:fillRect/>
          </a:stretch>
        </p:blipFill>
        <p:spPr>
          <a:xfrm>
            <a:off x="7133231" y="100565"/>
            <a:ext cx="4403369" cy="3098912"/>
          </a:xfrm>
          <a:prstGeom prst="rect">
            <a:avLst/>
          </a:prstGeom>
          <a:noFill/>
          <a:ln w="19050">
            <a:solidFill>
              <a:srgbClr val="FF3399"/>
            </a:solidFill>
          </a:ln>
        </p:spPr>
      </p:pic>
      <p:sp>
        <p:nvSpPr>
          <p:cNvPr id="6" name="テキスト ボックス 5">
            <a:extLst>
              <a:ext uri="{FF2B5EF4-FFF2-40B4-BE49-F238E27FC236}">
                <a16:creationId xmlns:a16="http://schemas.microsoft.com/office/drawing/2014/main" id="{4C71BD95-4AB5-43AC-A48B-84AED7533B06}"/>
              </a:ext>
            </a:extLst>
          </p:cNvPr>
          <p:cNvSpPr txBox="1"/>
          <p:nvPr/>
        </p:nvSpPr>
        <p:spPr>
          <a:xfrm>
            <a:off x="5419442" y="1840542"/>
            <a:ext cx="6117157" cy="1754326"/>
          </a:xfrm>
          <a:prstGeom prst="rect">
            <a:avLst/>
          </a:prstGeom>
          <a:noFill/>
          <a:ln w="28575">
            <a:solidFill>
              <a:srgbClr val="FF0000"/>
            </a:solidFill>
          </a:ln>
        </p:spPr>
        <p:txBody>
          <a:bodyPr wrap="square" rtlCol="0">
            <a:spAutoFit/>
          </a:bodyPr>
          <a:lstStyle/>
          <a:p>
            <a:r>
              <a:rPr kumimoji="1" lang="ja-JP" altLang="en-US" sz="3600" dirty="0">
                <a:solidFill>
                  <a:srgbClr val="FF0000"/>
                </a:solidFill>
                <a:latin typeface="AR Pマーカー体E04" panose="040B0900000000000000" pitchFamily="50" charset="-128"/>
                <a:ea typeface="AR Pマーカー体E04" panose="040B0900000000000000" pitchFamily="50" charset="-128"/>
              </a:rPr>
              <a:t>ジャーナリズムと</a:t>
            </a:r>
            <a:r>
              <a:rPr lang="ja-JP" altLang="en-US" sz="3600" dirty="0">
                <a:solidFill>
                  <a:srgbClr val="FF0000"/>
                </a:solidFill>
                <a:latin typeface="AR Pマーカー体E04" panose="040B0900000000000000" pitchFamily="50" charset="-128"/>
                <a:ea typeface="AR Pマーカー体E04" panose="040B0900000000000000" pitchFamily="50" charset="-128"/>
              </a:rPr>
              <a:t>アカデミズム</a:t>
            </a:r>
            <a:br>
              <a:rPr lang="ja-JP" altLang="en-US" sz="3600" dirty="0">
                <a:solidFill>
                  <a:srgbClr val="FF0000"/>
                </a:solidFill>
                <a:latin typeface="AR Pマーカー体E04" panose="040B0900000000000000" pitchFamily="50" charset="-128"/>
                <a:ea typeface="AR Pマーカー体E04" panose="040B0900000000000000" pitchFamily="50" charset="-128"/>
              </a:rPr>
            </a:br>
            <a:r>
              <a:rPr lang="ja-JP" altLang="en-US" sz="3600" dirty="0">
                <a:solidFill>
                  <a:srgbClr val="FF0000"/>
                </a:solidFill>
                <a:latin typeface="AR Pマーカー体E04" panose="040B0900000000000000" pitchFamily="50" charset="-128"/>
                <a:ea typeface="AR Pマーカー体E04" panose="040B0900000000000000" pitchFamily="50" charset="-128"/>
              </a:rPr>
              <a:t>　実は、とても似ている・その５　</a:t>
            </a:r>
            <a:br>
              <a:rPr lang="ja-JP" altLang="en-US" sz="3600" dirty="0">
                <a:solidFill>
                  <a:srgbClr val="FF0000"/>
                </a:solidFill>
                <a:latin typeface="AR Pマーカー体E04" panose="040B0900000000000000" pitchFamily="50" charset="-128"/>
                <a:ea typeface="AR Pマーカー体E04" panose="040B0900000000000000" pitchFamily="50" charset="-128"/>
              </a:rPr>
            </a:br>
            <a:r>
              <a:rPr lang="ja-JP" altLang="en-US" sz="3600" dirty="0">
                <a:solidFill>
                  <a:srgbClr val="FF0000"/>
                </a:solidFill>
                <a:latin typeface="AR Pマーカー体E04" panose="040B0900000000000000" pitchFamily="50" charset="-128"/>
                <a:ea typeface="AR Pマーカー体E04" panose="040B0900000000000000" pitchFamily="50" charset="-128"/>
              </a:rPr>
              <a:t>　　文章化して伝える</a:t>
            </a:r>
            <a:endParaRPr kumimoji="1" lang="ja-JP" altLang="en-US" sz="3600" dirty="0">
              <a:solidFill>
                <a:srgbClr val="FF0000"/>
              </a:solidFill>
              <a:latin typeface="AR Pマーカー体E04" panose="040B0900000000000000" pitchFamily="50" charset="-128"/>
              <a:ea typeface="AR Pマーカー体E04" panose="040B0900000000000000" pitchFamily="50" charset="-128"/>
            </a:endParaRPr>
          </a:p>
        </p:txBody>
      </p:sp>
    </p:spTree>
    <p:extLst>
      <p:ext uri="{BB962C8B-B14F-4D97-AF65-F5344CB8AC3E}">
        <p14:creationId xmlns:p14="http://schemas.microsoft.com/office/powerpoint/2010/main" val="71133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A55C55-2E17-879D-F37B-074E51304BE4}"/>
              </a:ext>
            </a:extLst>
          </p:cNvPr>
          <p:cNvSpPr>
            <a:spLocks noGrp="1"/>
          </p:cNvSpPr>
          <p:nvPr>
            <p:ph type="title"/>
          </p:nvPr>
        </p:nvSpPr>
        <p:spPr>
          <a:xfrm>
            <a:off x="0" y="207537"/>
            <a:ext cx="10515600" cy="1325563"/>
          </a:xfrm>
        </p:spPr>
        <p:txBody>
          <a:bodyPr>
            <a:normAutofit fontScale="90000"/>
          </a:bodyPr>
          <a:lstStyle/>
          <a:p>
            <a:r>
              <a:rPr kumimoji="1" lang="ja-JP" altLang="en-US" sz="3200" b="1" dirty="0">
                <a:solidFill>
                  <a:srgbClr val="FF3399"/>
                </a:solidFill>
              </a:rPr>
              <a:t>　　本のいタイトルのおかげで、</a:t>
            </a:r>
            <a:br>
              <a:rPr kumimoji="1" lang="ja-JP" altLang="en-US" sz="3200" b="1" dirty="0">
                <a:solidFill>
                  <a:srgbClr val="FF3399"/>
                </a:solidFill>
              </a:rPr>
            </a:br>
            <a:r>
              <a:rPr kumimoji="1" lang="ja-JP" altLang="en-US" sz="3200" b="1" dirty="0">
                <a:solidFill>
                  <a:srgbClr val="FF3399"/>
                </a:solidFill>
              </a:rPr>
              <a:t>                              厚生省に味方が。。</a:t>
            </a:r>
            <a:br>
              <a:rPr kumimoji="1" lang="ja-JP" altLang="en-US" sz="3200" b="1" dirty="0">
                <a:solidFill>
                  <a:srgbClr val="FF3399"/>
                </a:solidFill>
              </a:rPr>
            </a:br>
            <a:r>
              <a:rPr kumimoji="1" lang="ja-JP" altLang="en-US" sz="3200" b="1" dirty="0">
                <a:solidFill>
                  <a:srgbClr val="FF3399"/>
                </a:solidFill>
              </a:rPr>
              <a:t>　　　　　　</a:t>
            </a:r>
            <a:r>
              <a:rPr kumimoji="1" lang="en-US" altLang="ja-JP" sz="2400" b="1" dirty="0">
                <a:solidFill>
                  <a:srgbClr val="00B050"/>
                </a:solidFill>
              </a:rPr>
              <a:t>2025</a:t>
            </a:r>
            <a:r>
              <a:rPr kumimoji="1" lang="ja-JP" altLang="en-US" sz="2400" b="1" dirty="0">
                <a:solidFill>
                  <a:srgbClr val="00B050"/>
                </a:solidFill>
              </a:rPr>
              <a:t>年秋のゲスト依田晶夫先生のスライドから２枚</a:t>
            </a:r>
          </a:p>
        </p:txBody>
      </p:sp>
      <p:sp>
        <p:nvSpPr>
          <p:cNvPr id="3" name="コンテンツ プレースホルダー 2">
            <a:extLst>
              <a:ext uri="{FF2B5EF4-FFF2-40B4-BE49-F238E27FC236}">
                <a16:creationId xmlns:a16="http://schemas.microsoft.com/office/drawing/2014/main" id="{5F87A108-E560-E6E3-D08F-00998C6BF6A9}"/>
              </a:ext>
            </a:extLst>
          </p:cNvPr>
          <p:cNvSpPr>
            <a:spLocks noGrp="1"/>
          </p:cNvSpPr>
          <p:nvPr>
            <p:ph idx="1"/>
          </p:nvPr>
        </p:nvSpPr>
        <p:spPr/>
        <p:txBody>
          <a:bodyPr/>
          <a:lstStyle/>
          <a:p>
            <a:endParaRPr kumimoji="1" lang="ja-JP" altLang="en-US" dirty="0"/>
          </a:p>
        </p:txBody>
      </p:sp>
      <p:pic>
        <p:nvPicPr>
          <p:cNvPr id="5" name="図 4" descr="テキスト&#10;&#10;AI 生成コンテンツは誤りを含む可能性があります。">
            <a:extLst>
              <a:ext uri="{FF2B5EF4-FFF2-40B4-BE49-F238E27FC236}">
                <a16:creationId xmlns:a16="http://schemas.microsoft.com/office/drawing/2014/main" id="{F05C8546-4BD6-099C-AA47-ACA3111D7E94}"/>
              </a:ext>
            </a:extLst>
          </p:cNvPr>
          <p:cNvPicPr>
            <a:picLocks noChangeAspect="1"/>
          </p:cNvPicPr>
          <p:nvPr/>
        </p:nvPicPr>
        <p:blipFill>
          <a:blip r:embed="rId2"/>
          <a:stretch>
            <a:fillRect/>
          </a:stretch>
        </p:blipFill>
        <p:spPr>
          <a:xfrm>
            <a:off x="-482598" y="1800130"/>
            <a:ext cx="7121142" cy="5346752"/>
          </a:xfrm>
          <a:prstGeom prst="rect">
            <a:avLst/>
          </a:prstGeom>
        </p:spPr>
      </p:pic>
      <p:sp>
        <p:nvSpPr>
          <p:cNvPr id="4" name="テキスト ボックス 3">
            <a:extLst>
              <a:ext uri="{FF2B5EF4-FFF2-40B4-BE49-F238E27FC236}">
                <a16:creationId xmlns:a16="http://schemas.microsoft.com/office/drawing/2014/main" id="{E3AC691E-7590-7E0F-5136-A071EBB530F0}"/>
              </a:ext>
            </a:extLst>
          </p:cNvPr>
          <p:cNvSpPr txBox="1"/>
          <p:nvPr/>
        </p:nvSpPr>
        <p:spPr>
          <a:xfrm>
            <a:off x="6364224" y="1968558"/>
            <a:ext cx="5687568" cy="1754326"/>
          </a:xfrm>
          <a:prstGeom prst="rect">
            <a:avLst/>
          </a:prstGeom>
          <a:noFill/>
          <a:ln w="28575">
            <a:solidFill>
              <a:srgbClr val="FF0000"/>
            </a:solidFill>
          </a:ln>
        </p:spPr>
        <p:txBody>
          <a:bodyPr wrap="square" rtlCol="0">
            <a:spAutoFit/>
          </a:bodyPr>
          <a:lstStyle/>
          <a:p>
            <a:r>
              <a:rPr kumimoji="1" lang="ja-JP" altLang="en-US" sz="3600" dirty="0">
                <a:solidFill>
                  <a:srgbClr val="FF0000"/>
                </a:solidFill>
                <a:latin typeface="AR Pマーカー体E04" panose="040B0900000000000000" pitchFamily="50" charset="-128"/>
                <a:ea typeface="AR Pマーカー体E04" panose="040B0900000000000000" pitchFamily="50" charset="-128"/>
              </a:rPr>
              <a:t>ジャーナリズムと</a:t>
            </a:r>
            <a:r>
              <a:rPr lang="ja-JP" altLang="en-US" sz="3600" dirty="0">
                <a:solidFill>
                  <a:srgbClr val="FF0000"/>
                </a:solidFill>
                <a:latin typeface="AR Pマーカー体E04" panose="040B0900000000000000" pitchFamily="50" charset="-128"/>
                <a:ea typeface="AR Pマーカー体E04" panose="040B0900000000000000" pitchFamily="50" charset="-128"/>
              </a:rPr>
              <a:t>アカデミズム違うところ　その１</a:t>
            </a:r>
          </a:p>
          <a:p>
            <a:r>
              <a:rPr kumimoji="1" lang="ja-JP" altLang="en-US" sz="3600" dirty="0">
                <a:solidFill>
                  <a:srgbClr val="FF0000"/>
                </a:solidFill>
                <a:latin typeface="AR Pマーカー体E04" panose="040B0900000000000000" pitchFamily="50" charset="-128"/>
                <a:ea typeface="AR Pマーカー体E04" panose="040B0900000000000000" pitchFamily="50" charset="-128"/>
              </a:rPr>
              <a:t>　心を動かす言葉を考え抜く</a:t>
            </a:r>
          </a:p>
        </p:txBody>
      </p:sp>
    </p:spTree>
    <p:extLst>
      <p:ext uri="{BB962C8B-B14F-4D97-AF65-F5344CB8AC3E}">
        <p14:creationId xmlns:p14="http://schemas.microsoft.com/office/powerpoint/2010/main" val="249967166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3182</TotalTime>
  <Words>4537</Words>
  <Application>Microsoft Office PowerPoint</Application>
  <PresentationFormat>ワイド画面</PresentationFormat>
  <Paragraphs>493</Paragraphs>
  <Slides>46</Slides>
  <Notes>15</Notes>
  <HiddenSlides>0</HiddenSlides>
  <MMClips>0</MMClips>
  <ScaleCrop>false</ScaleCrop>
  <HeadingPairs>
    <vt:vector size="8" baseType="variant">
      <vt:variant>
        <vt:lpstr>使用されているフォント</vt:lpstr>
      </vt:variant>
      <vt:variant>
        <vt:i4>25</vt:i4>
      </vt:variant>
      <vt:variant>
        <vt:lpstr>テーマ</vt:lpstr>
      </vt:variant>
      <vt:variant>
        <vt:i4>1</vt:i4>
      </vt:variant>
      <vt:variant>
        <vt:lpstr>埋め込まれた OLE サーバー</vt:lpstr>
      </vt:variant>
      <vt:variant>
        <vt:i4>2</vt:i4>
      </vt:variant>
      <vt:variant>
        <vt:lpstr>スライド タイトル</vt:lpstr>
      </vt:variant>
      <vt:variant>
        <vt:i4>46</vt:i4>
      </vt:variant>
    </vt:vector>
  </HeadingPairs>
  <TitlesOfParts>
    <vt:vector size="74" baseType="lpstr">
      <vt:lpstr>AR PＰＯＰ４B04</vt:lpstr>
      <vt:lpstr>AR PハイカラPOP体H04</vt:lpstr>
      <vt:lpstr>AR Pマーカー体E04</vt:lpstr>
      <vt:lpstr>AR P花文字梅U04</vt:lpstr>
      <vt:lpstr>AR P丸ゴシック体M04</vt:lpstr>
      <vt:lpstr>BIZ UDPゴシック</vt:lpstr>
      <vt:lpstr>DengXian</vt:lpstr>
      <vt:lpstr>HGPｺﾞｼｯｸE</vt:lpstr>
      <vt:lpstr>HGPｺﾞｼｯｸM</vt:lpstr>
      <vt:lpstr>HGP創英角ｺﾞｼｯｸUB</vt:lpstr>
      <vt:lpstr>HGP創英角ﾎﾟｯﾌﾟ体</vt:lpstr>
      <vt:lpstr>HGS創英角ｺﾞｼｯｸUB</vt:lpstr>
      <vt:lpstr>HGS創英角ﾎﾟｯﾌﾟ体</vt:lpstr>
      <vt:lpstr>HGｺﾞｼｯｸE</vt:lpstr>
      <vt:lpstr>HG丸ｺﾞｼｯｸM-PRO</vt:lpstr>
      <vt:lpstr>HG創英角ﾎﾟｯﾌﾟ体</vt:lpstr>
      <vt:lpstr>ＭＳ Ｐゴシック</vt:lpstr>
      <vt:lpstr>ＭＳ ゴシック</vt:lpstr>
      <vt:lpstr>ＭＳ 明朝</vt:lpstr>
      <vt:lpstr>ヒラギノ角ゴ StdN W8</vt:lpstr>
      <vt:lpstr>游ゴシック</vt:lpstr>
      <vt:lpstr>游ゴシック Light</vt:lpstr>
      <vt:lpstr>Arial</vt:lpstr>
      <vt:lpstr>Century</vt:lpstr>
      <vt:lpstr>Wingdings</vt:lpstr>
      <vt:lpstr>Office テーマ</vt:lpstr>
      <vt:lpstr>ワークシート</vt:lpstr>
      <vt:lpstr>Acrobat Document</vt:lpstr>
      <vt:lpstr>ゆき　さん(大熊由紀子)</vt:lpstr>
      <vt:lpstr>PowerPoint プレゼンテーション</vt:lpstr>
      <vt:lpstr>PowerPoint プレゼンテーション</vt:lpstr>
      <vt:lpstr>PowerPoint プレゼンテーション</vt:lpstr>
      <vt:lpstr>同じ１９８５年</vt:lpstr>
      <vt:lpstr>　</vt:lpstr>
      <vt:lpstr>　日本の人口は世界の２％足らず 精神科ベッドはＯＥＣＤの３７％ 空きベッドに認知症の人を⇒国際常識の対極にあるもの  厚生省が数字をださないので ＯＥＣＤデータをエクセルでグラフ化して発見  2000年のことでした                                                         ＮＨＫ「クローズアップ現代」より </vt:lpstr>
      <vt:lpstr>PowerPoint プレゼンテーション</vt:lpstr>
      <vt:lpstr>　　本のいタイトルのおかげで、                               厚生省に味方が。。 　　　　　　2025年秋のゲスト依田晶夫先生のスライドから２枚</vt:lpstr>
      <vt:lpstr>PowerPoint プレゼンテーション</vt:lpstr>
      <vt:lpstr> </vt:lpstr>
      <vt:lpstr>PowerPoint プレゼンテーション</vt:lpstr>
      <vt:lpstr>つなぐためにその①  えにしのHP         52の部屋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2013年5月の第1回副反応検討部会に提出された全国子宮頸がんワクチン被害者連絡会資料</vt:lpstr>
      <vt:lpstr> 原告側専門家証人の６人　　　 　 </vt:lpstr>
      <vt:lpstr>　　　　　被告側専門家証人１２人</vt:lpstr>
      <vt:lpstr>　　　　　　　 　　このうち金銭授受が法廷で明らかになったのは　 </vt:lpstr>
      <vt:lpstr>専門家証人2023年５月から12月</vt:lpstr>
      <vt:lpstr> 臨床家の裁判での証言 　</vt:lpstr>
      <vt:lpstr>　　　 多様な症状が重層化し、変化する </vt:lpstr>
      <vt:lpstr>既知の疾患では説明できない</vt:lpstr>
      <vt:lpstr>自己免疫性の神経障害 (その証拠は)</vt:lpstr>
      <vt:lpstr> 　免疫学者（鳥越俊彦教授）の証言 </vt:lpstr>
      <vt:lpstr>危険なＨＰＶワクチンの成分</vt:lpstr>
      <vt:lpstr>　統計学者（椿広計名誉教授）の証言</vt:lpstr>
      <vt:lpstr>つなぐために その⑤ マスメディア</vt:lpstr>
      <vt:lpstr>産婦人科の女性にとって恥ずかしい検診台にのらなくてもいいように イギリスでは女性の看護師が普通のベッドで検診 BBCのスタジオで紹介</vt:lpstr>
      <vt:lpstr>つなぐためにその⑥ ユーチューブ</vt:lpstr>
      <vt:lpstr>PowerPoint プレゼンテーション</vt:lpstr>
      <vt:lpstr>公開講義で 海外と日本を 　　縁むすび</vt:lpstr>
      <vt:lpstr>放課後でつなぐ</vt:lpstr>
      <vt:lpstr>PowerPoint プレゼンテーション</vt:lpstr>
      <vt:lpstr>　　　  厚生労働省に影響を与えた 　スウェーデンの「過去」と「いま」  </vt:lpstr>
      <vt:lpstr>ライフヒストリーで「自立概念」を深める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言葉をつくる・言葉を退治する経験</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Yuki</dc:creator>
  <cp:lastModifiedBy>Yuki</cp:lastModifiedBy>
  <cp:revision>34</cp:revision>
  <cp:lastPrinted>2026-04-05T14:18:50Z</cp:lastPrinted>
  <dcterms:created xsi:type="dcterms:W3CDTF">2026-01-09T14:24:03Z</dcterms:created>
  <dcterms:modified xsi:type="dcterms:W3CDTF">2026-04-12T09:01:03Z</dcterms:modified>
</cp:coreProperties>
</file>